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7"/>
  </p:handoutMasterIdLst>
  <p:sldIdLst>
    <p:sldId id="256" r:id="rId2"/>
    <p:sldId id="257" r:id="rId3"/>
    <p:sldId id="259" r:id="rId4"/>
    <p:sldId id="258" r:id="rId5"/>
    <p:sldId id="262" r:id="rId6"/>
    <p:sldId id="260" r:id="rId7"/>
    <p:sldId id="261" r:id="rId8"/>
    <p:sldId id="263" r:id="rId9"/>
    <p:sldId id="264" r:id="rId10"/>
    <p:sldId id="266" r:id="rId11"/>
    <p:sldId id="267" r:id="rId12"/>
    <p:sldId id="269" r:id="rId13"/>
    <p:sldId id="268" r:id="rId14"/>
    <p:sldId id="265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uce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E4BEE-0309-4F35-841E-455A7D8A8368}" v="25" dt="2023-10-13T20:23:33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58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16/10/2023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part4.9YyTu0Rs.NeAEbH7h@apm.p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487316"/>
            <a:ext cx="15932866" cy="1838835"/>
          </a:xfrm>
        </p:spPr>
        <p:txBody>
          <a:bodyPr/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Addressing the Reliability Challenges of High-Speed WIM (HS-WIM) </a:t>
            </a:r>
            <a:b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for Direct Enforcement</a:t>
            </a:r>
            <a:endParaRPr lang="en-A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9179" y="7669878"/>
            <a:ext cx="3024188" cy="557213"/>
          </a:xfrm>
        </p:spPr>
        <p:txBody>
          <a:bodyPr/>
          <a:lstStyle/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APM PRO, Poland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67595-7022-4DBF-820E-E6FB76FAB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5563" y="7673126"/>
            <a:ext cx="3024188" cy="557213"/>
          </a:xfrm>
        </p:spPr>
        <p:txBody>
          <a:bodyPr/>
          <a:lstStyle/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Artur RYGUŁA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University of Bielsko-Biala, Poland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9E674F-2A82-A8F6-0C96-5EB645041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3955" y="7682631"/>
            <a:ext cx="3024188" cy="557213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Jacek IZYDORCZYK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Silesian University of Technology, Poland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AEEC761-503D-2417-B1E9-A74B5C9378CD}"/>
              </a:ext>
            </a:extLst>
          </p:cNvPr>
          <p:cNvSpPr txBox="1">
            <a:spLocks/>
          </p:cNvSpPr>
          <p:nvPr/>
        </p:nvSpPr>
        <p:spPr>
          <a:xfrm>
            <a:off x="12528524" y="7669877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Leonardo GUERSON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Intercomp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USA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Pilot site implementation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1C75E-E542-4613-493B-C29298B6D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6" y="2909684"/>
            <a:ext cx="12164345" cy="4467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65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Pilot data analysis 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0BB966CC-748F-CB06-0C95-ACC7C372E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2301481"/>
            <a:ext cx="10403392" cy="566387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80EA9E-F921-9E3B-4767-371DE8EF898C}"/>
              </a:ext>
            </a:extLst>
          </p:cNvPr>
          <p:cNvSpPr txBox="1"/>
          <p:nvPr/>
        </p:nvSpPr>
        <p:spPr>
          <a:xfrm>
            <a:off x="5364088" y="798551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Distribution of Category 9 vehicles per reliability rate interval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4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Pilot data analysis 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80EA9E-F921-9E3B-4767-371DE8EF898C}"/>
              </a:ext>
            </a:extLst>
          </p:cNvPr>
          <p:cNvSpPr txBox="1"/>
          <p:nvPr/>
        </p:nvSpPr>
        <p:spPr>
          <a:xfrm>
            <a:off x="5364088" y="799371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SHAP analysis of influence of each parameter group on model output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97880-5B4C-FF34-AF37-90214F73A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t="1072" r="6051" b="10993"/>
          <a:stretch>
            <a:fillRect/>
          </a:stretch>
        </p:blipFill>
        <p:spPr bwMode="auto">
          <a:xfrm>
            <a:off x="4175448" y="2334006"/>
            <a:ext cx="10009112" cy="5659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6667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Pilot site results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D0D919-F28A-AF1C-5B19-BFCF66B9BC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191172"/>
            <a:ext cx="15773400" cy="5976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Vehicle position (offset) had an impact on approximately 40% of runs.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Over 20% of runs showed excessive corrected speed values, impacting measurements.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Temperature showed an insignificant impact over measurement reliability.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 inference system identified reliability rate under 50% as significant measurement error, affecting around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22%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site data.</a:t>
            </a:r>
          </a:p>
        </p:txBody>
      </p:sp>
    </p:spTree>
    <p:extLst>
      <p:ext uri="{BB962C8B-B14F-4D97-AF65-F5344CB8AC3E}">
        <p14:creationId xmlns:p14="http://schemas.microsoft.com/office/powerpoint/2010/main" val="1535357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11387-7AE3-0F6F-C460-9A1BFA2CC819}"/>
              </a:ext>
            </a:extLst>
          </p:cNvPr>
          <p:cNvSpPr txBox="1"/>
          <p:nvPr/>
        </p:nvSpPr>
        <p:spPr>
          <a:xfrm>
            <a:off x="1511152" y="2575014"/>
            <a:ext cx="1533770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 is possible to ensure HS-WIM system for direct enforcement minimizes false penalties.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Sensor choice is crucial for accurate weight measurements over time.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Data reliability varies due to external factors.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Proper calibration guarantees accuracy under standard conditions.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Vehicle dynamics significantly affect measurement reliability.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4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11387-7AE3-0F6F-C460-9A1BFA2CC819}"/>
              </a:ext>
            </a:extLst>
          </p:cNvPr>
          <p:cNvSpPr txBox="1"/>
          <p:nvPr/>
        </p:nvSpPr>
        <p:spPr>
          <a:xfrm>
            <a:off x="1511152" y="2388900"/>
            <a:ext cx="1533770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Fuzzy processing fine-tunes parameter impact assessment.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Field tests are required to establish critical values for uncertainty.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At least 20% of measurements may be unreliable due to factors beyond measurement capabilities.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Specific parameters can reduce reliability rate below 50%.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proposed algorithm suits HS-WIM for direct enforcement, while site-specific analysis is required.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5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Title: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Intelligent Vehicle Weighing System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Implementation period: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2019-2021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Test period: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2021 – 2023 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research was part of the project titled ‘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Intelligent weight-in-motion system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’ no. RPSL.01.02.00-24-00A3/19, financed under the Regional Operational Programme for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Śląskie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Voivodeship for the years 2014-2020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Research project background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2">
            <a:extLst>
              <a:ext uri="{FF2B5EF4-FFF2-40B4-BE49-F238E27FC236}">
                <a16:creationId xmlns:a16="http://schemas.microsoft.com/office/drawing/2014/main" id="{6B11D26E-1A02-25C4-3E7D-E26564E24F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3440" y="7334829"/>
            <a:ext cx="11142349" cy="12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2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Development of a HS-WIM system for direct enforcement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HS-WIM system to be used for direct enforcement should provide outputs at a known level of performance if it’s being used as proof for issuing overloading penalties.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HS-WIM system should provide predictable outputs over different external conditions. 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Technical approach: 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Development and deployment of a combination of hardware and software solutions that seeks to guarantee that no overloading penalties are applied to compliant vehicles.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7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HS-WIM system setup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5AF79-5689-05B6-B87E-F1A0751F3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91" y="2911253"/>
            <a:ext cx="14306732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26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Road sensors and devices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F89BF-05E7-7A1D-53DC-6981BD81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2922210"/>
            <a:ext cx="12605322" cy="531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02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Strain Gauge Strip Sensor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CA4F830-E8A7-68F6-ED8E-5BC0E3B0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756"/>
          <a:stretch/>
        </p:blipFill>
        <p:spPr bwMode="auto">
          <a:xfrm>
            <a:off x="7831325" y="3287093"/>
            <a:ext cx="9104864" cy="371281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6D8E3B-0722-FCF3-2E86-E08D202E66F5}"/>
              </a:ext>
            </a:extLst>
          </p:cNvPr>
          <p:cNvSpPr txBox="1"/>
          <p:nvPr/>
        </p:nvSpPr>
        <p:spPr>
          <a:xfrm>
            <a:off x="9946904" y="7390969"/>
            <a:ext cx="63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Gross weight of tractors with semi-trailers in </a:t>
            </a:r>
            <a:r>
              <a:rPr lang="en-US" sz="1800" b="1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Strzelno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B03E1-9F28-15E9-9AD8-AA5C4729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58" y="2931790"/>
            <a:ext cx="5897893" cy="44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4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623220"/>
            <a:ext cx="15773400" cy="597666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Key factors: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vehicle speed corrected for wind speed value and direction;</a:t>
            </a: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vehicle acceleration;</a:t>
            </a: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wheel-sensor contact point (offset);</a:t>
            </a:r>
          </a:p>
          <a:p>
            <a:pPr lvl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road surface temperature.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Data Reliability Algorithm 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6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Data Reliability Algorithm 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4297947-ADA2-07E3-45E7-D0F27BF6B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2335189"/>
            <a:ext cx="12134213" cy="6120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11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Reliability assessment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678788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Tomasz KONIOR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Artur RYGUŁA,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Jacek IZYDORCZYK, Leonardo GUERSON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5" descr="A screenshot of a computer&#10;&#10;Description automatically generated">
            <a:extLst>
              <a:ext uri="{FF2B5EF4-FFF2-40B4-BE49-F238E27FC236}">
                <a16:creationId xmlns:a16="http://schemas.microsoft.com/office/drawing/2014/main" id="{BB1E99D8-8848-E244-23A3-09D44BAB9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4" y="3505976"/>
            <a:ext cx="15909400" cy="3275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039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2924</TotalTime>
  <Words>620</Words>
  <Application>Microsoft Office PowerPoint</Application>
  <PresentationFormat>Custom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Open Sauce Bold</vt:lpstr>
      <vt:lpstr>Times New Roman</vt:lpstr>
      <vt:lpstr>Arial</vt:lpstr>
      <vt:lpstr>Calibri</vt:lpstr>
      <vt:lpstr>Office Theme</vt:lpstr>
      <vt:lpstr>Addressing the Reliability Challenges of High-Speed WIM (HS-WIM)  for Direct Enforcement</vt:lpstr>
      <vt:lpstr>Research project background</vt:lpstr>
      <vt:lpstr>Introduction</vt:lpstr>
      <vt:lpstr>HS-WIM system setup</vt:lpstr>
      <vt:lpstr>Road sensors and devices</vt:lpstr>
      <vt:lpstr>Strain Gauge Strip Sensor</vt:lpstr>
      <vt:lpstr>Data Reliability Algorithm </vt:lpstr>
      <vt:lpstr>Data Reliability Algorithm </vt:lpstr>
      <vt:lpstr>Reliability assessment</vt:lpstr>
      <vt:lpstr>Pilot site implementation</vt:lpstr>
      <vt:lpstr>Pilot data analysis </vt:lpstr>
      <vt:lpstr>Pilot data analysis </vt:lpstr>
      <vt:lpstr>Pilot site results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Gavin Hill</cp:lastModifiedBy>
  <cp:revision>6</cp:revision>
  <dcterms:created xsi:type="dcterms:W3CDTF">2023-08-30T05:28:25Z</dcterms:created>
  <dcterms:modified xsi:type="dcterms:W3CDTF">2023-10-16T06:22:36Z</dcterms:modified>
  <dc:identifier>DAFqF3977AU</dc:identifier>
</cp:coreProperties>
</file>