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4"/>
  </p:handoutMasterIdLst>
  <p:sldIdLst>
    <p:sldId id="256" r:id="rId2"/>
    <p:sldId id="257" r:id="rId3"/>
    <p:sldId id="259" r:id="rId4"/>
    <p:sldId id="260" r:id="rId5"/>
    <p:sldId id="261" r:id="rId6"/>
    <p:sldId id="265" r:id="rId7"/>
    <p:sldId id="264" r:id="rId8"/>
    <p:sldId id="267" r:id="rId9"/>
    <p:sldId id="263" r:id="rId10"/>
    <p:sldId id="266" r:id="rId11"/>
    <p:sldId id="262" r:id="rId12"/>
    <p:sldId id="258"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Open Sauce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77F4A9-71C0-44A4-ABD9-FD8AC0870F1B}" v="6" dt="2023-10-10T13:27:19.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22" autoAdjust="0"/>
  </p:normalViewPr>
  <p:slideViewPr>
    <p:cSldViewPr>
      <p:cViewPr varScale="1">
        <p:scale>
          <a:sx n="60" d="100"/>
          <a:sy n="60" d="100"/>
        </p:scale>
        <p:origin x="288" y="5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886"/>
    </p:cViewPr>
  </p:sorterViewPr>
  <p:notesViewPr>
    <p:cSldViewPr>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DD61D4-708E-86E9-E863-EE9FF4C24B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B478BF61-01BB-5B11-576B-6233E0C4A5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AD6CC9-30A9-4211-8439-25737B6C8885}" type="datetimeFigureOut">
              <a:rPr lang="en-AU" smtClean="0"/>
              <a:t>16/10/2023</a:t>
            </a:fld>
            <a:endParaRPr lang="en-AU"/>
          </a:p>
        </p:txBody>
      </p:sp>
      <p:sp>
        <p:nvSpPr>
          <p:cNvPr id="4" name="Footer Placeholder 3">
            <a:extLst>
              <a:ext uri="{FF2B5EF4-FFF2-40B4-BE49-F238E27FC236}">
                <a16:creationId xmlns:a16="http://schemas.microsoft.com/office/drawing/2014/main" id="{77CE0E2A-C016-8299-5176-385C9D3669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15AE73EB-7D69-F0B3-42DF-14C9757D0D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38DECD-48E5-4866-970A-9F94AA76EE4E}" type="slidenum">
              <a:rPr lang="en-AU" smtClean="0"/>
              <a:t>‹#›</a:t>
            </a:fld>
            <a:endParaRPr lang="en-AU"/>
          </a:p>
        </p:txBody>
      </p:sp>
    </p:spTree>
    <p:extLst>
      <p:ext uri="{BB962C8B-B14F-4D97-AF65-F5344CB8AC3E}">
        <p14:creationId xmlns:p14="http://schemas.microsoft.com/office/powerpoint/2010/main" val="8599346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032A1C19-91B4-D94C-9D4D-C1391F0823A4}"/>
              </a:ext>
            </a:extLst>
          </p:cNvPr>
          <p:cNvGrpSpPr/>
          <p:nvPr userDrawn="1"/>
        </p:nvGrpSpPr>
        <p:grpSpPr>
          <a:xfrm>
            <a:off x="0" y="0"/>
            <a:ext cx="421327" cy="4460975"/>
            <a:chOff x="0" y="0"/>
            <a:chExt cx="376634" cy="3987767"/>
          </a:xfrm>
        </p:grpSpPr>
        <p:sp>
          <p:nvSpPr>
            <p:cNvPr id="6" name="Freeform 3">
              <a:extLst>
                <a:ext uri="{FF2B5EF4-FFF2-40B4-BE49-F238E27FC236}">
                  <a16:creationId xmlns:a16="http://schemas.microsoft.com/office/drawing/2014/main" id="{A300F247-D694-1BD3-517C-F08D89DE0FCF}"/>
                </a:ext>
              </a:extLst>
            </p:cNvPr>
            <p:cNvSpPr/>
            <p:nvPr/>
          </p:nvSpPr>
          <p:spPr>
            <a:xfrm>
              <a:off x="0" y="0"/>
              <a:ext cx="376634" cy="3987767"/>
            </a:xfrm>
            <a:custGeom>
              <a:avLst/>
              <a:gdLst/>
              <a:ahLst/>
              <a:cxnLst/>
              <a:rect l="l" t="t" r="r" b="b"/>
              <a:pathLst>
                <a:path w="376634" h="3987767">
                  <a:moveTo>
                    <a:pt x="0" y="0"/>
                  </a:moveTo>
                  <a:lnTo>
                    <a:pt x="376634" y="0"/>
                  </a:lnTo>
                  <a:lnTo>
                    <a:pt x="376634" y="3987767"/>
                  </a:lnTo>
                  <a:lnTo>
                    <a:pt x="0" y="3987767"/>
                  </a:lnTo>
                  <a:close/>
                </a:path>
              </a:pathLst>
            </a:custGeom>
            <a:solidFill>
              <a:srgbClr val="FBCF16">
                <a:alpha val="74902"/>
              </a:srgbClr>
            </a:solidFill>
          </p:spPr>
          <p:txBody>
            <a:bodyPr/>
            <a:lstStyle/>
            <a:p>
              <a:endParaRPr lang="en-AU"/>
            </a:p>
          </p:txBody>
        </p:sp>
        <p:sp>
          <p:nvSpPr>
            <p:cNvPr id="7" name="TextBox 4">
              <a:extLst>
                <a:ext uri="{FF2B5EF4-FFF2-40B4-BE49-F238E27FC236}">
                  <a16:creationId xmlns:a16="http://schemas.microsoft.com/office/drawing/2014/main" id="{D43BCA16-03D0-74C6-F73E-9229A70D5633}"/>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8" name="Group 5">
            <a:extLst>
              <a:ext uri="{FF2B5EF4-FFF2-40B4-BE49-F238E27FC236}">
                <a16:creationId xmlns:a16="http://schemas.microsoft.com/office/drawing/2014/main" id="{8B6D02A6-F014-44FF-A68B-084AA7FC0B9A}"/>
              </a:ext>
            </a:extLst>
          </p:cNvPr>
          <p:cNvGrpSpPr/>
          <p:nvPr userDrawn="1"/>
        </p:nvGrpSpPr>
        <p:grpSpPr>
          <a:xfrm>
            <a:off x="0" y="4460975"/>
            <a:ext cx="421327" cy="3224540"/>
            <a:chOff x="0" y="0"/>
            <a:chExt cx="376634" cy="2882490"/>
          </a:xfrm>
        </p:grpSpPr>
        <p:sp>
          <p:nvSpPr>
            <p:cNvPr id="9" name="Freeform 6">
              <a:extLst>
                <a:ext uri="{FF2B5EF4-FFF2-40B4-BE49-F238E27FC236}">
                  <a16:creationId xmlns:a16="http://schemas.microsoft.com/office/drawing/2014/main" id="{CF770914-BC16-CA6A-AEE7-1C11891EE6A2}"/>
                </a:ext>
              </a:extLst>
            </p:cNvPr>
            <p:cNvSpPr/>
            <p:nvPr/>
          </p:nvSpPr>
          <p:spPr>
            <a:xfrm>
              <a:off x="0" y="0"/>
              <a:ext cx="376634" cy="2882490"/>
            </a:xfrm>
            <a:custGeom>
              <a:avLst/>
              <a:gdLst/>
              <a:ahLst/>
              <a:cxnLst/>
              <a:rect l="l" t="t" r="r" b="b"/>
              <a:pathLst>
                <a:path w="376634" h="2882490">
                  <a:moveTo>
                    <a:pt x="0" y="0"/>
                  </a:moveTo>
                  <a:lnTo>
                    <a:pt x="376634" y="0"/>
                  </a:lnTo>
                  <a:lnTo>
                    <a:pt x="376634" y="2882490"/>
                  </a:lnTo>
                  <a:lnTo>
                    <a:pt x="0" y="2882490"/>
                  </a:lnTo>
                  <a:close/>
                </a:path>
              </a:pathLst>
            </a:custGeom>
            <a:solidFill>
              <a:srgbClr val="409C4B">
                <a:alpha val="74902"/>
              </a:srgbClr>
            </a:solidFill>
          </p:spPr>
          <p:txBody>
            <a:bodyPr/>
            <a:lstStyle/>
            <a:p>
              <a:endParaRPr lang="en-AU"/>
            </a:p>
          </p:txBody>
        </p:sp>
        <p:sp>
          <p:nvSpPr>
            <p:cNvPr id="10" name="TextBox 7">
              <a:extLst>
                <a:ext uri="{FF2B5EF4-FFF2-40B4-BE49-F238E27FC236}">
                  <a16:creationId xmlns:a16="http://schemas.microsoft.com/office/drawing/2014/main" id="{B3388C66-B048-3A8A-394D-5EE4B7F44ACC}"/>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11" name="Group 8">
            <a:extLst>
              <a:ext uri="{FF2B5EF4-FFF2-40B4-BE49-F238E27FC236}">
                <a16:creationId xmlns:a16="http://schemas.microsoft.com/office/drawing/2014/main" id="{F94024D7-24E6-DE53-FF67-9D74EBB1272C}"/>
              </a:ext>
            </a:extLst>
          </p:cNvPr>
          <p:cNvGrpSpPr/>
          <p:nvPr userDrawn="1"/>
        </p:nvGrpSpPr>
        <p:grpSpPr>
          <a:xfrm>
            <a:off x="0" y="7685515"/>
            <a:ext cx="421327" cy="2601485"/>
            <a:chOff x="0" y="0"/>
            <a:chExt cx="376634" cy="2325526"/>
          </a:xfrm>
        </p:grpSpPr>
        <p:sp>
          <p:nvSpPr>
            <p:cNvPr id="12" name="Freeform 9">
              <a:extLst>
                <a:ext uri="{FF2B5EF4-FFF2-40B4-BE49-F238E27FC236}">
                  <a16:creationId xmlns:a16="http://schemas.microsoft.com/office/drawing/2014/main" id="{B6D1455E-FF03-799B-2E64-53E92D1FA417}"/>
                </a:ext>
              </a:extLst>
            </p:cNvPr>
            <p:cNvSpPr/>
            <p:nvPr/>
          </p:nvSpPr>
          <p:spPr>
            <a:xfrm>
              <a:off x="0" y="0"/>
              <a:ext cx="376634" cy="2325526"/>
            </a:xfrm>
            <a:custGeom>
              <a:avLst/>
              <a:gdLst/>
              <a:ahLst/>
              <a:cxnLst/>
              <a:rect l="l" t="t" r="r" b="b"/>
              <a:pathLst>
                <a:path w="376634" h="2325526">
                  <a:moveTo>
                    <a:pt x="0" y="0"/>
                  </a:moveTo>
                  <a:lnTo>
                    <a:pt x="376634" y="0"/>
                  </a:lnTo>
                  <a:lnTo>
                    <a:pt x="376634" y="2325526"/>
                  </a:lnTo>
                  <a:lnTo>
                    <a:pt x="0" y="2325526"/>
                  </a:lnTo>
                  <a:close/>
                </a:path>
              </a:pathLst>
            </a:custGeom>
            <a:solidFill>
              <a:srgbClr val="707070">
                <a:alpha val="74902"/>
              </a:srgbClr>
            </a:solidFill>
          </p:spPr>
          <p:txBody>
            <a:bodyPr/>
            <a:lstStyle/>
            <a:p>
              <a:endParaRPr lang="en-AU"/>
            </a:p>
          </p:txBody>
        </p:sp>
        <p:sp>
          <p:nvSpPr>
            <p:cNvPr id="13" name="TextBox 10">
              <a:extLst>
                <a:ext uri="{FF2B5EF4-FFF2-40B4-BE49-F238E27FC236}">
                  <a16:creationId xmlns:a16="http://schemas.microsoft.com/office/drawing/2014/main" id="{95A61BC9-25D1-EEBD-A936-8FB0DAF496C8}"/>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sp>
        <p:nvSpPr>
          <p:cNvPr id="15" name="Title 6">
            <a:extLst>
              <a:ext uri="{FF2B5EF4-FFF2-40B4-BE49-F238E27FC236}">
                <a16:creationId xmlns:a16="http://schemas.microsoft.com/office/drawing/2014/main" id="{999F7FE1-235E-7934-12A4-F22BA4E1C4D2}"/>
              </a:ext>
            </a:extLst>
          </p:cNvPr>
          <p:cNvSpPr>
            <a:spLocks noGrp="1"/>
          </p:cNvSpPr>
          <p:nvPr>
            <p:ph type="title" hasCustomPrompt="1"/>
          </p:nvPr>
        </p:nvSpPr>
        <p:spPr>
          <a:xfrm>
            <a:off x="1257300" y="3304665"/>
            <a:ext cx="15773400" cy="1120186"/>
          </a:xfrm>
          <a:prstGeom prst="rect">
            <a:avLst/>
          </a:prstGeom>
        </p:spPr>
        <p:txBody>
          <a:bodyPr/>
          <a:lstStyle>
            <a:lvl1pPr algn="l">
              <a:defRPr sz="4800" b="1"/>
            </a:lvl1pPr>
          </a:lstStyle>
          <a:p>
            <a:r>
              <a:rPr lang="en-US" dirty="0"/>
              <a:t>Paper Title</a:t>
            </a:r>
            <a:endParaRPr lang="en-AU" dirty="0"/>
          </a:p>
        </p:txBody>
      </p:sp>
      <p:sp>
        <p:nvSpPr>
          <p:cNvPr id="16" name="Freeform 14">
            <a:extLst>
              <a:ext uri="{FF2B5EF4-FFF2-40B4-BE49-F238E27FC236}">
                <a16:creationId xmlns:a16="http://schemas.microsoft.com/office/drawing/2014/main" id="{A4E1BDCB-DEB8-3897-1194-8D429EF012E0}"/>
              </a:ext>
            </a:extLst>
          </p:cNvPr>
          <p:cNvSpPr/>
          <p:nvPr userDrawn="1"/>
        </p:nvSpPr>
        <p:spPr>
          <a:xfrm>
            <a:off x="12581773" y="9084464"/>
            <a:ext cx="4742440" cy="836068"/>
          </a:xfrm>
          <a:custGeom>
            <a:avLst/>
            <a:gdLst/>
            <a:ahLst/>
            <a:cxnLst/>
            <a:rect l="l" t="t" r="r" b="b"/>
            <a:pathLst>
              <a:path w="4742440" h="836068">
                <a:moveTo>
                  <a:pt x="0" y="0"/>
                </a:moveTo>
                <a:lnTo>
                  <a:pt x="4742440" y="0"/>
                </a:lnTo>
                <a:lnTo>
                  <a:pt x="4742440" y="836068"/>
                </a:lnTo>
                <a:lnTo>
                  <a:pt x="0" y="836068"/>
                </a:lnTo>
                <a:lnTo>
                  <a:pt x="0" y="0"/>
                </a:lnTo>
                <a:close/>
              </a:path>
            </a:pathLst>
          </a:custGeom>
          <a:blipFill>
            <a:blip r:embed="rId2"/>
            <a:stretch>
              <a:fillRect/>
            </a:stretch>
          </a:blipFill>
        </p:spPr>
        <p:txBody>
          <a:bodyPr/>
          <a:lstStyle/>
          <a:p>
            <a:endParaRPr lang="en-AU"/>
          </a:p>
        </p:txBody>
      </p:sp>
      <p:sp>
        <p:nvSpPr>
          <p:cNvPr id="17" name="Freeform 15">
            <a:extLst>
              <a:ext uri="{FF2B5EF4-FFF2-40B4-BE49-F238E27FC236}">
                <a16:creationId xmlns:a16="http://schemas.microsoft.com/office/drawing/2014/main" id="{A366E07C-F3A3-8F32-0D03-052D2778B399}"/>
              </a:ext>
            </a:extLst>
          </p:cNvPr>
          <p:cNvSpPr/>
          <p:nvPr userDrawn="1"/>
        </p:nvSpPr>
        <p:spPr>
          <a:xfrm>
            <a:off x="1093613" y="8974432"/>
            <a:ext cx="4278487" cy="1120186"/>
          </a:xfrm>
          <a:custGeom>
            <a:avLst/>
            <a:gdLst/>
            <a:ahLst/>
            <a:cxnLst/>
            <a:rect l="l" t="t" r="r" b="b"/>
            <a:pathLst>
              <a:path w="4278487" h="1120186">
                <a:moveTo>
                  <a:pt x="0" y="0"/>
                </a:moveTo>
                <a:lnTo>
                  <a:pt x="4278487" y="0"/>
                </a:lnTo>
                <a:lnTo>
                  <a:pt x="4278487" y="1120186"/>
                </a:lnTo>
                <a:lnTo>
                  <a:pt x="0" y="1120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18" name="TextBox 16">
            <a:extLst>
              <a:ext uri="{FF2B5EF4-FFF2-40B4-BE49-F238E27FC236}">
                <a16:creationId xmlns:a16="http://schemas.microsoft.com/office/drawing/2014/main" id="{FFA060C8-CB59-4A6C-E3D0-21CA218114CC}"/>
              </a:ext>
            </a:extLst>
          </p:cNvPr>
          <p:cNvSpPr txBox="1"/>
          <p:nvPr userDrawn="1"/>
        </p:nvSpPr>
        <p:spPr>
          <a:xfrm>
            <a:off x="5954195" y="9046364"/>
            <a:ext cx="6509437" cy="1343660"/>
          </a:xfrm>
          <a:prstGeom prst="rect">
            <a:avLst/>
          </a:prstGeom>
        </p:spPr>
        <p:txBody>
          <a:bodyPr wrap="square" lIns="0" tIns="0" rIns="0" bIns="0" rtlCol="0" anchor="t">
            <a:spAutoFit/>
          </a:bodyPr>
          <a:lstStyle/>
          <a:p>
            <a:pPr algn="ctr">
              <a:lnSpc>
                <a:spcPts val="3640"/>
              </a:lnSpc>
            </a:pPr>
            <a:r>
              <a:rPr lang="en-US" sz="2600" dirty="0">
                <a:solidFill>
                  <a:srgbClr val="707070"/>
                </a:solidFill>
                <a:latin typeface="Open Sauce Bold"/>
              </a:rPr>
              <a:t>6 - 10 November 2023 </a:t>
            </a:r>
          </a:p>
          <a:p>
            <a:pPr algn="ctr">
              <a:lnSpc>
                <a:spcPts val="3640"/>
              </a:lnSpc>
            </a:pPr>
            <a:r>
              <a:rPr lang="en-US" sz="2600" dirty="0">
                <a:solidFill>
                  <a:srgbClr val="707070"/>
                </a:solidFill>
                <a:latin typeface="Open Sauce Bold"/>
              </a:rPr>
              <a:t>Brisbane, Australia </a:t>
            </a:r>
          </a:p>
          <a:p>
            <a:pPr>
              <a:lnSpc>
                <a:spcPts val="3640"/>
              </a:lnSpc>
            </a:pPr>
            <a:endParaRPr lang="en-US" sz="2600" dirty="0">
              <a:solidFill>
                <a:srgbClr val="707070"/>
              </a:solidFill>
              <a:latin typeface="Open Sauce Bold"/>
            </a:endParaRPr>
          </a:p>
        </p:txBody>
      </p:sp>
      <p:sp>
        <p:nvSpPr>
          <p:cNvPr id="21" name="Freeform 11">
            <a:extLst>
              <a:ext uri="{FF2B5EF4-FFF2-40B4-BE49-F238E27FC236}">
                <a16:creationId xmlns:a16="http://schemas.microsoft.com/office/drawing/2014/main" id="{3B2AE936-FA78-CA8C-8AE1-3AB7F26F374D}"/>
              </a:ext>
            </a:extLst>
          </p:cNvPr>
          <p:cNvSpPr/>
          <p:nvPr userDrawn="1"/>
        </p:nvSpPr>
        <p:spPr>
          <a:xfrm>
            <a:off x="13104440" y="199752"/>
            <a:ext cx="4929560" cy="1932146"/>
          </a:xfrm>
          <a:custGeom>
            <a:avLst/>
            <a:gdLst/>
            <a:ahLst/>
            <a:cxnLst/>
            <a:rect l="l" t="t" r="r" b="b"/>
            <a:pathLst>
              <a:path w="5710198" h="2287442">
                <a:moveTo>
                  <a:pt x="0" y="0"/>
                </a:moveTo>
                <a:lnTo>
                  <a:pt x="5710198" y="0"/>
                </a:lnTo>
                <a:lnTo>
                  <a:pt x="5710198" y="2287442"/>
                </a:lnTo>
                <a:lnTo>
                  <a:pt x="0" y="2287442"/>
                </a:lnTo>
                <a:lnTo>
                  <a:pt x="0" y="0"/>
                </a:lnTo>
                <a:close/>
              </a:path>
            </a:pathLst>
          </a:custGeom>
          <a:blipFill>
            <a:blip r:embed="rId5"/>
            <a:stretch>
              <a:fillRect l="-26599" t="-14198" r="-23217" b="-14412"/>
            </a:stretch>
          </a:blipFill>
        </p:spPr>
        <p:txBody>
          <a:bodyPr/>
          <a:lstStyle/>
          <a:p>
            <a:endParaRPr lang="en-AU"/>
          </a:p>
        </p:txBody>
      </p:sp>
      <p:sp>
        <p:nvSpPr>
          <p:cNvPr id="22" name="Freeform 12">
            <a:extLst>
              <a:ext uri="{FF2B5EF4-FFF2-40B4-BE49-F238E27FC236}">
                <a16:creationId xmlns:a16="http://schemas.microsoft.com/office/drawing/2014/main" id="{37D3CAB7-8D46-6621-9686-911AAF1AB7E5}"/>
              </a:ext>
            </a:extLst>
          </p:cNvPr>
          <p:cNvSpPr/>
          <p:nvPr userDrawn="1"/>
        </p:nvSpPr>
        <p:spPr>
          <a:xfrm>
            <a:off x="1943200" y="492384"/>
            <a:ext cx="7599645" cy="1738103"/>
          </a:xfrm>
          <a:custGeom>
            <a:avLst/>
            <a:gdLst/>
            <a:ahLst/>
            <a:cxnLst/>
            <a:rect l="l" t="t" r="r" b="b"/>
            <a:pathLst>
              <a:path w="11809899" h="2767945">
                <a:moveTo>
                  <a:pt x="0" y="0"/>
                </a:moveTo>
                <a:lnTo>
                  <a:pt x="11809899" y="0"/>
                </a:lnTo>
                <a:lnTo>
                  <a:pt x="11809899" y="2767945"/>
                </a:lnTo>
                <a:lnTo>
                  <a:pt x="0" y="2767945"/>
                </a:lnTo>
                <a:lnTo>
                  <a:pt x="0" y="0"/>
                </a:lnTo>
                <a:close/>
              </a:path>
            </a:pathLst>
          </a:custGeom>
          <a:blipFill>
            <a:blip r:embed="rId6"/>
            <a:stretch>
              <a:fillRect/>
            </a:stretch>
          </a:blipFill>
        </p:spPr>
        <p:txBody>
          <a:bodyPr/>
          <a:lstStyle/>
          <a:p>
            <a:endParaRPr lang="en-AU" dirty="0"/>
          </a:p>
        </p:txBody>
      </p:sp>
      <p:sp>
        <p:nvSpPr>
          <p:cNvPr id="36" name="Picture Placeholder 34">
            <a:extLst>
              <a:ext uri="{FF2B5EF4-FFF2-40B4-BE49-F238E27FC236}">
                <a16:creationId xmlns:a16="http://schemas.microsoft.com/office/drawing/2014/main" id="{6DBE4ABF-5949-BB04-A4A7-6E6D656880D8}"/>
              </a:ext>
            </a:extLst>
          </p:cNvPr>
          <p:cNvSpPr>
            <a:spLocks noGrp="1"/>
          </p:cNvSpPr>
          <p:nvPr>
            <p:ph type="pic" sz="quarter" idx="11"/>
          </p:nvPr>
        </p:nvSpPr>
        <p:spPr>
          <a:xfrm>
            <a:off x="4092203" y="5841721"/>
            <a:ext cx="1980605" cy="2160000"/>
          </a:xfrm>
          <a:prstGeom prst="rect">
            <a:avLst/>
          </a:prstGeom>
        </p:spPr>
        <p:txBody>
          <a:bodyPr/>
          <a:lstStyle>
            <a:lvl1pPr algn="ctr">
              <a:defRPr/>
            </a:lvl1pPr>
          </a:lstStyle>
          <a:p>
            <a:endParaRPr lang="en-AU" dirty="0"/>
          </a:p>
        </p:txBody>
      </p:sp>
      <p:sp>
        <p:nvSpPr>
          <p:cNvPr id="39" name="Text Placeholder 38">
            <a:extLst>
              <a:ext uri="{FF2B5EF4-FFF2-40B4-BE49-F238E27FC236}">
                <a16:creationId xmlns:a16="http://schemas.microsoft.com/office/drawing/2014/main" id="{598B5617-8CD5-AFB9-64FA-069BE8359CA8}"/>
              </a:ext>
            </a:extLst>
          </p:cNvPr>
          <p:cNvSpPr>
            <a:spLocks noGrp="1"/>
          </p:cNvSpPr>
          <p:nvPr>
            <p:ph type="body" sz="quarter" idx="13" hasCustomPrompt="1"/>
          </p:nvPr>
        </p:nvSpPr>
        <p:spPr>
          <a:xfrm>
            <a:off x="791072" y="7444508"/>
            <a:ext cx="3024188" cy="557213"/>
          </a:xfrm>
          <a:prstGeom prst="rect">
            <a:avLst/>
          </a:prstGeom>
        </p:spPr>
        <p:txBody>
          <a:bodyPr/>
          <a:lstStyle>
            <a:lvl1pPr marL="0" indent="0" algn="ctr">
              <a:buNone/>
              <a:defRPr sz="2000"/>
            </a:lvl1pPr>
          </a:lstStyle>
          <a:p>
            <a:pPr lvl="0"/>
            <a:r>
              <a:rPr lang="en-US" dirty="0"/>
              <a:t>First Author’s Name</a:t>
            </a:r>
            <a:endParaRPr lang="en-AU" dirty="0"/>
          </a:p>
        </p:txBody>
      </p:sp>
      <p:sp>
        <p:nvSpPr>
          <p:cNvPr id="42" name="Picture Placeholder 34">
            <a:extLst>
              <a:ext uri="{FF2B5EF4-FFF2-40B4-BE49-F238E27FC236}">
                <a16:creationId xmlns:a16="http://schemas.microsoft.com/office/drawing/2014/main" id="{03F2A3D6-9A3B-563C-1BCC-C945CBE8DA50}"/>
              </a:ext>
            </a:extLst>
          </p:cNvPr>
          <p:cNvSpPr>
            <a:spLocks noGrp="1"/>
          </p:cNvSpPr>
          <p:nvPr>
            <p:ph type="pic" sz="quarter" idx="14"/>
          </p:nvPr>
        </p:nvSpPr>
        <p:spPr>
          <a:xfrm>
            <a:off x="9650882" y="5841721"/>
            <a:ext cx="1980605" cy="2160000"/>
          </a:xfrm>
          <a:prstGeom prst="rect">
            <a:avLst/>
          </a:prstGeom>
        </p:spPr>
        <p:txBody>
          <a:bodyPr/>
          <a:lstStyle>
            <a:lvl1pPr algn="ctr">
              <a:defRPr/>
            </a:lvl1pPr>
          </a:lstStyle>
          <a:p>
            <a:endParaRPr lang="en-AU" dirty="0"/>
          </a:p>
        </p:txBody>
      </p:sp>
      <p:sp>
        <p:nvSpPr>
          <p:cNvPr id="43" name="Text Placeholder 38">
            <a:extLst>
              <a:ext uri="{FF2B5EF4-FFF2-40B4-BE49-F238E27FC236}">
                <a16:creationId xmlns:a16="http://schemas.microsoft.com/office/drawing/2014/main" id="{08483973-8FC7-1195-B480-6974AAE3D663}"/>
              </a:ext>
            </a:extLst>
          </p:cNvPr>
          <p:cNvSpPr>
            <a:spLocks noGrp="1"/>
          </p:cNvSpPr>
          <p:nvPr>
            <p:ph type="body" sz="quarter" idx="15" hasCustomPrompt="1"/>
          </p:nvPr>
        </p:nvSpPr>
        <p:spPr>
          <a:xfrm>
            <a:off x="6349751" y="7444508"/>
            <a:ext cx="3024188" cy="557213"/>
          </a:xfrm>
          <a:prstGeom prst="rect">
            <a:avLst/>
          </a:prstGeom>
        </p:spPr>
        <p:txBody>
          <a:bodyPr/>
          <a:lstStyle>
            <a:lvl1pPr marL="0" indent="0" algn="ctr">
              <a:buNone/>
              <a:defRPr sz="2000"/>
            </a:lvl1pPr>
          </a:lstStyle>
          <a:p>
            <a:pPr lvl="0"/>
            <a:r>
              <a:rPr lang="en-US" dirty="0"/>
              <a:t>Second Author’s Name</a:t>
            </a:r>
            <a:endParaRPr lang="en-AU" dirty="0"/>
          </a:p>
        </p:txBody>
      </p:sp>
      <p:sp>
        <p:nvSpPr>
          <p:cNvPr id="44" name="Picture Placeholder 34">
            <a:extLst>
              <a:ext uri="{FF2B5EF4-FFF2-40B4-BE49-F238E27FC236}">
                <a16:creationId xmlns:a16="http://schemas.microsoft.com/office/drawing/2014/main" id="{8D018AD3-4B87-5B1C-DEF7-98BF5FE52685}"/>
              </a:ext>
            </a:extLst>
          </p:cNvPr>
          <p:cNvSpPr>
            <a:spLocks noGrp="1"/>
          </p:cNvSpPr>
          <p:nvPr>
            <p:ph type="pic" sz="quarter" idx="16"/>
          </p:nvPr>
        </p:nvSpPr>
        <p:spPr>
          <a:xfrm>
            <a:off x="15209561" y="5787904"/>
            <a:ext cx="1980605" cy="2160000"/>
          </a:xfrm>
          <a:prstGeom prst="rect">
            <a:avLst/>
          </a:prstGeom>
        </p:spPr>
        <p:txBody>
          <a:bodyPr/>
          <a:lstStyle>
            <a:lvl1pPr algn="ctr">
              <a:defRPr/>
            </a:lvl1pPr>
          </a:lstStyle>
          <a:p>
            <a:endParaRPr lang="en-AU" dirty="0"/>
          </a:p>
        </p:txBody>
      </p:sp>
      <p:sp>
        <p:nvSpPr>
          <p:cNvPr id="45" name="Text Placeholder 38">
            <a:extLst>
              <a:ext uri="{FF2B5EF4-FFF2-40B4-BE49-F238E27FC236}">
                <a16:creationId xmlns:a16="http://schemas.microsoft.com/office/drawing/2014/main" id="{B3B41B62-E9C3-DA34-5F20-9DCF1F6BE4D7}"/>
              </a:ext>
            </a:extLst>
          </p:cNvPr>
          <p:cNvSpPr>
            <a:spLocks noGrp="1"/>
          </p:cNvSpPr>
          <p:nvPr>
            <p:ph type="body" sz="quarter" idx="17" hasCustomPrompt="1"/>
          </p:nvPr>
        </p:nvSpPr>
        <p:spPr>
          <a:xfrm>
            <a:off x="11908430" y="7390691"/>
            <a:ext cx="3024188" cy="557213"/>
          </a:xfrm>
          <a:prstGeom prst="rect">
            <a:avLst/>
          </a:prstGeom>
        </p:spPr>
        <p:txBody>
          <a:bodyPr/>
          <a:lstStyle>
            <a:lvl1pPr marL="0" indent="0" algn="ctr">
              <a:buNone/>
              <a:defRPr sz="2000"/>
            </a:lvl1pPr>
          </a:lstStyle>
          <a:p>
            <a:pPr lvl="0"/>
            <a:r>
              <a:rPr lang="en-US" dirty="0"/>
              <a:t>Third Author’s Name</a:t>
            </a:r>
            <a:endParaRPr lang="en-AU" dirty="0"/>
          </a:p>
        </p:txBody>
      </p:sp>
      <p:cxnSp>
        <p:nvCxnSpPr>
          <p:cNvPr id="2" name="Straight Connector 1">
            <a:extLst>
              <a:ext uri="{FF2B5EF4-FFF2-40B4-BE49-F238E27FC236}">
                <a16:creationId xmlns:a16="http://schemas.microsoft.com/office/drawing/2014/main" id="{79350540-7C4D-8F65-971D-317792632497}"/>
              </a:ext>
            </a:extLst>
          </p:cNvPr>
          <p:cNvCxnSpPr/>
          <p:nvPr userDrawn="1"/>
        </p:nvCxnSpPr>
        <p:spPr>
          <a:xfrm>
            <a:off x="1257300" y="8743900"/>
            <a:ext cx="157734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622122"/>
      </p:ext>
    </p:extLst>
  </p:cSld>
  <p:clrMapOvr>
    <a:masterClrMapping/>
  </p:clrMapOvr>
  <p:extLst>
    <p:ext uri="{DCECCB84-F9BA-43D5-87BE-67443E8EF086}">
      <p15:sldGuideLst xmlns:p15="http://schemas.microsoft.com/office/powerpoint/2012/main">
        <p15:guide id="1" orient="horz" pos="3285" userDrawn="1">
          <p15:clr>
            <a:srgbClr val="FBAE40"/>
          </p15:clr>
        </p15:guide>
        <p15:guide id="2" pos="57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032A1C19-91B4-D94C-9D4D-C1391F0823A4}"/>
              </a:ext>
            </a:extLst>
          </p:cNvPr>
          <p:cNvGrpSpPr/>
          <p:nvPr userDrawn="1"/>
        </p:nvGrpSpPr>
        <p:grpSpPr>
          <a:xfrm>
            <a:off x="0" y="0"/>
            <a:ext cx="421327" cy="4460975"/>
            <a:chOff x="0" y="0"/>
            <a:chExt cx="376634" cy="3987767"/>
          </a:xfrm>
        </p:grpSpPr>
        <p:sp>
          <p:nvSpPr>
            <p:cNvPr id="6" name="Freeform 3">
              <a:extLst>
                <a:ext uri="{FF2B5EF4-FFF2-40B4-BE49-F238E27FC236}">
                  <a16:creationId xmlns:a16="http://schemas.microsoft.com/office/drawing/2014/main" id="{A300F247-D694-1BD3-517C-F08D89DE0FCF}"/>
                </a:ext>
              </a:extLst>
            </p:cNvPr>
            <p:cNvSpPr/>
            <p:nvPr/>
          </p:nvSpPr>
          <p:spPr>
            <a:xfrm>
              <a:off x="0" y="0"/>
              <a:ext cx="376634" cy="3987767"/>
            </a:xfrm>
            <a:custGeom>
              <a:avLst/>
              <a:gdLst/>
              <a:ahLst/>
              <a:cxnLst/>
              <a:rect l="l" t="t" r="r" b="b"/>
              <a:pathLst>
                <a:path w="376634" h="3987767">
                  <a:moveTo>
                    <a:pt x="0" y="0"/>
                  </a:moveTo>
                  <a:lnTo>
                    <a:pt x="376634" y="0"/>
                  </a:lnTo>
                  <a:lnTo>
                    <a:pt x="376634" y="3987767"/>
                  </a:lnTo>
                  <a:lnTo>
                    <a:pt x="0" y="3987767"/>
                  </a:lnTo>
                  <a:close/>
                </a:path>
              </a:pathLst>
            </a:custGeom>
            <a:solidFill>
              <a:srgbClr val="FBCF16">
                <a:alpha val="74902"/>
              </a:srgbClr>
            </a:solidFill>
          </p:spPr>
          <p:txBody>
            <a:bodyPr/>
            <a:lstStyle/>
            <a:p>
              <a:endParaRPr lang="en-AU"/>
            </a:p>
          </p:txBody>
        </p:sp>
        <p:sp>
          <p:nvSpPr>
            <p:cNvPr id="7" name="TextBox 4">
              <a:extLst>
                <a:ext uri="{FF2B5EF4-FFF2-40B4-BE49-F238E27FC236}">
                  <a16:creationId xmlns:a16="http://schemas.microsoft.com/office/drawing/2014/main" id="{D43BCA16-03D0-74C6-F73E-9229A70D5633}"/>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8" name="Group 5">
            <a:extLst>
              <a:ext uri="{FF2B5EF4-FFF2-40B4-BE49-F238E27FC236}">
                <a16:creationId xmlns:a16="http://schemas.microsoft.com/office/drawing/2014/main" id="{8B6D02A6-F014-44FF-A68B-084AA7FC0B9A}"/>
              </a:ext>
            </a:extLst>
          </p:cNvPr>
          <p:cNvGrpSpPr/>
          <p:nvPr userDrawn="1"/>
        </p:nvGrpSpPr>
        <p:grpSpPr>
          <a:xfrm>
            <a:off x="0" y="4460975"/>
            <a:ext cx="421327" cy="3224540"/>
            <a:chOff x="0" y="0"/>
            <a:chExt cx="376634" cy="2882490"/>
          </a:xfrm>
        </p:grpSpPr>
        <p:sp>
          <p:nvSpPr>
            <p:cNvPr id="9" name="Freeform 6">
              <a:extLst>
                <a:ext uri="{FF2B5EF4-FFF2-40B4-BE49-F238E27FC236}">
                  <a16:creationId xmlns:a16="http://schemas.microsoft.com/office/drawing/2014/main" id="{CF770914-BC16-CA6A-AEE7-1C11891EE6A2}"/>
                </a:ext>
              </a:extLst>
            </p:cNvPr>
            <p:cNvSpPr/>
            <p:nvPr/>
          </p:nvSpPr>
          <p:spPr>
            <a:xfrm>
              <a:off x="0" y="0"/>
              <a:ext cx="376634" cy="2882490"/>
            </a:xfrm>
            <a:custGeom>
              <a:avLst/>
              <a:gdLst/>
              <a:ahLst/>
              <a:cxnLst/>
              <a:rect l="l" t="t" r="r" b="b"/>
              <a:pathLst>
                <a:path w="376634" h="2882490">
                  <a:moveTo>
                    <a:pt x="0" y="0"/>
                  </a:moveTo>
                  <a:lnTo>
                    <a:pt x="376634" y="0"/>
                  </a:lnTo>
                  <a:lnTo>
                    <a:pt x="376634" y="2882490"/>
                  </a:lnTo>
                  <a:lnTo>
                    <a:pt x="0" y="2882490"/>
                  </a:lnTo>
                  <a:close/>
                </a:path>
              </a:pathLst>
            </a:custGeom>
            <a:solidFill>
              <a:srgbClr val="409C4B">
                <a:alpha val="74902"/>
              </a:srgbClr>
            </a:solidFill>
          </p:spPr>
          <p:txBody>
            <a:bodyPr/>
            <a:lstStyle/>
            <a:p>
              <a:endParaRPr lang="en-AU"/>
            </a:p>
          </p:txBody>
        </p:sp>
        <p:sp>
          <p:nvSpPr>
            <p:cNvPr id="10" name="TextBox 7">
              <a:extLst>
                <a:ext uri="{FF2B5EF4-FFF2-40B4-BE49-F238E27FC236}">
                  <a16:creationId xmlns:a16="http://schemas.microsoft.com/office/drawing/2014/main" id="{B3388C66-B048-3A8A-394D-5EE4B7F44ACC}"/>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11" name="Group 8">
            <a:extLst>
              <a:ext uri="{FF2B5EF4-FFF2-40B4-BE49-F238E27FC236}">
                <a16:creationId xmlns:a16="http://schemas.microsoft.com/office/drawing/2014/main" id="{F94024D7-24E6-DE53-FF67-9D74EBB1272C}"/>
              </a:ext>
            </a:extLst>
          </p:cNvPr>
          <p:cNvGrpSpPr/>
          <p:nvPr userDrawn="1"/>
        </p:nvGrpSpPr>
        <p:grpSpPr>
          <a:xfrm>
            <a:off x="0" y="7685515"/>
            <a:ext cx="421327" cy="2601485"/>
            <a:chOff x="0" y="0"/>
            <a:chExt cx="376634" cy="2325526"/>
          </a:xfrm>
        </p:grpSpPr>
        <p:sp>
          <p:nvSpPr>
            <p:cNvPr id="12" name="Freeform 9">
              <a:extLst>
                <a:ext uri="{FF2B5EF4-FFF2-40B4-BE49-F238E27FC236}">
                  <a16:creationId xmlns:a16="http://schemas.microsoft.com/office/drawing/2014/main" id="{B6D1455E-FF03-799B-2E64-53E92D1FA417}"/>
                </a:ext>
              </a:extLst>
            </p:cNvPr>
            <p:cNvSpPr/>
            <p:nvPr/>
          </p:nvSpPr>
          <p:spPr>
            <a:xfrm>
              <a:off x="0" y="0"/>
              <a:ext cx="376634" cy="2325526"/>
            </a:xfrm>
            <a:custGeom>
              <a:avLst/>
              <a:gdLst/>
              <a:ahLst/>
              <a:cxnLst/>
              <a:rect l="l" t="t" r="r" b="b"/>
              <a:pathLst>
                <a:path w="376634" h="2325526">
                  <a:moveTo>
                    <a:pt x="0" y="0"/>
                  </a:moveTo>
                  <a:lnTo>
                    <a:pt x="376634" y="0"/>
                  </a:lnTo>
                  <a:lnTo>
                    <a:pt x="376634" y="2325526"/>
                  </a:lnTo>
                  <a:lnTo>
                    <a:pt x="0" y="2325526"/>
                  </a:lnTo>
                  <a:close/>
                </a:path>
              </a:pathLst>
            </a:custGeom>
            <a:solidFill>
              <a:srgbClr val="707070">
                <a:alpha val="74902"/>
              </a:srgbClr>
            </a:solidFill>
          </p:spPr>
          <p:txBody>
            <a:bodyPr/>
            <a:lstStyle/>
            <a:p>
              <a:endParaRPr lang="en-AU"/>
            </a:p>
          </p:txBody>
        </p:sp>
        <p:sp>
          <p:nvSpPr>
            <p:cNvPr id="13" name="TextBox 10">
              <a:extLst>
                <a:ext uri="{FF2B5EF4-FFF2-40B4-BE49-F238E27FC236}">
                  <a16:creationId xmlns:a16="http://schemas.microsoft.com/office/drawing/2014/main" id="{95A61BC9-25D1-EEBD-A936-8FB0DAF496C8}"/>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sp>
        <p:nvSpPr>
          <p:cNvPr id="14" name="Freeform 2">
            <a:extLst>
              <a:ext uri="{FF2B5EF4-FFF2-40B4-BE49-F238E27FC236}">
                <a16:creationId xmlns:a16="http://schemas.microsoft.com/office/drawing/2014/main" id="{3A299A5E-D3E2-51B1-A1F8-8A80F2A37510}"/>
              </a:ext>
            </a:extLst>
          </p:cNvPr>
          <p:cNvSpPr/>
          <p:nvPr userDrawn="1"/>
        </p:nvSpPr>
        <p:spPr>
          <a:xfrm>
            <a:off x="12984848" y="0"/>
            <a:ext cx="5303152" cy="2983023"/>
          </a:xfrm>
          <a:custGeom>
            <a:avLst/>
            <a:gdLst/>
            <a:ahLst/>
            <a:cxnLst/>
            <a:rect l="l" t="t" r="r" b="b"/>
            <a:pathLst>
              <a:path w="5303152" h="2983023">
                <a:moveTo>
                  <a:pt x="0" y="0"/>
                </a:moveTo>
                <a:lnTo>
                  <a:pt x="5303152" y="0"/>
                </a:lnTo>
                <a:lnTo>
                  <a:pt x="5303152" y="2983023"/>
                </a:lnTo>
                <a:lnTo>
                  <a:pt x="0" y="2983023"/>
                </a:lnTo>
                <a:lnTo>
                  <a:pt x="0" y="0"/>
                </a:lnTo>
                <a:close/>
              </a:path>
            </a:pathLst>
          </a:custGeom>
          <a:blipFill>
            <a:blip r:embed="rId2"/>
            <a:stretch>
              <a:fillRect/>
            </a:stretch>
          </a:blipFill>
        </p:spPr>
        <p:txBody>
          <a:bodyPr/>
          <a:lstStyle/>
          <a:p>
            <a:endParaRPr lang="en-AU"/>
          </a:p>
        </p:txBody>
      </p:sp>
      <p:sp>
        <p:nvSpPr>
          <p:cNvPr id="4" name="Content Placeholder 3">
            <a:extLst>
              <a:ext uri="{FF2B5EF4-FFF2-40B4-BE49-F238E27FC236}">
                <a16:creationId xmlns:a16="http://schemas.microsoft.com/office/drawing/2014/main" id="{54BB21D8-F5B4-574E-A404-9859B6235F42}"/>
              </a:ext>
            </a:extLst>
          </p:cNvPr>
          <p:cNvSpPr>
            <a:spLocks noGrp="1"/>
          </p:cNvSpPr>
          <p:nvPr>
            <p:ph sz="quarter" idx="11"/>
          </p:nvPr>
        </p:nvSpPr>
        <p:spPr>
          <a:xfrm>
            <a:off x="1257300" y="2551213"/>
            <a:ext cx="15773400" cy="59766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Title 18">
            <a:extLst>
              <a:ext uri="{FF2B5EF4-FFF2-40B4-BE49-F238E27FC236}">
                <a16:creationId xmlns:a16="http://schemas.microsoft.com/office/drawing/2014/main" id="{4FD79B66-4661-E68C-76C0-7D4B2A8C9589}"/>
              </a:ext>
            </a:extLst>
          </p:cNvPr>
          <p:cNvSpPr>
            <a:spLocks noGrp="1"/>
          </p:cNvSpPr>
          <p:nvPr>
            <p:ph type="title" hasCustomPrompt="1"/>
          </p:nvPr>
        </p:nvSpPr>
        <p:spPr>
          <a:xfrm>
            <a:off x="1257300" y="547689"/>
            <a:ext cx="12495212" cy="1787500"/>
          </a:xfrm>
          <a:prstGeom prst="rect">
            <a:avLst/>
          </a:prstGeom>
        </p:spPr>
        <p:txBody>
          <a:bodyPr/>
          <a:lstStyle>
            <a:lvl1pPr algn="l">
              <a:defRPr sz="5400" b="1">
                <a:solidFill>
                  <a:srgbClr val="3B9D48"/>
                </a:solidFill>
              </a:defRPr>
            </a:lvl1pPr>
          </a:lstStyle>
          <a:p>
            <a:r>
              <a:rPr lang="en-US" dirty="0"/>
              <a:t>Title</a:t>
            </a:r>
            <a:endParaRPr lang="en-AU" dirty="0"/>
          </a:p>
        </p:txBody>
      </p:sp>
      <p:sp>
        <p:nvSpPr>
          <p:cNvPr id="26" name="Content Placeholder 25">
            <a:extLst>
              <a:ext uri="{FF2B5EF4-FFF2-40B4-BE49-F238E27FC236}">
                <a16:creationId xmlns:a16="http://schemas.microsoft.com/office/drawing/2014/main" id="{FF328DD7-50DC-F844-77D2-965DFD9BFBE2}"/>
              </a:ext>
            </a:extLst>
          </p:cNvPr>
          <p:cNvSpPr>
            <a:spLocks noGrp="1"/>
          </p:cNvSpPr>
          <p:nvPr>
            <p:ph sz="quarter" idx="13" hasCustomPrompt="1"/>
          </p:nvPr>
        </p:nvSpPr>
        <p:spPr>
          <a:xfrm>
            <a:off x="1257300" y="9046843"/>
            <a:ext cx="7886700" cy="849183"/>
          </a:xfrm>
          <a:prstGeom prst="rect">
            <a:avLst/>
          </a:prstGeom>
        </p:spPr>
        <p:txBody>
          <a:bodyPr/>
          <a:lstStyle>
            <a:lvl1pPr marL="0" indent="0">
              <a:buNone/>
              <a:defRPr sz="1800"/>
            </a:lvl1pPr>
          </a:lstStyle>
          <a:p>
            <a:pPr lvl="0"/>
            <a:r>
              <a:rPr lang="en-AU" dirty="0"/>
              <a:t>Author/s</a:t>
            </a:r>
          </a:p>
          <a:p>
            <a:pPr lvl="0"/>
            <a:r>
              <a:rPr lang="nl-NL" dirty="0"/>
              <a:t>Omar Hegazy and Ben Kraaijenhagen, Vrije Universiteit Brussel, Belgium</a:t>
            </a:r>
          </a:p>
          <a:p>
            <a:pPr lvl="0"/>
            <a:r>
              <a:rPr lang="nl-NL" dirty="0"/>
              <a:t>www.zefes</a:t>
            </a:r>
          </a:p>
        </p:txBody>
      </p:sp>
      <p:cxnSp>
        <p:nvCxnSpPr>
          <p:cNvPr id="16" name="Straight Connector 15">
            <a:extLst>
              <a:ext uri="{FF2B5EF4-FFF2-40B4-BE49-F238E27FC236}">
                <a16:creationId xmlns:a16="http://schemas.microsoft.com/office/drawing/2014/main" id="{E31104CC-3BEC-2D84-08C2-C957D49FD7A5}"/>
              </a:ext>
            </a:extLst>
          </p:cNvPr>
          <p:cNvCxnSpPr/>
          <p:nvPr userDrawn="1"/>
        </p:nvCxnSpPr>
        <p:spPr>
          <a:xfrm>
            <a:off x="1257300" y="8743900"/>
            <a:ext cx="157734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Afbeelding 6">
            <a:extLst>
              <a:ext uri="{FF2B5EF4-FFF2-40B4-BE49-F238E27FC236}">
                <a16:creationId xmlns:a16="http://schemas.microsoft.com/office/drawing/2014/main" id="{222052F2-41F1-9B0A-85FD-5D1628EEC7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876476" y="9040955"/>
            <a:ext cx="2154224" cy="711058"/>
          </a:xfrm>
          <a:prstGeom prst="rect">
            <a:avLst/>
          </a:prstGeom>
        </p:spPr>
      </p:pic>
    </p:spTree>
    <p:extLst>
      <p:ext uri="{BB962C8B-B14F-4D97-AF65-F5344CB8AC3E}">
        <p14:creationId xmlns:p14="http://schemas.microsoft.com/office/powerpoint/2010/main" val="3523031885"/>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082331"/>
      </p:ext>
    </p:extLst>
  </p:cSld>
  <p:clrMap bg1="lt1" tx1="dk1" bg2="lt2" tx2="dk2" accent1="accent1" accent2="accent2" accent3="accent3" accent4="accent4" accent5="accent5" accent6="accent6" hlink="hlink" folHlink="folHlink"/>
  <p:sldLayoutIdLst>
    <p:sldLayoutId id="2147483667" r:id="rId1"/>
    <p:sldLayoutId id="214748367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image" Target="../media/image78.jpeg"/><Relationship Id="rId18" Type="http://schemas.openxmlformats.org/officeDocument/2006/relationships/image" Target="../media/image83.jpeg"/><Relationship Id="rId26" Type="http://schemas.openxmlformats.org/officeDocument/2006/relationships/image" Target="../media/image91.jpeg"/><Relationship Id="rId3" Type="http://schemas.openxmlformats.org/officeDocument/2006/relationships/image" Target="../media/image68.jpeg"/><Relationship Id="rId21" Type="http://schemas.openxmlformats.org/officeDocument/2006/relationships/image" Target="../media/image86.jpeg"/><Relationship Id="rId34" Type="http://schemas.openxmlformats.org/officeDocument/2006/relationships/image" Target="../media/image99.jpg"/><Relationship Id="rId7" Type="http://schemas.openxmlformats.org/officeDocument/2006/relationships/image" Target="../media/image72.jpg"/><Relationship Id="rId12" Type="http://schemas.openxmlformats.org/officeDocument/2006/relationships/image" Target="../media/image77.jpeg"/><Relationship Id="rId17" Type="http://schemas.openxmlformats.org/officeDocument/2006/relationships/image" Target="../media/image82.jpeg"/><Relationship Id="rId25" Type="http://schemas.openxmlformats.org/officeDocument/2006/relationships/image" Target="../media/image90.jpeg"/><Relationship Id="rId33" Type="http://schemas.openxmlformats.org/officeDocument/2006/relationships/image" Target="../media/image98.png"/><Relationship Id="rId2" Type="http://schemas.openxmlformats.org/officeDocument/2006/relationships/image" Target="../media/image67.jpg"/><Relationship Id="rId16" Type="http://schemas.openxmlformats.org/officeDocument/2006/relationships/image" Target="../media/image81.jpeg"/><Relationship Id="rId20" Type="http://schemas.openxmlformats.org/officeDocument/2006/relationships/image" Target="../media/image85.jpg"/><Relationship Id="rId29"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71.jpeg"/><Relationship Id="rId11" Type="http://schemas.openxmlformats.org/officeDocument/2006/relationships/image" Target="../media/image76.jpg"/><Relationship Id="rId24" Type="http://schemas.openxmlformats.org/officeDocument/2006/relationships/image" Target="../media/image89.jpeg"/><Relationship Id="rId32" Type="http://schemas.openxmlformats.org/officeDocument/2006/relationships/image" Target="../media/image97.png"/><Relationship Id="rId5" Type="http://schemas.openxmlformats.org/officeDocument/2006/relationships/image" Target="../media/image70.jpeg"/><Relationship Id="rId15" Type="http://schemas.openxmlformats.org/officeDocument/2006/relationships/image" Target="../media/image80.jpeg"/><Relationship Id="rId23" Type="http://schemas.openxmlformats.org/officeDocument/2006/relationships/image" Target="../media/image88.jpeg"/><Relationship Id="rId28" Type="http://schemas.openxmlformats.org/officeDocument/2006/relationships/image" Target="../media/image93.jpeg"/><Relationship Id="rId10" Type="http://schemas.openxmlformats.org/officeDocument/2006/relationships/image" Target="../media/image75.jpg"/><Relationship Id="rId19" Type="http://schemas.openxmlformats.org/officeDocument/2006/relationships/image" Target="../media/image84.jpg"/><Relationship Id="rId31" Type="http://schemas.openxmlformats.org/officeDocument/2006/relationships/image" Target="../media/image96.jpeg"/><Relationship Id="rId4" Type="http://schemas.openxmlformats.org/officeDocument/2006/relationships/image" Target="../media/image69.jpg"/><Relationship Id="rId9" Type="http://schemas.openxmlformats.org/officeDocument/2006/relationships/image" Target="../media/image74.jpeg"/><Relationship Id="rId14" Type="http://schemas.openxmlformats.org/officeDocument/2006/relationships/image" Target="../media/image79.jpg"/><Relationship Id="rId22" Type="http://schemas.openxmlformats.org/officeDocument/2006/relationships/image" Target="../media/image87.jpg"/><Relationship Id="rId27" Type="http://schemas.openxmlformats.org/officeDocument/2006/relationships/image" Target="../media/image92.jpeg"/><Relationship Id="rId30" Type="http://schemas.openxmlformats.org/officeDocument/2006/relationships/image" Target="../media/image95.jpg"/><Relationship Id="rId8" Type="http://schemas.openxmlformats.org/officeDocument/2006/relationships/image" Target="../media/image73.jpeg"/></Relationships>
</file>

<file path=ppt/slides/_rels/slide1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zefes.eu/"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jpg"/><Relationship Id="rId3" Type="http://schemas.openxmlformats.org/officeDocument/2006/relationships/image" Target="../media/image42.png"/><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11.png"/><Relationship Id="rId16" Type="http://schemas.openxmlformats.org/officeDocument/2006/relationships/image" Target="../media/image55.jpg"/><Relationship Id="rId20" Type="http://schemas.openxmlformats.org/officeDocument/2006/relationships/image" Target="../media/image59.jp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jpe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s>
</file>

<file path=ppt/slides/_rels/slide8.xml.rels><?xml version="1.0" encoding="UTF-8" standalone="yes"?>
<Relationships xmlns="http://schemas.openxmlformats.org/package/2006/relationships"><Relationship Id="rId3" Type="http://schemas.openxmlformats.org/officeDocument/2006/relationships/hyperlink" Target="mailto:https://www.eca.europa.eu/Lists/ECADocuments/SR21_05/SR_Electrical_charging_infrastructure_EN.pdf."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A96A-5200-B26C-995D-433F98A610EF}"/>
              </a:ext>
            </a:extLst>
          </p:cNvPr>
          <p:cNvSpPr>
            <a:spLocks noGrp="1"/>
          </p:cNvSpPr>
          <p:nvPr>
            <p:ph type="title"/>
          </p:nvPr>
        </p:nvSpPr>
        <p:spPr>
          <a:xfrm>
            <a:off x="1257300" y="2983499"/>
            <a:ext cx="15932866" cy="1838835"/>
          </a:xfrm>
        </p:spPr>
        <p:txBody>
          <a:bodyPr/>
          <a:lstStyle/>
          <a:p>
            <a:r>
              <a:rPr lang="en-GB" sz="7200" dirty="0">
                <a:latin typeface="Arial" panose="020B0604020202020204" pitchFamily="34" charset="0"/>
                <a:cs typeface="Arial" panose="020B0604020202020204" pitchFamily="34" charset="0"/>
              </a:rPr>
              <a:t>Zero Emission, serving the long-haul Freight </a:t>
            </a:r>
            <a:r>
              <a:rPr lang="en-GB" sz="7200" dirty="0" err="1">
                <a:latin typeface="Arial" panose="020B0604020202020204" pitchFamily="34" charset="0"/>
                <a:cs typeface="Arial" panose="020B0604020202020204" pitchFamily="34" charset="0"/>
              </a:rPr>
              <a:t>EcoSystem</a:t>
            </a:r>
            <a:r>
              <a:rPr lang="en-GB" sz="7200" dirty="0">
                <a:latin typeface="Arial" panose="020B0604020202020204" pitchFamily="34" charset="0"/>
                <a:cs typeface="Arial" panose="020B0604020202020204" pitchFamily="34" charset="0"/>
              </a:rPr>
              <a:t> (ZEFES)</a:t>
            </a:r>
            <a:endParaRPr lang="en-AU" sz="72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6C55A680-EB0E-0814-22CB-B6D807106D40}"/>
              </a:ext>
            </a:extLst>
          </p:cNvPr>
          <p:cNvSpPr>
            <a:spLocks noGrp="1"/>
          </p:cNvSpPr>
          <p:nvPr>
            <p:ph type="body" sz="quarter" idx="13"/>
          </p:nvPr>
        </p:nvSpPr>
        <p:spPr/>
        <p:txBody>
          <a:bodyPr/>
          <a:lstStyle/>
          <a:p>
            <a:pPr algn="l"/>
            <a:r>
              <a:rPr lang="en-AU" dirty="0">
                <a:latin typeface="Arial" panose="020B0604020202020204" pitchFamily="34" charset="0"/>
                <a:cs typeface="Arial" panose="020B0604020202020204" pitchFamily="34" charset="0"/>
              </a:rPr>
              <a:t>Omar </a:t>
            </a:r>
            <a:r>
              <a:rPr lang="en-AU" dirty="0" err="1">
                <a:latin typeface="Arial" panose="020B0604020202020204" pitchFamily="34" charset="0"/>
                <a:cs typeface="Arial" panose="020B0604020202020204" pitchFamily="34" charset="0"/>
              </a:rPr>
              <a:t>Hegazy</a:t>
            </a:r>
            <a:endParaRPr lang="en-AU" dirty="0">
              <a:latin typeface="Arial" panose="020B0604020202020204" pitchFamily="34" charset="0"/>
              <a:cs typeface="Arial" panose="020B0604020202020204" pitchFamily="34" charset="0"/>
            </a:endParaRPr>
          </a:p>
          <a:p>
            <a:pPr algn="l"/>
            <a:r>
              <a:rPr lang="en-AU" dirty="0">
                <a:latin typeface="Arial" panose="020B0604020202020204" pitchFamily="34" charset="0"/>
                <a:cs typeface="Arial" panose="020B0604020202020204" pitchFamily="34" charset="0"/>
              </a:rPr>
              <a:t>Vrije Universiteit Brussel</a:t>
            </a:r>
          </a:p>
        </p:txBody>
      </p:sp>
      <p:sp>
        <p:nvSpPr>
          <p:cNvPr id="6" name="Text Placeholder 5">
            <a:extLst>
              <a:ext uri="{FF2B5EF4-FFF2-40B4-BE49-F238E27FC236}">
                <a16:creationId xmlns:a16="http://schemas.microsoft.com/office/drawing/2014/main" id="{4E567595-7022-4DBF-820E-E6FB76FAB154}"/>
              </a:ext>
            </a:extLst>
          </p:cNvPr>
          <p:cNvSpPr>
            <a:spLocks noGrp="1"/>
          </p:cNvSpPr>
          <p:nvPr>
            <p:ph type="body" sz="quarter" idx="15"/>
          </p:nvPr>
        </p:nvSpPr>
        <p:spPr/>
        <p:txBody>
          <a:bodyPr/>
          <a:lstStyle/>
          <a:p>
            <a:pPr algn="l"/>
            <a:r>
              <a:rPr lang="en-AU" dirty="0">
                <a:latin typeface="Arial" panose="020B0604020202020204" pitchFamily="34" charset="0"/>
                <a:cs typeface="Arial" panose="020B0604020202020204" pitchFamily="34" charset="0"/>
              </a:rPr>
              <a:t>Ben Kraaijenhagen</a:t>
            </a:r>
          </a:p>
          <a:p>
            <a:pPr algn="l"/>
            <a:r>
              <a:rPr lang="en-AU" dirty="0">
                <a:latin typeface="Arial" panose="020B0604020202020204" pitchFamily="34" charset="0"/>
                <a:cs typeface="Arial" panose="020B0604020202020204" pitchFamily="34" charset="0"/>
              </a:rPr>
              <a:t>Vrije Universiteit Brussel</a:t>
            </a:r>
          </a:p>
        </p:txBody>
      </p:sp>
      <p:pic>
        <p:nvPicPr>
          <p:cNvPr id="9" name="Bildplatzhalter 8">
            <a:extLst>
              <a:ext uri="{FF2B5EF4-FFF2-40B4-BE49-F238E27FC236}">
                <a16:creationId xmlns:a16="http://schemas.microsoft.com/office/drawing/2014/main" id="{6FFF5632-CAF8-7E57-F969-DDA9C50487C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154" r="4154"/>
          <a:stretch>
            <a:fillRect/>
          </a:stretch>
        </p:blipFill>
        <p:spPr bwMode="auto">
          <a:prstGeom prst="rect">
            <a:avLst/>
          </a:prstGeom>
          <a:noFill/>
        </p:spPr>
      </p:pic>
      <p:pic>
        <p:nvPicPr>
          <p:cNvPr id="10" name="Bildplatzhalter 9">
            <a:extLst>
              <a:ext uri="{FF2B5EF4-FFF2-40B4-BE49-F238E27FC236}">
                <a16:creationId xmlns:a16="http://schemas.microsoft.com/office/drawing/2014/main" id="{61ACF076-7527-25B2-79AE-A1D39BD964A1}"/>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17560" t="14869" r="9556"/>
          <a:stretch/>
        </p:blipFill>
        <p:spPr bwMode="auto">
          <a:xfrm>
            <a:off x="9647930" y="5831831"/>
            <a:ext cx="1869383" cy="2169890"/>
          </a:xfrm>
          <a:prstGeom prst="rect">
            <a:avLst/>
          </a:prstGeom>
          <a:noFill/>
          <a:ln>
            <a:noFill/>
          </a:ln>
        </p:spPr>
      </p:pic>
    </p:spTree>
    <p:extLst>
      <p:ext uri="{BB962C8B-B14F-4D97-AF65-F5344CB8AC3E}">
        <p14:creationId xmlns:p14="http://schemas.microsoft.com/office/powerpoint/2010/main" val="1275717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BC01C72-A416-EF73-854F-1E570344CD97}"/>
              </a:ext>
            </a:extLst>
          </p:cNvPr>
          <p:cNvSpPr>
            <a:spLocks noGrp="1"/>
          </p:cNvSpPr>
          <p:nvPr>
            <p:ph type="title"/>
          </p:nvPr>
        </p:nvSpPr>
        <p:spPr/>
        <p:txBody>
          <a:bodyPr/>
          <a:lstStyle/>
          <a:p>
            <a:r>
              <a:rPr lang="en-GB" dirty="0"/>
              <a:t>Needs &amp; requirements, road permits</a:t>
            </a:r>
          </a:p>
        </p:txBody>
      </p:sp>
      <p:sp>
        <p:nvSpPr>
          <p:cNvPr id="5" name="Tijdelijke aanduiding voor inhoud 2">
            <a:extLst>
              <a:ext uri="{FF2B5EF4-FFF2-40B4-BE49-F238E27FC236}">
                <a16:creationId xmlns:a16="http://schemas.microsoft.com/office/drawing/2014/main" id="{9B2B030B-40BE-7414-4E94-8015817FEBA5}"/>
              </a:ext>
            </a:extLst>
          </p:cNvPr>
          <p:cNvSpPr>
            <a:spLocks noGrp="1"/>
          </p:cNvSpPr>
          <p:nvPr>
            <p:ph sz="quarter" idx="11"/>
          </p:nvPr>
        </p:nvSpPr>
        <p:spPr>
          <a:xfrm>
            <a:off x="1257300" y="2551113"/>
            <a:ext cx="15773400" cy="5976937"/>
          </a:xfrm>
        </p:spPr>
        <p:txBody>
          <a:bodyPr vert="horz" lIns="91440" tIns="45720" rIns="91440" bIns="45720" rtlCol="0">
            <a:noAutofit/>
          </a:bodyPr>
          <a:lstStyle/>
          <a:p>
            <a:pPr marL="228600" indent="-228600">
              <a:lnSpc>
                <a:spcPct val="90000"/>
              </a:lnSpc>
              <a:spcBef>
                <a:spcPts val="1000"/>
              </a:spcBef>
              <a:buBlip>
                <a:blip r:embed="rId2"/>
              </a:buBlip>
            </a:pPr>
            <a:r>
              <a:rPr lang="en-US" sz="2800" dirty="0">
                <a:solidFill>
                  <a:sysClr val="windowText" lastClr="000000">
                    <a:lumMod val="75000"/>
                    <a:lumOff val="25000"/>
                  </a:sysClr>
                </a:solidFill>
                <a:latin typeface="Arial" panose="020B0604020202020204" pitchFamily="34" charset="0"/>
                <a:cs typeface="Arial" panose="020B0604020202020204" pitchFamily="34" charset="0"/>
              </a:rPr>
              <a:t> Corridor Working Groups, supported by CEDR</a:t>
            </a:r>
          </a:p>
          <a:p>
            <a:pPr marL="228600" indent="-228600">
              <a:lnSpc>
                <a:spcPct val="90000"/>
              </a:lnSpc>
              <a:spcBef>
                <a:spcPts val="1000"/>
              </a:spcBef>
              <a:buBlip>
                <a:blip r:embed="rId2"/>
              </a:buBlip>
            </a:pPr>
            <a:r>
              <a:rPr lang="en-US" sz="2800" dirty="0">
                <a:solidFill>
                  <a:sysClr val="windowText" lastClr="000000">
                    <a:lumMod val="75000"/>
                    <a:lumOff val="25000"/>
                  </a:sysClr>
                </a:solidFill>
                <a:latin typeface="Arial" panose="020B0604020202020204" pitchFamily="34" charset="0"/>
                <a:cs typeface="Arial" panose="020B0604020202020204" pitchFamily="34" charset="0"/>
              </a:rPr>
              <a:t> Following clustering of issues at stake:</a:t>
            </a:r>
          </a:p>
          <a:p>
            <a:pPr marL="628650" lvl="1" indent="-228600">
              <a:lnSpc>
                <a:spcPct val="90000"/>
              </a:lnSpc>
              <a:spcBef>
                <a:spcPts val="1000"/>
              </a:spcBef>
              <a:buBlip>
                <a:blip r:embed="rId2"/>
              </a:buBlip>
            </a:pPr>
            <a:r>
              <a:rPr lang="en-US" dirty="0">
                <a:solidFill>
                  <a:sysClr val="windowText" lastClr="000000">
                    <a:lumMod val="75000"/>
                    <a:lumOff val="25000"/>
                  </a:sysClr>
                </a:solidFill>
                <a:latin typeface="Arial" panose="020B0604020202020204" pitchFamily="34" charset="0"/>
                <a:cs typeface="Arial" panose="020B0604020202020204" pitchFamily="34" charset="0"/>
              </a:rPr>
              <a:t> Safety issues road, </a:t>
            </a:r>
          </a:p>
          <a:p>
            <a:pPr marL="628650" lvl="1" indent="-228600">
              <a:lnSpc>
                <a:spcPct val="90000"/>
              </a:lnSpc>
              <a:spcBef>
                <a:spcPts val="1000"/>
              </a:spcBef>
              <a:buBlip>
                <a:blip r:embed="rId2"/>
              </a:buBlip>
            </a:pPr>
            <a:r>
              <a:rPr lang="en-US" dirty="0">
                <a:solidFill>
                  <a:sysClr val="windowText" lastClr="000000">
                    <a:lumMod val="75000"/>
                    <a:lumOff val="25000"/>
                  </a:sysClr>
                </a:solidFill>
                <a:latin typeface="Arial" panose="020B0604020202020204" pitchFamily="34" charset="0"/>
                <a:cs typeface="Arial" panose="020B0604020202020204" pitchFamily="34" charset="0"/>
              </a:rPr>
              <a:t> Safety issues intermodal,</a:t>
            </a:r>
          </a:p>
          <a:p>
            <a:pPr marL="628650" lvl="1" indent="-228600">
              <a:lnSpc>
                <a:spcPct val="90000"/>
              </a:lnSpc>
              <a:spcBef>
                <a:spcPts val="1000"/>
              </a:spcBef>
              <a:buBlip>
                <a:blip r:embed="rId2"/>
              </a:buBlip>
            </a:pPr>
            <a:r>
              <a:rPr lang="en-US" dirty="0">
                <a:solidFill>
                  <a:sysClr val="windowText" lastClr="000000">
                    <a:lumMod val="75000"/>
                    <a:lumOff val="25000"/>
                  </a:sysClr>
                </a:solidFill>
                <a:latin typeface="Arial" panose="020B0604020202020204" pitchFamily="34" charset="0"/>
                <a:cs typeface="Arial" panose="020B0604020202020204" pitchFamily="34" charset="0"/>
              </a:rPr>
              <a:t> Energy infrastructure,</a:t>
            </a:r>
          </a:p>
          <a:p>
            <a:pPr marL="628650" lvl="1" indent="-228600">
              <a:lnSpc>
                <a:spcPct val="90000"/>
              </a:lnSpc>
              <a:spcBef>
                <a:spcPts val="1000"/>
              </a:spcBef>
              <a:buBlip>
                <a:blip r:embed="rId2"/>
              </a:buBlip>
            </a:pPr>
            <a:r>
              <a:rPr lang="en-US" dirty="0">
                <a:solidFill>
                  <a:sysClr val="windowText" lastClr="000000">
                    <a:lumMod val="75000"/>
                    <a:lumOff val="25000"/>
                  </a:sysClr>
                </a:solidFill>
                <a:latin typeface="Arial" panose="020B0604020202020204" pitchFamily="34" charset="0"/>
                <a:cs typeface="Arial" panose="020B0604020202020204" pitchFamily="34" charset="0"/>
              </a:rPr>
              <a:t> Type approval,</a:t>
            </a:r>
          </a:p>
          <a:p>
            <a:pPr marL="628650" lvl="1" indent="-228600">
              <a:lnSpc>
                <a:spcPct val="90000"/>
              </a:lnSpc>
              <a:spcBef>
                <a:spcPts val="1000"/>
              </a:spcBef>
              <a:buBlip>
                <a:blip r:embed="rId2"/>
              </a:buBlip>
            </a:pPr>
            <a:r>
              <a:rPr lang="en-US" dirty="0">
                <a:solidFill>
                  <a:sysClr val="windowText" lastClr="000000">
                    <a:lumMod val="75000"/>
                    <a:lumOff val="25000"/>
                  </a:sysClr>
                </a:solidFill>
                <a:latin typeface="Arial" panose="020B0604020202020204" pitchFamily="34" charset="0"/>
                <a:cs typeface="Arial" panose="020B0604020202020204" pitchFamily="34" charset="0"/>
              </a:rPr>
              <a:t> Weights and dimensions issues,</a:t>
            </a:r>
          </a:p>
          <a:p>
            <a:pPr marL="628650" lvl="1" indent="-228600">
              <a:lnSpc>
                <a:spcPct val="90000"/>
              </a:lnSpc>
              <a:spcBef>
                <a:spcPts val="1000"/>
              </a:spcBef>
              <a:buBlip>
                <a:blip r:embed="rId2"/>
              </a:buBlip>
            </a:pPr>
            <a:r>
              <a:rPr lang="en-US" dirty="0">
                <a:solidFill>
                  <a:sysClr val="windowText" lastClr="000000">
                    <a:lumMod val="75000"/>
                    <a:lumOff val="25000"/>
                  </a:sysClr>
                </a:solidFill>
                <a:latin typeface="Arial" panose="020B0604020202020204" pitchFamily="34" charset="0"/>
                <a:cs typeface="Arial" panose="020B0604020202020204" pitchFamily="34" charset="0"/>
              </a:rPr>
              <a:t> Road pricing issues,</a:t>
            </a:r>
          </a:p>
          <a:p>
            <a:pPr marL="628650" lvl="1" indent="-228600">
              <a:lnSpc>
                <a:spcPct val="90000"/>
              </a:lnSpc>
              <a:spcBef>
                <a:spcPts val="1000"/>
              </a:spcBef>
              <a:buBlip>
                <a:blip r:embed="rId2"/>
              </a:buBlip>
            </a:pPr>
            <a:r>
              <a:rPr lang="en-US" sz="2800" dirty="0">
                <a:solidFill>
                  <a:sysClr val="windowText" lastClr="000000">
                    <a:lumMod val="75000"/>
                    <a:lumOff val="25000"/>
                  </a:sysClr>
                </a:solidFill>
                <a:latin typeface="Arial" panose="020B0604020202020204" pitchFamily="34" charset="0"/>
                <a:cs typeface="Arial" panose="020B0604020202020204" pitchFamily="34" charset="0"/>
              </a:rPr>
              <a:t> Cross-border, especially weights and dimensions</a:t>
            </a:r>
            <a:r>
              <a:rPr lang="en-US" dirty="0">
                <a:solidFill>
                  <a:sysClr val="windowText" lastClr="000000">
                    <a:lumMod val="75000"/>
                    <a:lumOff val="25000"/>
                  </a:sysClr>
                </a:solidFill>
                <a:latin typeface="Arial" panose="020B0604020202020204" pitchFamily="34" charset="0"/>
                <a:cs typeface="Arial" panose="020B0604020202020204" pitchFamily="34" charset="0"/>
              </a:rPr>
              <a:t>,</a:t>
            </a:r>
            <a:r>
              <a:rPr lang="en-US" sz="2800" dirty="0">
                <a:solidFill>
                  <a:sysClr val="windowText" lastClr="000000">
                    <a:lumMod val="75000"/>
                    <a:lumOff val="25000"/>
                  </a:sysClr>
                </a:solidFill>
                <a:latin typeface="Arial" panose="020B0604020202020204" pitchFamily="34" charset="0"/>
                <a:cs typeface="Arial" panose="020B0604020202020204" pitchFamily="34" charset="0"/>
              </a:rPr>
              <a:t> </a:t>
            </a:r>
          </a:p>
          <a:p>
            <a:pPr marL="628650" lvl="1" indent="-228600">
              <a:lnSpc>
                <a:spcPct val="90000"/>
              </a:lnSpc>
              <a:spcBef>
                <a:spcPts val="1000"/>
              </a:spcBef>
              <a:buBlip>
                <a:blip r:embed="rId2"/>
              </a:buBlip>
            </a:pPr>
            <a:r>
              <a:rPr lang="en-US" dirty="0">
                <a:solidFill>
                  <a:sysClr val="windowText" lastClr="000000">
                    <a:lumMod val="75000"/>
                    <a:lumOff val="25000"/>
                  </a:sysClr>
                </a:solidFill>
                <a:latin typeface="Arial" panose="020B0604020202020204" pitchFamily="34" charset="0"/>
                <a:cs typeface="Arial" panose="020B0604020202020204" pitchFamily="34" charset="0"/>
              </a:rPr>
              <a:t> P</a:t>
            </a:r>
            <a:r>
              <a:rPr lang="en-US" sz="2800" dirty="0">
                <a:solidFill>
                  <a:sysClr val="windowText" lastClr="000000">
                    <a:lumMod val="75000"/>
                    <a:lumOff val="25000"/>
                  </a:sysClr>
                </a:solidFill>
                <a:latin typeface="Arial" panose="020B0604020202020204" pitchFamily="34" charset="0"/>
                <a:cs typeface="Arial" panose="020B0604020202020204" pitchFamily="34" charset="0"/>
              </a:rPr>
              <a:t>osition to be taken “how much risk are we willing to take”.</a:t>
            </a:r>
          </a:p>
          <a:p>
            <a:pPr marL="228600" indent="-228600">
              <a:lnSpc>
                <a:spcPct val="90000"/>
              </a:lnSpc>
              <a:spcBef>
                <a:spcPts val="1000"/>
              </a:spcBef>
              <a:buBlip>
                <a:blip r:embed="rId2"/>
              </a:buBlip>
            </a:pPr>
            <a:r>
              <a:rPr lang="en-US" sz="2800" b="1" dirty="0">
                <a:solidFill>
                  <a:sysClr val="windowText" lastClr="000000">
                    <a:lumMod val="75000"/>
                    <a:lumOff val="25000"/>
                  </a:sysClr>
                </a:solidFill>
                <a:latin typeface="Arial" panose="020B0604020202020204" pitchFamily="34" charset="0"/>
                <a:cs typeface="Arial" panose="020B0604020202020204" pitchFamily="34" charset="0"/>
              </a:rPr>
              <a:t> Not every ZEFES use case addresses all issues, </a:t>
            </a:r>
            <a:br>
              <a:rPr lang="en-US" sz="2800" b="1" dirty="0">
                <a:solidFill>
                  <a:sysClr val="windowText" lastClr="000000">
                    <a:lumMod val="75000"/>
                    <a:lumOff val="25000"/>
                  </a:sysClr>
                </a:solidFill>
                <a:latin typeface="Arial" panose="020B0604020202020204" pitchFamily="34" charset="0"/>
                <a:cs typeface="Arial" panose="020B0604020202020204" pitchFamily="34" charset="0"/>
              </a:rPr>
            </a:br>
            <a:r>
              <a:rPr lang="en-US" sz="2800" b="1" dirty="0">
                <a:solidFill>
                  <a:sysClr val="windowText" lastClr="000000">
                    <a:lumMod val="75000"/>
                    <a:lumOff val="25000"/>
                  </a:sysClr>
                </a:solidFill>
                <a:latin typeface="Arial" panose="020B0604020202020204" pitchFamily="34" charset="0"/>
                <a:cs typeface="Arial" panose="020B0604020202020204" pitchFamily="34" charset="0"/>
              </a:rPr>
              <a:t> but sooner or later they will become an issue for all countries</a:t>
            </a:r>
          </a:p>
          <a:p>
            <a:pPr marL="228600" indent="-228600">
              <a:lnSpc>
                <a:spcPct val="90000"/>
              </a:lnSpc>
              <a:spcBef>
                <a:spcPts val="1000"/>
              </a:spcBef>
              <a:buBlip>
                <a:blip r:embed="rId2"/>
              </a:buBlip>
            </a:pPr>
            <a:endParaRPr lang="en-US" sz="2800" dirty="0">
              <a:solidFill>
                <a:sysClr val="windowText" lastClr="000000">
                  <a:lumMod val="75000"/>
                  <a:lumOff val="25000"/>
                </a:sysClr>
              </a:solidFill>
              <a:latin typeface="Arial" panose="020B0604020202020204" pitchFamily="34" charset="0"/>
              <a:cs typeface="Arial" panose="020B0604020202020204" pitchFamily="34" charset="0"/>
            </a:endParaRPr>
          </a:p>
          <a:p>
            <a:pPr marL="228600" indent="-228600">
              <a:lnSpc>
                <a:spcPct val="90000"/>
              </a:lnSpc>
              <a:spcBef>
                <a:spcPts val="1000"/>
              </a:spcBef>
              <a:buBlip>
                <a:blip r:embed="rId2"/>
              </a:buBlip>
            </a:pPr>
            <a:endParaRPr lang="en-US" sz="2800" dirty="0">
              <a:solidFill>
                <a:sysClr val="windowText" lastClr="000000">
                  <a:lumMod val="75000"/>
                  <a:lumOff val="25000"/>
                </a:sysClr>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285C2641-85EC-EB40-5D6C-BA853ADD1280}"/>
              </a:ext>
            </a:extLst>
          </p:cNvPr>
          <p:cNvPicPr>
            <a:picLocks noChangeAspect="1"/>
          </p:cNvPicPr>
          <p:nvPr/>
        </p:nvPicPr>
        <p:blipFill>
          <a:blip r:embed="rId3"/>
          <a:stretch>
            <a:fillRect/>
          </a:stretch>
        </p:blipFill>
        <p:spPr>
          <a:xfrm>
            <a:off x="11629176" y="2790240"/>
            <a:ext cx="5401524" cy="4706520"/>
          </a:xfrm>
          <a:prstGeom prst="rect">
            <a:avLst/>
          </a:prstGeom>
        </p:spPr>
      </p:pic>
      <p:sp>
        <p:nvSpPr>
          <p:cNvPr id="7" name="Content Placeholder 3">
            <a:extLst>
              <a:ext uri="{FF2B5EF4-FFF2-40B4-BE49-F238E27FC236}">
                <a16:creationId xmlns:a16="http://schemas.microsoft.com/office/drawing/2014/main" id="{FB1DEAAE-C211-D86E-ECD0-6FEEBD5FB1C3}"/>
              </a:ext>
            </a:extLst>
          </p:cNvPr>
          <p:cNvSpPr>
            <a:spLocks noGrp="1"/>
          </p:cNvSpPr>
          <p:nvPr>
            <p:ph sz="quarter" idx="13"/>
          </p:nvPr>
        </p:nvSpPr>
        <p:spPr>
          <a:xfrm>
            <a:off x="1257300" y="9046843"/>
            <a:ext cx="7886700" cy="849183"/>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Omar </a:t>
            </a:r>
            <a:r>
              <a:rPr lang="en-AU" dirty="0" err="1">
                <a:latin typeface="Arial" panose="020B0604020202020204" pitchFamily="34" charset="0"/>
                <a:cs typeface="Arial" panose="020B0604020202020204" pitchFamily="34" charset="0"/>
              </a:rPr>
              <a:t>Hegazy</a:t>
            </a:r>
            <a:r>
              <a:rPr lang="en-AU" dirty="0">
                <a:latin typeface="Arial" panose="020B0604020202020204" pitchFamily="34" charset="0"/>
                <a:cs typeface="Arial" panose="020B0604020202020204" pitchFamily="34" charset="0"/>
              </a:rPr>
              <a:t> and Ben Kraaijenhagen, Vrije Universiteit Brussel, Belgium</a:t>
            </a:r>
          </a:p>
        </p:txBody>
      </p:sp>
    </p:spTree>
    <p:extLst>
      <p:ext uri="{BB962C8B-B14F-4D97-AF65-F5344CB8AC3E}">
        <p14:creationId xmlns:p14="http://schemas.microsoft.com/office/powerpoint/2010/main" val="2657591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A12962F-71A8-FEE2-FB96-DC2E3C396E80}"/>
              </a:ext>
            </a:extLst>
          </p:cNvPr>
          <p:cNvSpPr>
            <a:spLocks noGrp="1"/>
          </p:cNvSpPr>
          <p:nvPr>
            <p:ph type="title"/>
          </p:nvPr>
        </p:nvSpPr>
        <p:spPr/>
        <p:txBody>
          <a:bodyPr/>
          <a:lstStyle/>
          <a:p>
            <a:r>
              <a:rPr lang="en-GB" dirty="0"/>
              <a:t>Q&amp;A</a:t>
            </a:r>
          </a:p>
        </p:txBody>
      </p:sp>
      <p:grpSp>
        <p:nvGrpSpPr>
          <p:cNvPr id="5" name="Groep 1">
            <a:extLst>
              <a:ext uri="{FF2B5EF4-FFF2-40B4-BE49-F238E27FC236}">
                <a16:creationId xmlns:a16="http://schemas.microsoft.com/office/drawing/2014/main" id="{49C37B08-77E6-7C1D-A976-D3F92DB851A4}"/>
              </a:ext>
            </a:extLst>
          </p:cNvPr>
          <p:cNvGrpSpPr>
            <a:grpSpLocks noChangeAspect="1"/>
          </p:cNvGrpSpPr>
          <p:nvPr/>
        </p:nvGrpSpPr>
        <p:grpSpPr>
          <a:xfrm>
            <a:off x="1811175" y="2580240"/>
            <a:ext cx="14665650" cy="5908305"/>
            <a:chOff x="838200" y="1604356"/>
            <a:chExt cx="10016836" cy="4438996"/>
          </a:xfrm>
        </p:grpSpPr>
        <p:sp>
          <p:nvSpPr>
            <p:cNvPr id="6" name="Rechthoek: afgeronde hoeken 8">
              <a:extLst>
                <a:ext uri="{FF2B5EF4-FFF2-40B4-BE49-F238E27FC236}">
                  <a16:creationId xmlns:a16="http://schemas.microsoft.com/office/drawing/2014/main" id="{7BBDDA65-EA29-F778-4EAB-9C0D398D5FF2}"/>
                </a:ext>
              </a:extLst>
            </p:cNvPr>
            <p:cNvSpPr/>
            <p:nvPr userDrawn="1"/>
          </p:nvSpPr>
          <p:spPr>
            <a:xfrm>
              <a:off x="838200" y="1604356"/>
              <a:ext cx="10016836" cy="4438996"/>
            </a:xfrm>
            <a:prstGeom prst="roundRect">
              <a:avLst/>
            </a:prstGeom>
            <a:noFill/>
            <a:ln w="28575">
              <a:solidFill>
                <a:srgbClr val="536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Afbeelding 11" descr="Afbeelding met logo&#10;&#10;Automatisch gegenereerde beschrijving">
              <a:extLst>
                <a:ext uri="{FF2B5EF4-FFF2-40B4-BE49-F238E27FC236}">
                  <a16:creationId xmlns:a16="http://schemas.microsoft.com/office/drawing/2014/main" id="{DCA6565B-F095-2E04-4534-1A9166731B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8295" y="1903009"/>
              <a:ext cx="1358445" cy="593321"/>
            </a:xfrm>
            <a:prstGeom prst="rect">
              <a:avLst/>
            </a:prstGeom>
          </p:spPr>
        </p:pic>
        <p:pic>
          <p:nvPicPr>
            <p:cNvPr id="8" name="Afbeelding 13">
              <a:extLst>
                <a:ext uri="{FF2B5EF4-FFF2-40B4-BE49-F238E27FC236}">
                  <a16:creationId xmlns:a16="http://schemas.microsoft.com/office/drawing/2014/main" id="{241F0DD0-1DF7-F6CA-E922-3FCAE972EA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4429" y="2102980"/>
              <a:ext cx="1580228" cy="160347"/>
            </a:xfrm>
            <a:prstGeom prst="rect">
              <a:avLst/>
            </a:prstGeom>
          </p:spPr>
        </p:pic>
        <p:pic>
          <p:nvPicPr>
            <p:cNvPr id="9" name="Afbeelding 15">
              <a:extLst>
                <a:ext uri="{FF2B5EF4-FFF2-40B4-BE49-F238E27FC236}">
                  <a16:creationId xmlns:a16="http://schemas.microsoft.com/office/drawing/2014/main" id="{5C9425B6-CF9C-C4B3-E010-DB2A4AE922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76406" y="2089807"/>
              <a:ext cx="1699036" cy="154913"/>
            </a:xfrm>
            <a:prstGeom prst="rect">
              <a:avLst/>
            </a:prstGeom>
          </p:spPr>
        </p:pic>
        <p:pic>
          <p:nvPicPr>
            <p:cNvPr id="10" name="Afbeelding 17" descr="Afbeelding met logo&#10;&#10;Automatisch gegenereerde beschrijving">
              <a:extLst>
                <a:ext uri="{FF2B5EF4-FFF2-40B4-BE49-F238E27FC236}">
                  <a16:creationId xmlns:a16="http://schemas.microsoft.com/office/drawing/2014/main" id="{6F1CDAC6-61E1-D08B-8672-DB6E92EB66D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14756" y="1875075"/>
              <a:ext cx="1250705" cy="616156"/>
            </a:xfrm>
            <a:prstGeom prst="rect">
              <a:avLst/>
            </a:prstGeom>
          </p:spPr>
        </p:pic>
        <p:pic>
          <p:nvPicPr>
            <p:cNvPr id="11" name="Afbeelding 19" descr="Afbeelding met logo&#10;&#10;Automatisch gegenereerde beschrijving">
              <a:extLst>
                <a:ext uri="{FF2B5EF4-FFF2-40B4-BE49-F238E27FC236}">
                  <a16:creationId xmlns:a16="http://schemas.microsoft.com/office/drawing/2014/main" id="{D6BFE8A1-1ECC-0CD0-D1D6-F5C217080A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69872" y="1821933"/>
              <a:ext cx="891338" cy="513830"/>
            </a:xfrm>
            <a:prstGeom prst="rect">
              <a:avLst/>
            </a:prstGeom>
          </p:spPr>
        </p:pic>
        <p:pic>
          <p:nvPicPr>
            <p:cNvPr id="12" name="Afbeelding 21" descr="Afbeelding met logo&#10;&#10;Automatisch gegenereerde beschrijving">
              <a:extLst>
                <a:ext uri="{FF2B5EF4-FFF2-40B4-BE49-F238E27FC236}">
                  <a16:creationId xmlns:a16="http://schemas.microsoft.com/office/drawing/2014/main" id="{00F36FFE-9B63-69BF-743B-5357767CD43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2521" y="2762203"/>
              <a:ext cx="1121642" cy="466801"/>
            </a:xfrm>
            <a:prstGeom prst="rect">
              <a:avLst/>
            </a:prstGeom>
          </p:spPr>
        </p:pic>
        <p:pic>
          <p:nvPicPr>
            <p:cNvPr id="13" name="Afbeelding 23" descr="Afbeelding met tekst, clipart&#10;&#10;Automatisch gegenereerde beschrijving">
              <a:extLst>
                <a:ext uri="{FF2B5EF4-FFF2-40B4-BE49-F238E27FC236}">
                  <a16:creationId xmlns:a16="http://schemas.microsoft.com/office/drawing/2014/main" id="{11CFCB7F-D649-17D1-F990-3F8217BC56E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243868" y="2783090"/>
              <a:ext cx="947414" cy="369213"/>
            </a:xfrm>
            <a:prstGeom prst="rect">
              <a:avLst/>
            </a:prstGeom>
          </p:spPr>
        </p:pic>
        <p:pic>
          <p:nvPicPr>
            <p:cNvPr id="14" name="Afbeelding 25" descr="Afbeelding met tekst, clipart&#10;&#10;Automatisch gegenereerde beschrijving">
              <a:extLst>
                <a:ext uri="{FF2B5EF4-FFF2-40B4-BE49-F238E27FC236}">
                  <a16:creationId xmlns:a16="http://schemas.microsoft.com/office/drawing/2014/main" id="{DB334DDF-CD69-7540-66AB-18061E20E16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581400" y="2714617"/>
              <a:ext cx="1129551" cy="480059"/>
            </a:xfrm>
            <a:prstGeom prst="rect">
              <a:avLst/>
            </a:prstGeom>
          </p:spPr>
        </p:pic>
        <p:pic>
          <p:nvPicPr>
            <p:cNvPr id="15" name="Afbeelding 27" descr="Afbeelding met logo&#10;&#10;Automatisch gegenereerde beschrijving">
              <a:extLst>
                <a:ext uri="{FF2B5EF4-FFF2-40B4-BE49-F238E27FC236}">
                  <a16:creationId xmlns:a16="http://schemas.microsoft.com/office/drawing/2014/main" id="{F3797CA0-62AC-D411-96CA-50F7EC767CE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713612" y="2746979"/>
              <a:ext cx="1336964" cy="283122"/>
            </a:xfrm>
            <a:prstGeom prst="rect">
              <a:avLst/>
            </a:prstGeom>
          </p:spPr>
        </p:pic>
        <p:pic>
          <p:nvPicPr>
            <p:cNvPr id="16" name="Afbeelding 29" descr="Afbeelding met tekst, clipart&#10;&#10;Automatisch gegenereerde beschrijving">
              <a:extLst>
                <a:ext uri="{FF2B5EF4-FFF2-40B4-BE49-F238E27FC236}">
                  <a16:creationId xmlns:a16="http://schemas.microsoft.com/office/drawing/2014/main" id="{49BF2205-C89A-BD34-8951-751D87C8E7E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939265" y="2769382"/>
              <a:ext cx="1454950" cy="440764"/>
            </a:xfrm>
            <a:prstGeom prst="rect">
              <a:avLst/>
            </a:prstGeom>
          </p:spPr>
        </p:pic>
        <p:pic>
          <p:nvPicPr>
            <p:cNvPr id="17" name="Afbeelding 31" descr="Afbeelding met tekst, clipart&#10;&#10;Automatisch gegenereerde beschrijving">
              <a:extLst>
                <a:ext uri="{FF2B5EF4-FFF2-40B4-BE49-F238E27FC236}">
                  <a16:creationId xmlns:a16="http://schemas.microsoft.com/office/drawing/2014/main" id="{D1BFC3C7-391A-5918-762D-038D77C70B3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415250" y="2575022"/>
              <a:ext cx="1119447" cy="589356"/>
            </a:xfrm>
            <a:prstGeom prst="rect">
              <a:avLst/>
            </a:prstGeom>
          </p:spPr>
        </p:pic>
        <p:pic>
          <p:nvPicPr>
            <p:cNvPr id="18" name="Afbeelding 33" descr="Afbeelding met logo&#10;&#10;Automatisch gegenereerde beschrijving">
              <a:extLst>
                <a:ext uri="{FF2B5EF4-FFF2-40B4-BE49-F238E27FC236}">
                  <a16:creationId xmlns:a16="http://schemas.microsoft.com/office/drawing/2014/main" id="{7C4EA676-167B-6476-D27A-2C1B02DA7B5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20988" y="2596100"/>
              <a:ext cx="1036320" cy="583692"/>
            </a:xfrm>
            <a:prstGeom prst="rect">
              <a:avLst/>
            </a:prstGeom>
          </p:spPr>
        </p:pic>
        <p:pic>
          <p:nvPicPr>
            <p:cNvPr id="19" name="Afbeelding 35">
              <a:extLst>
                <a:ext uri="{FF2B5EF4-FFF2-40B4-BE49-F238E27FC236}">
                  <a16:creationId xmlns:a16="http://schemas.microsoft.com/office/drawing/2014/main" id="{D43DC42D-A788-AD49-502F-337B3B0E232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68983" y="3648689"/>
              <a:ext cx="1538778" cy="217239"/>
            </a:xfrm>
            <a:prstGeom prst="rect">
              <a:avLst/>
            </a:prstGeom>
          </p:spPr>
        </p:pic>
        <p:pic>
          <p:nvPicPr>
            <p:cNvPr id="20" name="Afbeelding 37" descr="Afbeelding met tekst, clipart&#10;&#10;Automatisch gegenereerde beschrijving">
              <a:extLst>
                <a:ext uri="{FF2B5EF4-FFF2-40B4-BE49-F238E27FC236}">
                  <a16:creationId xmlns:a16="http://schemas.microsoft.com/office/drawing/2014/main" id="{52458CF5-557C-0D6F-9B37-F1C99D7E287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402037" y="3437418"/>
              <a:ext cx="632296" cy="632296"/>
            </a:xfrm>
            <a:prstGeom prst="rect">
              <a:avLst/>
            </a:prstGeom>
          </p:spPr>
        </p:pic>
        <p:pic>
          <p:nvPicPr>
            <p:cNvPr id="21" name="Afbeelding 39" descr="Afbeelding met tekst, clipart&#10;&#10;Automatisch gegenereerde beschrijving">
              <a:extLst>
                <a:ext uri="{FF2B5EF4-FFF2-40B4-BE49-F238E27FC236}">
                  <a16:creationId xmlns:a16="http://schemas.microsoft.com/office/drawing/2014/main" id="{3A9C59FF-C68A-654D-2BC3-864F43B2C93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333990" y="3589740"/>
              <a:ext cx="1336964" cy="249698"/>
            </a:xfrm>
            <a:prstGeom prst="rect">
              <a:avLst/>
            </a:prstGeom>
          </p:spPr>
        </p:pic>
        <p:pic>
          <p:nvPicPr>
            <p:cNvPr id="22" name="Afbeelding 41" descr="Afbeelding met tekst, clipart&#10;&#10;Automatisch gegenereerde beschrijving">
              <a:extLst>
                <a:ext uri="{FF2B5EF4-FFF2-40B4-BE49-F238E27FC236}">
                  <a16:creationId xmlns:a16="http://schemas.microsoft.com/office/drawing/2014/main" id="{2CBEDD4B-965A-6264-0B2A-E8CED9DEADA9}"/>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970611" y="3498747"/>
              <a:ext cx="1014380" cy="450504"/>
            </a:xfrm>
            <a:prstGeom prst="rect">
              <a:avLst/>
            </a:prstGeom>
          </p:spPr>
        </p:pic>
        <p:pic>
          <p:nvPicPr>
            <p:cNvPr id="23" name="Afbeelding 43" descr="Afbeelding met logo&#10;&#10;Automatisch gegenereerde beschrijving">
              <a:extLst>
                <a:ext uri="{FF2B5EF4-FFF2-40B4-BE49-F238E27FC236}">
                  <a16:creationId xmlns:a16="http://schemas.microsoft.com/office/drawing/2014/main" id="{B41D6F15-34AC-3474-F73D-F6A37DCC6C89}"/>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195710" y="3360981"/>
              <a:ext cx="1105038" cy="588270"/>
            </a:xfrm>
            <a:prstGeom prst="rect">
              <a:avLst/>
            </a:prstGeom>
          </p:spPr>
        </p:pic>
        <p:pic>
          <p:nvPicPr>
            <p:cNvPr id="24" name="Afbeelding 45" descr="Afbeelding met logo&#10;&#10;Automatisch gegenereerde beschrijving">
              <a:extLst>
                <a:ext uri="{FF2B5EF4-FFF2-40B4-BE49-F238E27FC236}">
                  <a16:creationId xmlns:a16="http://schemas.microsoft.com/office/drawing/2014/main" id="{F3815116-A8B1-DAE5-A75D-533702C2631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9393383" y="3247128"/>
              <a:ext cx="1336964" cy="827437"/>
            </a:xfrm>
            <a:prstGeom prst="rect">
              <a:avLst/>
            </a:prstGeom>
          </p:spPr>
        </p:pic>
        <p:pic>
          <p:nvPicPr>
            <p:cNvPr id="25" name="Afbeelding 47" descr="Afbeelding met tekst&#10;&#10;Automatisch gegenereerde beschrijving">
              <a:extLst>
                <a:ext uri="{FF2B5EF4-FFF2-40B4-BE49-F238E27FC236}">
                  <a16:creationId xmlns:a16="http://schemas.microsoft.com/office/drawing/2014/main" id="{0E54ECBF-390C-6444-4843-10C46CF55E1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54900" y="4390739"/>
              <a:ext cx="1629900" cy="359537"/>
            </a:xfrm>
            <a:prstGeom prst="rect">
              <a:avLst/>
            </a:prstGeom>
          </p:spPr>
        </p:pic>
        <p:pic>
          <p:nvPicPr>
            <p:cNvPr id="26" name="Afbeelding 49" descr="Afbeelding met tekst, clipart, vectorafbeeldingen&#10;&#10;Automatisch gegenereerde beschrijving">
              <a:extLst>
                <a:ext uri="{FF2B5EF4-FFF2-40B4-BE49-F238E27FC236}">
                  <a16:creationId xmlns:a16="http://schemas.microsoft.com/office/drawing/2014/main" id="{CC8B5E21-FE7F-CC5E-E79E-49F6AB35ABB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211658" y="4240527"/>
              <a:ext cx="651819" cy="651819"/>
            </a:xfrm>
            <a:prstGeom prst="rect">
              <a:avLst/>
            </a:prstGeom>
          </p:spPr>
        </p:pic>
        <p:pic>
          <p:nvPicPr>
            <p:cNvPr id="27" name="Afbeelding 51" descr="Afbeelding met tekst, clipart&#10;&#10;Automatisch gegenereerde beschrijving">
              <a:extLst>
                <a:ext uri="{FF2B5EF4-FFF2-40B4-BE49-F238E27FC236}">
                  <a16:creationId xmlns:a16="http://schemas.microsoft.com/office/drawing/2014/main" id="{BE728CE3-FD77-7845-4621-BB5A7B771152}"/>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319669" y="4375691"/>
              <a:ext cx="1395884" cy="348971"/>
            </a:xfrm>
            <a:prstGeom prst="rect">
              <a:avLst/>
            </a:prstGeom>
          </p:spPr>
        </p:pic>
        <p:pic>
          <p:nvPicPr>
            <p:cNvPr id="28" name="Afbeelding 53" descr="Afbeelding met tekst, clipart&#10;&#10;Automatisch gegenereerde beschrijving">
              <a:extLst>
                <a:ext uri="{FF2B5EF4-FFF2-40B4-BE49-F238E27FC236}">
                  <a16:creationId xmlns:a16="http://schemas.microsoft.com/office/drawing/2014/main" id="{92C73C08-8378-2DDA-3184-EEAC47C13123}"/>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214756" y="4386791"/>
              <a:ext cx="1284748" cy="290958"/>
            </a:xfrm>
            <a:prstGeom prst="rect">
              <a:avLst/>
            </a:prstGeom>
          </p:spPr>
        </p:pic>
        <p:pic>
          <p:nvPicPr>
            <p:cNvPr id="29" name="Afbeelding 55" descr="Afbeelding met logo&#10;&#10;Automatisch gegenereerde beschrijving">
              <a:extLst>
                <a:ext uri="{FF2B5EF4-FFF2-40B4-BE49-F238E27FC236}">
                  <a16:creationId xmlns:a16="http://schemas.microsoft.com/office/drawing/2014/main" id="{237E58EA-91EB-1130-33D3-2C703FB2EA8A}"/>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695130" y="4290543"/>
              <a:ext cx="1394499" cy="508582"/>
            </a:xfrm>
            <a:prstGeom prst="rect">
              <a:avLst/>
            </a:prstGeom>
          </p:spPr>
        </p:pic>
        <p:pic>
          <p:nvPicPr>
            <p:cNvPr id="30" name="Afbeelding 57" descr="Afbeelding met logo&#10;&#10;Automatisch gegenereerde beschrijving">
              <a:extLst>
                <a:ext uri="{FF2B5EF4-FFF2-40B4-BE49-F238E27FC236}">
                  <a16:creationId xmlns:a16="http://schemas.microsoft.com/office/drawing/2014/main" id="{AE0F5F3F-3EA7-084D-9443-9C26CD70A249}"/>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9397014" y="4101907"/>
              <a:ext cx="924008" cy="613851"/>
            </a:xfrm>
            <a:prstGeom prst="rect">
              <a:avLst/>
            </a:prstGeom>
          </p:spPr>
        </p:pic>
        <p:pic>
          <p:nvPicPr>
            <p:cNvPr id="31" name="Afbeelding 59" descr="Afbeelding met tekst, clipart&#10;&#10;Automatisch gegenereerde beschrijving">
              <a:extLst>
                <a:ext uri="{FF2B5EF4-FFF2-40B4-BE49-F238E27FC236}">
                  <a16:creationId xmlns:a16="http://schemas.microsoft.com/office/drawing/2014/main" id="{3D226BD9-129A-020D-79C1-B5D5A60CD43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56957" y="4895156"/>
              <a:ext cx="1227099" cy="869797"/>
            </a:xfrm>
            <a:prstGeom prst="rect">
              <a:avLst/>
            </a:prstGeom>
          </p:spPr>
        </p:pic>
        <p:pic>
          <p:nvPicPr>
            <p:cNvPr id="32" name="Afbeelding 61" descr="Afbeelding met logo&#10;&#10;Automatisch gegenereerde beschrijving">
              <a:extLst>
                <a:ext uri="{FF2B5EF4-FFF2-40B4-BE49-F238E27FC236}">
                  <a16:creationId xmlns:a16="http://schemas.microsoft.com/office/drawing/2014/main" id="{56EFF8E5-F542-019F-E9C9-9D7161E03A06}"/>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476826" y="5053794"/>
              <a:ext cx="1105038" cy="552519"/>
            </a:xfrm>
            <a:prstGeom prst="rect">
              <a:avLst/>
            </a:prstGeom>
          </p:spPr>
        </p:pic>
        <p:pic>
          <p:nvPicPr>
            <p:cNvPr id="33" name="Afbeelding 63" descr="Afbeelding met tekst, clipart&#10;&#10;Automatisch gegenereerde beschrijving">
              <a:extLst>
                <a:ext uri="{FF2B5EF4-FFF2-40B4-BE49-F238E27FC236}">
                  <a16:creationId xmlns:a16="http://schemas.microsoft.com/office/drawing/2014/main" id="{4DF23842-2547-9DBC-0593-3146BFB612B4}"/>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716418" y="5106343"/>
              <a:ext cx="1156393" cy="499970"/>
            </a:xfrm>
            <a:prstGeom prst="rect">
              <a:avLst/>
            </a:prstGeom>
          </p:spPr>
        </p:pic>
        <p:pic>
          <p:nvPicPr>
            <p:cNvPr id="34" name="Afbeelding 65" descr="Afbeelding met logo&#10;&#10;Automatisch gegenereerde beschrijving">
              <a:extLst>
                <a:ext uri="{FF2B5EF4-FFF2-40B4-BE49-F238E27FC236}">
                  <a16:creationId xmlns:a16="http://schemas.microsoft.com/office/drawing/2014/main" id="{52D5730B-C179-7990-4C04-B85441C05CF4}"/>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6648946" y="4941600"/>
              <a:ext cx="1156393" cy="731249"/>
            </a:xfrm>
            <a:prstGeom prst="rect">
              <a:avLst/>
            </a:prstGeom>
          </p:spPr>
        </p:pic>
        <p:pic>
          <p:nvPicPr>
            <p:cNvPr id="35" name="Afbeelding 67" descr="Afbeelding met tekst, clipart&#10;&#10;Automatisch gegenereerde beschrijving">
              <a:extLst>
                <a:ext uri="{FF2B5EF4-FFF2-40B4-BE49-F238E27FC236}">
                  <a16:creationId xmlns:a16="http://schemas.microsoft.com/office/drawing/2014/main" id="{A9D0F762-615F-F276-7F4E-7305D4788290}"/>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8001571" y="5154166"/>
              <a:ext cx="1672953" cy="287847"/>
            </a:xfrm>
            <a:prstGeom prst="rect">
              <a:avLst/>
            </a:prstGeom>
          </p:spPr>
        </p:pic>
        <p:pic>
          <p:nvPicPr>
            <p:cNvPr id="36" name="Afbeelding 69" descr="Afbeelding met tekst, clipart&#10;&#10;Automatisch gegenereerde beschrijving">
              <a:extLst>
                <a:ext uri="{FF2B5EF4-FFF2-40B4-BE49-F238E27FC236}">
                  <a16:creationId xmlns:a16="http://schemas.microsoft.com/office/drawing/2014/main" id="{C960E251-6957-0FE0-819B-4D960445BD31}"/>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9903238" y="5028756"/>
              <a:ext cx="708572" cy="424696"/>
            </a:xfrm>
            <a:prstGeom prst="rect">
              <a:avLst/>
            </a:prstGeom>
          </p:spPr>
        </p:pic>
        <p:pic>
          <p:nvPicPr>
            <p:cNvPr id="37" name="Afbeelding 71">
              <a:extLst>
                <a:ext uri="{FF2B5EF4-FFF2-40B4-BE49-F238E27FC236}">
                  <a16:creationId xmlns:a16="http://schemas.microsoft.com/office/drawing/2014/main" id="{B596778A-0CA7-4AC9-B781-9471508415DB}"/>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2889392" y="3383243"/>
              <a:ext cx="1405222" cy="802984"/>
            </a:xfrm>
            <a:prstGeom prst="rect">
              <a:avLst/>
            </a:prstGeom>
          </p:spPr>
        </p:pic>
        <p:pic>
          <p:nvPicPr>
            <p:cNvPr id="38" name="Afbeelding 74">
              <a:extLst>
                <a:ext uri="{FF2B5EF4-FFF2-40B4-BE49-F238E27FC236}">
                  <a16:creationId xmlns:a16="http://schemas.microsoft.com/office/drawing/2014/main" id="{54F1444E-7D55-1668-B0B9-AEEB6D59A740}"/>
                </a:ext>
              </a:extLst>
            </p:cNvPr>
            <p:cNvPicPr>
              <a:picLocks noChangeAspect="1"/>
            </p:cNvPicPr>
            <p:nvPr userDrawn="1"/>
          </p:nvPicPr>
          <p:blipFill>
            <a:blip r:embed="rId33"/>
            <a:stretch>
              <a:fillRect/>
            </a:stretch>
          </p:blipFill>
          <p:spPr>
            <a:xfrm>
              <a:off x="4939265" y="5131013"/>
              <a:ext cx="1552575" cy="352425"/>
            </a:xfrm>
            <a:prstGeom prst="rect">
              <a:avLst/>
            </a:prstGeom>
          </p:spPr>
        </p:pic>
        <p:pic>
          <p:nvPicPr>
            <p:cNvPr id="39" name="Afbeelding 75">
              <a:extLst>
                <a:ext uri="{FF2B5EF4-FFF2-40B4-BE49-F238E27FC236}">
                  <a16:creationId xmlns:a16="http://schemas.microsoft.com/office/drawing/2014/main" id="{D4E18FCA-7F31-5D0B-C45B-1665A3F24969}"/>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8798523" y="2136614"/>
              <a:ext cx="1752001" cy="136553"/>
            </a:xfrm>
            <a:prstGeom prst="rect">
              <a:avLst/>
            </a:prstGeom>
          </p:spPr>
        </p:pic>
      </p:grpSp>
      <p:sp>
        <p:nvSpPr>
          <p:cNvPr id="40" name="Content Placeholder 3">
            <a:extLst>
              <a:ext uri="{FF2B5EF4-FFF2-40B4-BE49-F238E27FC236}">
                <a16:creationId xmlns:a16="http://schemas.microsoft.com/office/drawing/2014/main" id="{193535BA-8AE1-38FD-0720-F4954429296F}"/>
              </a:ext>
            </a:extLst>
          </p:cNvPr>
          <p:cNvSpPr>
            <a:spLocks noGrp="1"/>
          </p:cNvSpPr>
          <p:nvPr>
            <p:ph sz="quarter" idx="13"/>
          </p:nvPr>
        </p:nvSpPr>
        <p:spPr>
          <a:xfrm>
            <a:off x="1257300" y="9046843"/>
            <a:ext cx="7886700" cy="849183"/>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Omar </a:t>
            </a:r>
            <a:r>
              <a:rPr lang="en-AU" dirty="0" err="1">
                <a:latin typeface="Arial" panose="020B0604020202020204" pitchFamily="34" charset="0"/>
                <a:cs typeface="Arial" panose="020B0604020202020204" pitchFamily="34" charset="0"/>
              </a:rPr>
              <a:t>Hegazy</a:t>
            </a:r>
            <a:r>
              <a:rPr lang="en-AU" dirty="0">
                <a:latin typeface="Arial" panose="020B0604020202020204" pitchFamily="34" charset="0"/>
                <a:cs typeface="Arial" panose="020B0604020202020204" pitchFamily="34" charset="0"/>
              </a:rPr>
              <a:t> and Ben Kraaijenhagen, Vrije Universiteit Brussel, Belgium</a:t>
            </a:r>
          </a:p>
        </p:txBody>
      </p:sp>
    </p:spTree>
    <p:extLst>
      <p:ext uri="{BB962C8B-B14F-4D97-AF65-F5344CB8AC3E}">
        <p14:creationId xmlns:p14="http://schemas.microsoft.com/office/powerpoint/2010/main" val="104276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173B42C-3D54-9512-8809-E28AC8C67268}"/>
              </a:ext>
            </a:extLst>
          </p:cNvPr>
          <p:cNvSpPr>
            <a:spLocks noGrp="1"/>
          </p:cNvSpPr>
          <p:nvPr>
            <p:ph type="title"/>
          </p:nvPr>
        </p:nvSpPr>
        <p:spPr/>
        <p:txBody>
          <a:bodyPr/>
          <a:lstStyle/>
          <a:p>
            <a:r>
              <a:rPr lang="en-GB" dirty="0"/>
              <a:t>Disclaimer</a:t>
            </a:r>
          </a:p>
        </p:txBody>
      </p:sp>
      <p:sp>
        <p:nvSpPr>
          <p:cNvPr id="5" name="Tekstvak 8">
            <a:extLst>
              <a:ext uri="{FF2B5EF4-FFF2-40B4-BE49-F238E27FC236}">
                <a16:creationId xmlns:a16="http://schemas.microsoft.com/office/drawing/2014/main" id="{02D2506C-02DC-DE88-F885-C50CF9B8F449}"/>
              </a:ext>
            </a:extLst>
          </p:cNvPr>
          <p:cNvSpPr txBox="1"/>
          <p:nvPr/>
        </p:nvSpPr>
        <p:spPr>
          <a:xfrm>
            <a:off x="4571997" y="3025000"/>
            <a:ext cx="9730050" cy="2215991"/>
          </a:xfrm>
          <a:prstGeom prst="rect">
            <a:avLst/>
          </a:prstGeom>
          <a:noFill/>
          <a:ln cap="flat">
            <a:noFill/>
          </a:ln>
        </p:spPr>
        <p:txBody>
          <a:bodyPr vert="horz" wrap="square" lIns="137160" tIns="68580" rIns="137160" bIns="68580" anchor="t" anchorCtr="0" compatLnSpc="1">
            <a:spAutoFit/>
          </a:bodyPr>
          <a:lstStyle/>
          <a:p>
            <a:pPr marL="0" marR="0" lvl="0" indent="0" algn="just" defTabSz="13716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700" b="0" i="0" u="none" strike="noStrike" kern="1200" cap="none" spc="0" baseline="0" dirty="0">
                <a:solidFill>
                  <a:schemeClr val="tx1">
                    <a:lumMod val="75000"/>
                    <a:lumOff val="25000"/>
                  </a:schemeClr>
                </a:solidFill>
                <a:uFillTx/>
                <a:latin typeface="Calibri"/>
              </a:rPr>
              <a:t>Funded by the European Union. Views and opinions expressed are however those of the author(s) only and do not necessarily reflect those of the European Union or the European Commission. Neither the European Union nor the granting authority can be held responsible for them.</a:t>
            </a:r>
            <a:endParaRPr lang="en-GB" sz="2700" b="0" i="0" u="none" strike="noStrike" kern="1200" cap="none" spc="0" baseline="0" dirty="0">
              <a:solidFill>
                <a:schemeClr val="tx1">
                  <a:lumMod val="75000"/>
                  <a:lumOff val="25000"/>
                </a:schemeClr>
              </a:solidFill>
              <a:uFillTx/>
              <a:latin typeface="Calibri"/>
            </a:endParaRPr>
          </a:p>
        </p:txBody>
      </p:sp>
      <p:pic>
        <p:nvPicPr>
          <p:cNvPr id="6" name="Afbeelding 10" descr="Afbeelding met schematisch&#10;&#10;Automatisch gegenereerde beschrijving">
            <a:extLst>
              <a:ext uri="{FF2B5EF4-FFF2-40B4-BE49-F238E27FC236}">
                <a16:creationId xmlns:a16="http://schemas.microsoft.com/office/drawing/2014/main" id="{FD3440C0-BC12-F06A-B861-8BCB6A3B4F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5827" y="2551212"/>
            <a:ext cx="2654771" cy="2689779"/>
          </a:xfrm>
          <a:prstGeom prst="rect">
            <a:avLst/>
          </a:prstGeom>
        </p:spPr>
      </p:pic>
      <p:pic>
        <p:nvPicPr>
          <p:cNvPr id="7" name="Afbeelding 1">
            <a:extLst>
              <a:ext uri="{FF2B5EF4-FFF2-40B4-BE49-F238E27FC236}">
                <a16:creationId xmlns:a16="http://schemas.microsoft.com/office/drawing/2014/main" id="{33C1979E-C079-402A-718E-544B17C890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5827" y="6598174"/>
            <a:ext cx="2603601" cy="1941492"/>
          </a:xfrm>
          <a:prstGeom prst="rect">
            <a:avLst/>
          </a:prstGeom>
        </p:spPr>
      </p:pic>
      <p:sp>
        <p:nvSpPr>
          <p:cNvPr id="8" name="Tekstvak 8">
            <a:extLst>
              <a:ext uri="{FF2B5EF4-FFF2-40B4-BE49-F238E27FC236}">
                <a16:creationId xmlns:a16="http://schemas.microsoft.com/office/drawing/2014/main" id="{E12957A8-1985-38DD-757C-4932B203D9CA}"/>
              </a:ext>
            </a:extLst>
          </p:cNvPr>
          <p:cNvSpPr txBox="1"/>
          <p:nvPr/>
        </p:nvSpPr>
        <p:spPr>
          <a:xfrm>
            <a:off x="4571997" y="7570170"/>
            <a:ext cx="9730050" cy="969496"/>
          </a:xfrm>
          <a:prstGeom prst="rect">
            <a:avLst/>
          </a:prstGeom>
          <a:noFill/>
          <a:ln cap="flat">
            <a:noFill/>
          </a:ln>
        </p:spPr>
        <p:txBody>
          <a:bodyPr vert="horz" wrap="square" lIns="137160" tIns="68580" rIns="137160" bIns="68580" anchor="t" anchorCtr="0" compatLnSpc="1">
            <a:spAutoFit/>
          </a:bodyPr>
          <a:lstStyle/>
          <a:p>
            <a:pPr marL="0" marR="0" lvl="0" indent="0" algn="just" defTabSz="13716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700" b="0" i="0" u="none" strike="noStrike" kern="1200" cap="none" spc="0" baseline="0" dirty="0">
                <a:solidFill>
                  <a:schemeClr val="tx1">
                    <a:lumMod val="75000"/>
                    <a:lumOff val="25000"/>
                  </a:schemeClr>
                </a:solidFill>
                <a:uFillTx/>
                <a:latin typeface="Calibri"/>
                <a:ea typeface="+mn-ea"/>
                <a:cs typeface="+mn-cs"/>
              </a:rPr>
              <a:t>This work has received funding from the Swiss State Secretariat for Education, Research and Innovation (SERI)</a:t>
            </a:r>
            <a:endParaRPr lang="en-GB" sz="2700" b="0" i="0" u="none" strike="noStrike" kern="1200" cap="none" spc="0" baseline="0" dirty="0">
              <a:solidFill>
                <a:schemeClr val="tx1">
                  <a:lumMod val="75000"/>
                  <a:lumOff val="25000"/>
                </a:schemeClr>
              </a:solidFill>
              <a:uFillTx/>
              <a:latin typeface="Calibri"/>
              <a:ea typeface="+mn-ea"/>
              <a:cs typeface="+mn-cs"/>
            </a:endParaRPr>
          </a:p>
        </p:txBody>
      </p:sp>
      <p:sp>
        <p:nvSpPr>
          <p:cNvPr id="10" name="Content Placeholder 3">
            <a:extLst>
              <a:ext uri="{FF2B5EF4-FFF2-40B4-BE49-F238E27FC236}">
                <a16:creationId xmlns:a16="http://schemas.microsoft.com/office/drawing/2014/main" id="{3B454848-72A0-D3BD-28EE-F4136150E882}"/>
              </a:ext>
            </a:extLst>
          </p:cNvPr>
          <p:cNvSpPr txBox="1">
            <a:spLocks/>
          </p:cNvSpPr>
          <p:nvPr/>
        </p:nvSpPr>
        <p:spPr>
          <a:xfrm>
            <a:off x="1257300" y="9031932"/>
            <a:ext cx="7886700" cy="849183"/>
          </a:xfrm>
          <a:prstGeom prst="rect">
            <a:avLst/>
          </a:prstGeom>
        </p:spPr>
        <p:txBody>
          <a:bodyPr/>
          <a:lstStyle>
            <a:lvl1pPr marL="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Omar </a:t>
            </a:r>
            <a:r>
              <a:rPr lang="en-AU" dirty="0" err="1">
                <a:latin typeface="Arial" panose="020B0604020202020204" pitchFamily="34" charset="0"/>
                <a:cs typeface="Arial" panose="020B0604020202020204" pitchFamily="34" charset="0"/>
              </a:rPr>
              <a:t>Hegazy</a:t>
            </a:r>
            <a:r>
              <a:rPr lang="en-AU" dirty="0">
                <a:latin typeface="Arial" panose="020B0604020202020204" pitchFamily="34" charset="0"/>
                <a:cs typeface="Arial" panose="020B0604020202020204" pitchFamily="34" charset="0"/>
              </a:rPr>
              <a:t> and Ben Kraaijenhagen, Vrije Universiteit Brussel, Belgium</a:t>
            </a:r>
          </a:p>
        </p:txBody>
      </p:sp>
    </p:spTree>
    <p:extLst>
      <p:ext uri="{BB962C8B-B14F-4D97-AF65-F5344CB8AC3E}">
        <p14:creationId xmlns:p14="http://schemas.microsoft.com/office/powerpoint/2010/main" val="255893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033BB-763D-6266-C513-99C93EE6D66D}"/>
              </a:ext>
            </a:extLst>
          </p:cNvPr>
          <p:cNvSpPr>
            <a:spLocks noGrp="1"/>
          </p:cNvSpPr>
          <p:nvPr>
            <p:ph sz="quarter" idx="11"/>
          </p:nvPr>
        </p:nvSpPr>
        <p:spPr/>
        <p:txBody>
          <a:bodyPr/>
          <a:lstStyle/>
          <a:p>
            <a:pPr marL="0" indent="0">
              <a:buNone/>
            </a:pPr>
            <a:r>
              <a:rPr lang="en-GB" sz="3600" b="1" dirty="0">
                <a:latin typeface="Arial" panose="020B0604020202020204" pitchFamily="34" charset="0"/>
                <a:cs typeface="Arial" panose="020B0604020202020204" pitchFamily="34" charset="0"/>
              </a:rPr>
              <a:t>Z</a:t>
            </a:r>
            <a:r>
              <a:rPr lang="en-GB" sz="3600" dirty="0">
                <a:latin typeface="Arial" panose="020B0604020202020204" pitchFamily="34" charset="0"/>
                <a:cs typeface="Arial" panose="020B0604020202020204" pitchFamily="34" charset="0"/>
              </a:rPr>
              <a:t>ero </a:t>
            </a:r>
            <a:r>
              <a:rPr lang="en-GB" sz="3600" b="1" dirty="0">
                <a:latin typeface="Arial" panose="020B0604020202020204" pitchFamily="34" charset="0"/>
                <a:cs typeface="Arial" panose="020B0604020202020204" pitchFamily="34" charset="0"/>
              </a:rPr>
              <a:t>E</a:t>
            </a:r>
            <a:r>
              <a:rPr lang="en-GB" sz="3600" dirty="0">
                <a:latin typeface="Arial" panose="020B0604020202020204" pitchFamily="34" charset="0"/>
                <a:cs typeface="Arial" panose="020B0604020202020204" pitchFamily="34" charset="0"/>
              </a:rPr>
              <a:t>mission, flexible vehicle platforms with modular powertrains serving the long-haul </a:t>
            </a:r>
            <a:r>
              <a:rPr lang="en-GB" sz="3600" b="1" dirty="0">
                <a:latin typeface="Arial" panose="020B0604020202020204" pitchFamily="34" charset="0"/>
                <a:cs typeface="Arial" panose="020B0604020202020204" pitchFamily="34" charset="0"/>
              </a:rPr>
              <a:t>F</a:t>
            </a:r>
            <a:r>
              <a:rPr lang="en-GB" sz="3600" dirty="0">
                <a:latin typeface="Arial" panose="020B0604020202020204" pitchFamily="34" charset="0"/>
                <a:cs typeface="Arial" panose="020B0604020202020204" pitchFamily="34" charset="0"/>
              </a:rPr>
              <a:t>reight </a:t>
            </a:r>
            <a:r>
              <a:rPr lang="en-GB" sz="3600" b="1" dirty="0" err="1">
                <a:latin typeface="Arial" panose="020B0604020202020204" pitchFamily="34" charset="0"/>
                <a:cs typeface="Arial" panose="020B0604020202020204" pitchFamily="34" charset="0"/>
              </a:rPr>
              <a:t>E</a:t>
            </a:r>
            <a:r>
              <a:rPr lang="en-GB" sz="3600" dirty="0" err="1">
                <a:latin typeface="Arial" panose="020B0604020202020204" pitchFamily="34" charset="0"/>
                <a:cs typeface="Arial" panose="020B0604020202020204" pitchFamily="34" charset="0"/>
              </a:rPr>
              <a:t>coSystem</a:t>
            </a:r>
            <a:r>
              <a:rPr lang="en-GB" sz="3600" dirty="0">
                <a:latin typeface="Arial" panose="020B0604020202020204" pitchFamily="34" charset="0"/>
                <a:cs typeface="Arial" panose="020B0604020202020204" pitchFamily="34" charset="0"/>
              </a:rPr>
              <a:t> (ZEFES) </a:t>
            </a:r>
          </a:p>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Taking Zero-Emission </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Long-Haul Freight Transport </a:t>
            </a:r>
            <a:br>
              <a:rPr lang="en-GB" sz="36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in Europe to the next level</a:t>
            </a:r>
          </a:p>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Jan 2023 – Jun 2026</a:t>
            </a:r>
          </a:p>
          <a:p>
            <a:pPr marL="0" indent="0">
              <a:buNone/>
            </a:pPr>
            <a:r>
              <a:rPr lang="en-GB" sz="3600" dirty="0">
                <a:latin typeface="Arial" panose="020B0604020202020204" pitchFamily="34" charset="0"/>
                <a:cs typeface="Arial" panose="020B0604020202020204" pitchFamily="34" charset="0"/>
              </a:rPr>
              <a:t>Duration 42 Months</a:t>
            </a:r>
          </a:p>
        </p:txBody>
      </p:sp>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GB" sz="6000" dirty="0">
                <a:latin typeface="Arial" panose="020B0604020202020204" pitchFamily="34" charset="0"/>
                <a:cs typeface="Arial" panose="020B0604020202020204" pitchFamily="34" charset="0"/>
              </a:rPr>
              <a:t>Zero Emission, serving the long-haul Freight </a:t>
            </a:r>
            <a:r>
              <a:rPr lang="en-GB" sz="6000" dirty="0" err="1">
                <a:latin typeface="Arial" panose="020B0604020202020204" pitchFamily="34" charset="0"/>
                <a:cs typeface="Arial" panose="020B0604020202020204" pitchFamily="34" charset="0"/>
              </a:rPr>
              <a:t>EcoSystem</a:t>
            </a:r>
            <a:r>
              <a:rPr lang="en-GB" sz="6000" dirty="0">
                <a:latin typeface="Arial" panose="020B0604020202020204" pitchFamily="34" charset="0"/>
                <a:cs typeface="Arial" panose="020B0604020202020204" pitchFamily="34" charset="0"/>
              </a:rPr>
              <a:t> (ZEFES)</a:t>
            </a:r>
            <a:endParaRPr lang="en-AU" sz="6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090832F-9251-58BC-A19E-FCB2E2A33373}"/>
              </a:ext>
            </a:extLst>
          </p:cNvPr>
          <p:cNvSpPr>
            <a:spLocks noGrp="1"/>
          </p:cNvSpPr>
          <p:nvPr>
            <p:ph sz="quarter" idx="13"/>
          </p:nvPr>
        </p:nvSpPr>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Omar </a:t>
            </a:r>
            <a:r>
              <a:rPr lang="en-AU" dirty="0" err="1">
                <a:latin typeface="Arial" panose="020B0604020202020204" pitchFamily="34" charset="0"/>
                <a:cs typeface="Arial" panose="020B0604020202020204" pitchFamily="34" charset="0"/>
              </a:rPr>
              <a:t>Hegazy</a:t>
            </a:r>
            <a:r>
              <a:rPr lang="en-AU" dirty="0">
                <a:latin typeface="Arial" panose="020B0604020202020204" pitchFamily="34" charset="0"/>
                <a:cs typeface="Arial" panose="020B0604020202020204" pitchFamily="34" charset="0"/>
              </a:rPr>
              <a:t> and Ben Kraaijenhagen, Vrije Universiteit Brussel, Belgium</a:t>
            </a:r>
          </a:p>
        </p:txBody>
      </p:sp>
      <p:sp>
        <p:nvSpPr>
          <p:cNvPr id="5" name="Content Placeholder 10">
            <a:extLst>
              <a:ext uri="{FF2B5EF4-FFF2-40B4-BE49-F238E27FC236}">
                <a16:creationId xmlns:a16="http://schemas.microsoft.com/office/drawing/2014/main" id="{65824E76-9BD4-3DDC-BE80-0440196ECDDA}"/>
              </a:ext>
            </a:extLst>
          </p:cNvPr>
          <p:cNvSpPr txBox="1">
            <a:spLocks/>
          </p:cNvSpPr>
          <p:nvPr/>
        </p:nvSpPr>
        <p:spPr>
          <a:xfrm>
            <a:off x="1727176" y="3851316"/>
            <a:ext cx="8069847" cy="3207258"/>
          </a:xfrm>
          <a:prstGeom prst="rect">
            <a:avLst/>
          </a:prstGeom>
        </p:spPr>
        <p:txBody>
          <a:bodyPr/>
          <a:lstStyle>
            <a:lvl1pPr indent="0">
              <a:spcBef>
                <a:spcPct val="20000"/>
              </a:spcBef>
              <a:buFont typeface="Arial" pitchFamily="34" charset="0"/>
              <a:buNone/>
              <a:defRPr sz="3600" b="1">
                <a:latin typeface="Arial" panose="020B0604020202020204" pitchFamily="34" charset="0"/>
                <a:cs typeface="Arial" panose="020B0604020202020204"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endParaRPr lang="en-US" b="0" dirty="0"/>
          </a:p>
        </p:txBody>
      </p:sp>
      <p:pic>
        <p:nvPicPr>
          <p:cNvPr id="9" name="Afbeelding 71">
            <a:extLst>
              <a:ext uri="{FF2B5EF4-FFF2-40B4-BE49-F238E27FC236}">
                <a16:creationId xmlns:a16="http://schemas.microsoft.com/office/drawing/2014/main" id="{AF16F751-EB9B-7F7C-5D31-28B4AAA17DC2}"/>
              </a:ext>
            </a:extLst>
          </p:cNvPr>
          <p:cNvPicPr>
            <a:picLocks noChangeAspect="1"/>
          </p:cNvPicPr>
          <p:nvPr/>
        </p:nvPicPr>
        <p:blipFill>
          <a:blip r:embed="rId2"/>
          <a:stretch>
            <a:fillRect/>
          </a:stretch>
        </p:blipFill>
        <p:spPr>
          <a:xfrm>
            <a:off x="7413158" y="3779632"/>
            <a:ext cx="9611554" cy="4748245"/>
          </a:xfrm>
          <a:prstGeom prst="rect">
            <a:avLst/>
          </a:prstGeom>
        </p:spPr>
      </p:pic>
      <p:sp>
        <p:nvSpPr>
          <p:cNvPr id="14" name="Textfeld 13">
            <a:extLst>
              <a:ext uri="{FF2B5EF4-FFF2-40B4-BE49-F238E27FC236}">
                <a16:creationId xmlns:a16="http://schemas.microsoft.com/office/drawing/2014/main" id="{121CB536-19DA-C39D-1DCE-8622E7EB341C}"/>
              </a:ext>
            </a:extLst>
          </p:cNvPr>
          <p:cNvSpPr txBox="1"/>
          <p:nvPr/>
        </p:nvSpPr>
        <p:spPr>
          <a:xfrm>
            <a:off x="1257300" y="8158545"/>
            <a:ext cx="1809092" cy="369332"/>
          </a:xfrm>
          <a:prstGeom prst="rect">
            <a:avLst/>
          </a:prstGeom>
          <a:noFill/>
        </p:spPr>
        <p:txBody>
          <a:bodyPr wrap="square">
            <a:spAutoFit/>
          </a:bodyPr>
          <a:lstStyle/>
          <a:p>
            <a:r>
              <a:rPr lang="en-GB" dirty="0">
                <a:hlinkClick r:id="rId3"/>
              </a:rPr>
              <a:t>https://zefes.eu/</a:t>
            </a:r>
            <a:endParaRPr lang="en-GB" dirty="0"/>
          </a:p>
        </p:txBody>
      </p:sp>
    </p:spTree>
    <p:extLst>
      <p:ext uri="{BB962C8B-B14F-4D97-AF65-F5344CB8AC3E}">
        <p14:creationId xmlns:p14="http://schemas.microsoft.com/office/powerpoint/2010/main" val="428112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063B192-7E2B-0F4E-535C-908A1BB918B6}"/>
              </a:ext>
            </a:extLst>
          </p:cNvPr>
          <p:cNvSpPr>
            <a:spLocks noGrp="1"/>
          </p:cNvSpPr>
          <p:nvPr>
            <p:ph type="title"/>
          </p:nvPr>
        </p:nvSpPr>
        <p:spPr/>
        <p:txBody>
          <a:bodyPr/>
          <a:lstStyle/>
          <a:p>
            <a:r>
              <a:rPr lang="en-GB" dirty="0"/>
              <a:t>Vision and Story</a:t>
            </a:r>
          </a:p>
        </p:txBody>
      </p:sp>
      <p:sp>
        <p:nvSpPr>
          <p:cNvPr id="5" name="Tijdelijke aanduiding voor inhoud 2">
            <a:extLst>
              <a:ext uri="{FF2B5EF4-FFF2-40B4-BE49-F238E27FC236}">
                <a16:creationId xmlns:a16="http://schemas.microsoft.com/office/drawing/2014/main" id="{C046D649-0C85-A7BE-5731-4C362B965465}"/>
              </a:ext>
            </a:extLst>
          </p:cNvPr>
          <p:cNvSpPr txBox="1">
            <a:spLocks/>
          </p:cNvSpPr>
          <p:nvPr/>
        </p:nvSpPr>
        <p:spPr>
          <a:xfrm>
            <a:off x="1257300" y="2551212"/>
            <a:ext cx="15773400" cy="597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GB" sz="36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Europe commits itself to be CO</a:t>
            </a:r>
            <a:r>
              <a:rPr kumimoji="0" lang="en-GB" sz="3600" b="0" i="0" u="none" strike="noStrike" kern="1200" cap="none" spc="0" normalizeH="0" baseline="-2500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2 </a:t>
            </a:r>
            <a:r>
              <a:rPr kumimoji="0" lang="en-GB" sz="36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neutral by 2050</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GB" sz="36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Long haul freight transport needs to be transformed to reach this goal</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GB" sz="36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Zero Emission Heavy Duty Vehicles are key </a:t>
            </a:r>
            <a:br>
              <a:rPr kumimoji="0" lang="en-GB" sz="36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br>
            <a:r>
              <a:rPr lang="en-GB" sz="3600" dirty="0">
                <a:solidFill>
                  <a:sysClr val="windowText" lastClr="000000">
                    <a:lumMod val="75000"/>
                    <a:lumOff val="25000"/>
                  </a:sysClr>
                </a:solidFill>
                <a:latin typeface="Arial" panose="020B0604020202020204" pitchFamily="34" charset="0"/>
                <a:cs typeface="Arial" panose="020B0604020202020204" pitchFamily="34" charset="0"/>
              </a:rPr>
              <a:t> </a:t>
            </a:r>
            <a:r>
              <a:rPr kumimoji="0" lang="en-GB" sz="36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to achieve the set-out targets</a:t>
            </a: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GB" sz="3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cs typeface="Arial" panose="020B0604020202020204" pitchFamily="34" charset="0"/>
              </a:rPr>
              <a:t> Battery Electric Vehicles (BEVs)</a:t>
            </a: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GB" sz="36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cs typeface="Arial" panose="020B0604020202020204" pitchFamily="34" charset="0"/>
              </a:rPr>
              <a:t> Fuel Cell Electric Vehicles (FCEVs)</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GB" sz="36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ZEFES is part of AEVETO cluster, contributing</a:t>
            </a:r>
            <a:br>
              <a:rPr kumimoji="0" lang="en-GB" sz="36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br>
            <a:r>
              <a:rPr kumimoji="0" lang="en-GB" sz="36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to make Europe the leading example for a </a:t>
            </a:r>
            <a:br>
              <a:rPr kumimoji="0" lang="en-GB" sz="36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br>
            <a:r>
              <a:rPr kumimoji="0" lang="en-GB" sz="36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carbon-neutral transport system</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36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F6302EBC-11C9-6EFF-6A71-5D666BD0D7E9}"/>
              </a:ext>
            </a:extLst>
          </p:cNvPr>
          <p:cNvPicPr>
            <a:picLocks noChangeAspect="1"/>
          </p:cNvPicPr>
          <p:nvPr/>
        </p:nvPicPr>
        <p:blipFill>
          <a:blip r:embed="rId3"/>
          <a:stretch>
            <a:fillRect/>
          </a:stretch>
        </p:blipFill>
        <p:spPr>
          <a:xfrm>
            <a:off x="12487822" y="3915401"/>
            <a:ext cx="4540085" cy="3547570"/>
          </a:xfrm>
          <a:prstGeom prst="rect">
            <a:avLst/>
          </a:prstGeom>
          <a:solidFill>
            <a:schemeClr val="bg1"/>
          </a:solidFill>
        </p:spPr>
      </p:pic>
      <p:sp>
        <p:nvSpPr>
          <p:cNvPr id="10" name="Rechthoek: afgeronde hoeken 24">
            <a:extLst>
              <a:ext uri="{FF2B5EF4-FFF2-40B4-BE49-F238E27FC236}">
                <a16:creationId xmlns:a16="http://schemas.microsoft.com/office/drawing/2014/main" id="{D291D346-C258-A03B-BC27-5DD8A5FAB293}"/>
              </a:ext>
            </a:extLst>
          </p:cNvPr>
          <p:cNvSpPr/>
          <p:nvPr/>
        </p:nvSpPr>
        <p:spPr>
          <a:xfrm>
            <a:off x="4378388" y="7577258"/>
            <a:ext cx="4070675" cy="1056959"/>
          </a:xfrm>
          <a:prstGeom prst="roundRect">
            <a:avLst/>
          </a:prstGeom>
          <a:solidFill>
            <a:srgbClr val="53682B"/>
          </a:solidFill>
          <a:ln w="12700" cap="flat" cmpd="sng" algn="ctr">
            <a:solidFill>
              <a:srgbClr val="53682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9" descr="Kaart met speld met effen opvulling">
            <a:extLst>
              <a:ext uri="{FF2B5EF4-FFF2-40B4-BE49-F238E27FC236}">
                <a16:creationId xmlns:a16="http://schemas.microsoft.com/office/drawing/2014/main" id="{3E2C94EF-7E8E-BE2E-9573-001F2032EA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26046" y="7648537"/>
            <a:ext cx="914400" cy="914400"/>
          </a:xfrm>
          <a:prstGeom prst="rect">
            <a:avLst/>
          </a:prstGeom>
        </p:spPr>
      </p:pic>
      <p:sp>
        <p:nvSpPr>
          <p:cNvPr id="12" name="Rechthoek: afgeronde hoeken 25">
            <a:extLst>
              <a:ext uri="{FF2B5EF4-FFF2-40B4-BE49-F238E27FC236}">
                <a16:creationId xmlns:a16="http://schemas.microsoft.com/office/drawing/2014/main" id="{A7D54577-1E1F-9BEB-AA3D-2AA5BCBD7524}"/>
              </a:ext>
            </a:extLst>
          </p:cNvPr>
          <p:cNvSpPr/>
          <p:nvPr/>
        </p:nvSpPr>
        <p:spPr>
          <a:xfrm>
            <a:off x="8673725" y="7577258"/>
            <a:ext cx="4070675" cy="1056959"/>
          </a:xfrm>
          <a:prstGeom prst="roundRect">
            <a:avLst/>
          </a:prstGeom>
          <a:solidFill>
            <a:srgbClr val="53682B">
              <a:alpha val="99000"/>
            </a:srgbClr>
          </a:solidFill>
          <a:ln w="12700" cap="flat" cmpd="sng" algn="ctr">
            <a:solidFill>
              <a:srgbClr val="53682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3" name="Graphic 8" descr="Proost met effen opvulling">
            <a:extLst>
              <a:ext uri="{FF2B5EF4-FFF2-40B4-BE49-F238E27FC236}">
                <a16:creationId xmlns:a16="http://schemas.microsoft.com/office/drawing/2014/main" id="{690AFDC0-0E53-CA64-1859-E02504D912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82139" y="7648537"/>
            <a:ext cx="914400" cy="914400"/>
          </a:xfrm>
          <a:prstGeom prst="rect">
            <a:avLst/>
          </a:prstGeom>
        </p:spPr>
      </p:pic>
      <p:sp>
        <p:nvSpPr>
          <p:cNvPr id="14" name="Rechthoek: afgeronde hoeken 26">
            <a:extLst>
              <a:ext uri="{FF2B5EF4-FFF2-40B4-BE49-F238E27FC236}">
                <a16:creationId xmlns:a16="http://schemas.microsoft.com/office/drawing/2014/main" id="{C8EABBB0-E724-E606-19AC-090F79AE2409}"/>
              </a:ext>
            </a:extLst>
          </p:cNvPr>
          <p:cNvSpPr/>
          <p:nvPr/>
        </p:nvSpPr>
        <p:spPr>
          <a:xfrm>
            <a:off x="12994205" y="7577258"/>
            <a:ext cx="4070675" cy="1056959"/>
          </a:xfrm>
          <a:prstGeom prst="roundRect">
            <a:avLst/>
          </a:prstGeom>
          <a:solidFill>
            <a:srgbClr val="53682B">
              <a:alpha val="99000"/>
            </a:srgbClr>
          </a:solidFill>
          <a:ln w="12700" cap="flat" cmpd="sng" algn="ctr">
            <a:solidFill>
              <a:srgbClr val="53682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5" name="Graphic 23" descr="Opmerking: leuk silhouet">
            <a:extLst>
              <a:ext uri="{FF2B5EF4-FFF2-40B4-BE49-F238E27FC236}">
                <a16:creationId xmlns:a16="http://schemas.microsoft.com/office/drawing/2014/main" id="{D224053A-D1DA-8A73-1C3D-72186427D4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083229" y="7648537"/>
            <a:ext cx="914400" cy="914400"/>
          </a:xfrm>
          <a:prstGeom prst="rect">
            <a:avLst/>
          </a:prstGeom>
        </p:spPr>
      </p:pic>
      <p:sp>
        <p:nvSpPr>
          <p:cNvPr id="17" name="Textfeld 16">
            <a:extLst>
              <a:ext uri="{FF2B5EF4-FFF2-40B4-BE49-F238E27FC236}">
                <a16:creationId xmlns:a16="http://schemas.microsoft.com/office/drawing/2014/main" id="{D2893640-B841-C822-AE22-FA7DFD41E1B3}"/>
              </a:ext>
            </a:extLst>
          </p:cNvPr>
          <p:cNvSpPr txBox="1"/>
          <p:nvPr/>
        </p:nvSpPr>
        <p:spPr>
          <a:xfrm>
            <a:off x="5649389" y="7754081"/>
            <a:ext cx="2189001" cy="707886"/>
          </a:xfrm>
          <a:prstGeom prst="rect">
            <a:avLst/>
          </a:prstGeom>
          <a:noFill/>
        </p:spPr>
        <p:txBody>
          <a:bodyPr wrap="square" anchor="ctr">
            <a:spAutoFit/>
          </a:bodyPr>
          <a:lstStyle/>
          <a:p>
            <a:pPr marL="0" indent="0">
              <a:buFontTx/>
              <a:buNone/>
            </a:pPr>
            <a:r>
              <a:rPr lang="en-GB" sz="2000" dirty="0">
                <a:solidFill>
                  <a:schemeClr val="bg1"/>
                </a:solidFill>
                <a:latin typeface="Arial" panose="020B0604020202020204" pitchFamily="34" charset="0"/>
                <a:cs typeface="Arial" panose="020B0604020202020204" pitchFamily="34" charset="0"/>
              </a:rPr>
              <a:t>Mapping Energy     Infrastructure</a:t>
            </a:r>
          </a:p>
        </p:txBody>
      </p:sp>
      <p:sp>
        <p:nvSpPr>
          <p:cNvPr id="19" name="Textfeld 18">
            <a:extLst>
              <a:ext uri="{FF2B5EF4-FFF2-40B4-BE49-F238E27FC236}">
                <a16:creationId xmlns:a16="http://schemas.microsoft.com/office/drawing/2014/main" id="{26040F70-8CF7-79A2-9473-CD1AD7B2895C}"/>
              </a:ext>
            </a:extLst>
          </p:cNvPr>
          <p:cNvSpPr txBox="1"/>
          <p:nvPr/>
        </p:nvSpPr>
        <p:spPr>
          <a:xfrm>
            <a:off x="9897769" y="7754081"/>
            <a:ext cx="2407901" cy="707886"/>
          </a:xfrm>
          <a:prstGeom prst="rect">
            <a:avLst/>
          </a:prstGeom>
          <a:noFill/>
        </p:spPr>
        <p:txBody>
          <a:bodyPr wrap="square" anchor="ctr">
            <a:spAutoFit/>
          </a:bodyPr>
          <a:lstStyle/>
          <a:p>
            <a:pPr marL="0" indent="0">
              <a:buFontTx/>
              <a:buNone/>
            </a:pPr>
            <a:r>
              <a:rPr lang="en-GB" sz="2000" dirty="0">
                <a:solidFill>
                  <a:schemeClr val="bg1"/>
                </a:solidFill>
                <a:latin typeface="Arial" panose="020B0604020202020204" pitchFamily="34" charset="0"/>
                <a:cs typeface="Arial" panose="020B0604020202020204" pitchFamily="34" charset="0"/>
              </a:rPr>
              <a:t>Finding &amp; exploiting synergies</a:t>
            </a:r>
          </a:p>
        </p:txBody>
      </p:sp>
      <p:sp>
        <p:nvSpPr>
          <p:cNvPr id="21" name="Textfeld 20">
            <a:extLst>
              <a:ext uri="{FF2B5EF4-FFF2-40B4-BE49-F238E27FC236}">
                <a16:creationId xmlns:a16="http://schemas.microsoft.com/office/drawing/2014/main" id="{01C2E3B2-C5AF-C518-3D9B-F8CFD2C16E41}"/>
              </a:ext>
            </a:extLst>
          </p:cNvPr>
          <p:cNvSpPr txBox="1"/>
          <p:nvPr/>
        </p:nvSpPr>
        <p:spPr>
          <a:xfrm>
            <a:off x="14024176" y="7600193"/>
            <a:ext cx="2913560" cy="1015663"/>
          </a:xfrm>
          <a:prstGeom prst="rect">
            <a:avLst/>
          </a:prstGeom>
          <a:noFill/>
        </p:spPr>
        <p:txBody>
          <a:bodyPr wrap="square" anchor="ctr">
            <a:spAutoFit/>
          </a:bodyPr>
          <a:lstStyle/>
          <a:p>
            <a:pPr marL="0" indent="0">
              <a:buFontTx/>
              <a:buNone/>
            </a:pPr>
            <a:r>
              <a:rPr lang="en-GB" sz="2000" dirty="0">
                <a:solidFill>
                  <a:schemeClr val="bg1"/>
                </a:solidFill>
                <a:latin typeface="Arial" panose="020B0604020202020204" pitchFamily="34" charset="0"/>
                <a:cs typeface="Arial" panose="020B0604020202020204" pitchFamily="34" charset="0"/>
              </a:rPr>
              <a:t>Joined events and communication strategy to maximize impact</a:t>
            </a:r>
          </a:p>
        </p:txBody>
      </p:sp>
      <p:sp>
        <p:nvSpPr>
          <p:cNvPr id="28" name="Rechteck: abgerundete Ecken 27">
            <a:extLst>
              <a:ext uri="{FF2B5EF4-FFF2-40B4-BE49-F238E27FC236}">
                <a16:creationId xmlns:a16="http://schemas.microsoft.com/office/drawing/2014/main" id="{4AC4D6D9-590A-E9AE-872C-D169D4827C93}"/>
              </a:ext>
            </a:extLst>
          </p:cNvPr>
          <p:cNvSpPr/>
          <p:nvPr/>
        </p:nvSpPr>
        <p:spPr>
          <a:xfrm>
            <a:off x="12652868" y="4711452"/>
            <a:ext cx="4209993" cy="194421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fik 24">
            <a:extLst>
              <a:ext uri="{FF2B5EF4-FFF2-40B4-BE49-F238E27FC236}">
                <a16:creationId xmlns:a16="http://schemas.microsoft.com/office/drawing/2014/main" id="{E5A4508C-E116-D5F0-3EEB-BE3E466892FE}"/>
              </a:ext>
            </a:extLst>
          </p:cNvPr>
          <p:cNvPicPr>
            <a:picLocks noChangeAspect="1"/>
          </p:cNvPicPr>
          <p:nvPr/>
        </p:nvPicPr>
        <p:blipFill rotWithShape="1">
          <a:blip r:embed="rId3"/>
          <a:srcRect l="4758" t="23496" r="4838" b="53748"/>
          <a:stretch/>
        </p:blipFill>
        <p:spPr>
          <a:xfrm>
            <a:off x="12705636" y="4639444"/>
            <a:ext cx="4104456" cy="807305"/>
          </a:xfrm>
          <a:prstGeom prst="rect">
            <a:avLst/>
          </a:prstGeom>
          <a:solidFill>
            <a:schemeClr val="bg1"/>
          </a:solidFill>
        </p:spPr>
      </p:pic>
      <p:pic>
        <p:nvPicPr>
          <p:cNvPr id="24" name="Grafik 23">
            <a:extLst>
              <a:ext uri="{FF2B5EF4-FFF2-40B4-BE49-F238E27FC236}">
                <a16:creationId xmlns:a16="http://schemas.microsoft.com/office/drawing/2014/main" id="{04B20210-DF19-6D95-2981-7E44C76E4303}"/>
              </a:ext>
            </a:extLst>
          </p:cNvPr>
          <p:cNvPicPr>
            <a:picLocks noChangeAspect="1"/>
          </p:cNvPicPr>
          <p:nvPr/>
        </p:nvPicPr>
        <p:blipFill>
          <a:blip r:embed="rId10"/>
          <a:stretch>
            <a:fillRect/>
          </a:stretch>
        </p:blipFill>
        <p:spPr>
          <a:xfrm>
            <a:off x="15121894" y="5503540"/>
            <a:ext cx="1221677" cy="691515"/>
          </a:xfrm>
          <a:prstGeom prst="rect">
            <a:avLst/>
          </a:prstGeom>
        </p:spPr>
      </p:pic>
      <p:pic>
        <p:nvPicPr>
          <p:cNvPr id="27" name="Grafik 26">
            <a:extLst>
              <a:ext uri="{FF2B5EF4-FFF2-40B4-BE49-F238E27FC236}">
                <a16:creationId xmlns:a16="http://schemas.microsoft.com/office/drawing/2014/main" id="{FAAF9D95-A305-0CF1-617A-03A1F186D2C6}"/>
              </a:ext>
            </a:extLst>
          </p:cNvPr>
          <p:cNvPicPr>
            <a:picLocks noChangeAspect="1"/>
          </p:cNvPicPr>
          <p:nvPr/>
        </p:nvPicPr>
        <p:blipFill rotWithShape="1">
          <a:blip r:embed="rId3"/>
          <a:srcRect l="4760" t="53836" r="55589" b="20839"/>
          <a:stretch/>
        </p:blipFill>
        <p:spPr>
          <a:xfrm>
            <a:off x="12744400" y="5553239"/>
            <a:ext cx="1800201" cy="898429"/>
          </a:xfrm>
          <a:prstGeom prst="rect">
            <a:avLst/>
          </a:prstGeom>
          <a:solidFill>
            <a:schemeClr val="bg1"/>
          </a:solidFill>
        </p:spPr>
      </p:pic>
      <p:pic>
        <p:nvPicPr>
          <p:cNvPr id="26" name="Grafik 25">
            <a:extLst>
              <a:ext uri="{FF2B5EF4-FFF2-40B4-BE49-F238E27FC236}">
                <a16:creationId xmlns:a16="http://schemas.microsoft.com/office/drawing/2014/main" id="{6B389943-547E-C5DC-09D9-DD840CB22BF2}"/>
              </a:ext>
            </a:extLst>
          </p:cNvPr>
          <p:cNvPicPr>
            <a:picLocks noChangeAspect="1"/>
          </p:cNvPicPr>
          <p:nvPr/>
        </p:nvPicPr>
        <p:blipFill rotWithShape="1">
          <a:blip r:embed="rId3"/>
          <a:srcRect l="45899" t="58315" r="1761" b="26494"/>
          <a:stretch/>
        </p:blipFill>
        <p:spPr>
          <a:xfrm>
            <a:off x="13569732" y="6268800"/>
            <a:ext cx="2376264" cy="538927"/>
          </a:xfrm>
          <a:prstGeom prst="rect">
            <a:avLst/>
          </a:prstGeom>
          <a:solidFill>
            <a:schemeClr val="bg1"/>
          </a:solidFill>
        </p:spPr>
      </p:pic>
      <p:sp>
        <p:nvSpPr>
          <p:cNvPr id="2" name="Content Placeholder 3">
            <a:extLst>
              <a:ext uri="{FF2B5EF4-FFF2-40B4-BE49-F238E27FC236}">
                <a16:creationId xmlns:a16="http://schemas.microsoft.com/office/drawing/2014/main" id="{FBFB7A6F-9672-B7D1-9FCF-D87F8E450690}"/>
              </a:ext>
            </a:extLst>
          </p:cNvPr>
          <p:cNvSpPr txBox="1">
            <a:spLocks/>
          </p:cNvSpPr>
          <p:nvPr/>
        </p:nvSpPr>
        <p:spPr>
          <a:xfrm>
            <a:off x="1257300" y="9046843"/>
            <a:ext cx="7886700" cy="849183"/>
          </a:xfrm>
          <a:prstGeom prst="rect">
            <a:avLst/>
          </a:prstGeom>
        </p:spPr>
        <p:txBody>
          <a:bodyPr/>
          <a:lstStyle>
            <a:lvl1pPr marL="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a:latin typeface="Arial" panose="020B0604020202020204" pitchFamily="34" charset="0"/>
                <a:cs typeface="Arial" panose="020B0604020202020204" pitchFamily="34" charset="0"/>
              </a:rPr>
              <a:t>Author/s:</a:t>
            </a:r>
          </a:p>
          <a:p>
            <a:r>
              <a:rPr lang="en-AU">
                <a:latin typeface="Arial" panose="020B0604020202020204" pitchFamily="34" charset="0"/>
                <a:cs typeface="Arial" panose="020B0604020202020204" pitchFamily="34" charset="0"/>
              </a:rPr>
              <a:t>Omar Hegazy and Ben Kraaijenhagen, Vrije Universiteit Brussel, Belgium</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21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3557621-5733-5488-4375-8B097928A882}"/>
              </a:ext>
            </a:extLst>
          </p:cNvPr>
          <p:cNvSpPr>
            <a:spLocks noGrp="1"/>
          </p:cNvSpPr>
          <p:nvPr>
            <p:ph type="title"/>
          </p:nvPr>
        </p:nvSpPr>
        <p:spPr/>
        <p:txBody>
          <a:bodyPr/>
          <a:lstStyle/>
          <a:p>
            <a:r>
              <a:rPr lang="en-GB" dirty="0"/>
              <a:t>Ambition</a:t>
            </a:r>
          </a:p>
        </p:txBody>
      </p:sp>
      <p:pic>
        <p:nvPicPr>
          <p:cNvPr id="18" name="Afbeelding 6" descr="Afbeelding met pijl&#10;&#10;Automatisch gegenereerde beschrijving">
            <a:extLst>
              <a:ext uri="{FF2B5EF4-FFF2-40B4-BE49-F238E27FC236}">
                <a16:creationId xmlns:a16="http://schemas.microsoft.com/office/drawing/2014/main" id="{AF63B0F2-F073-867B-2E66-0A3A61872433}"/>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387048" y="1785992"/>
            <a:ext cx="15476322" cy="7738162"/>
          </a:xfrm>
          <a:prstGeom prst="rect">
            <a:avLst/>
          </a:prstGeom>
        </p:spPr>
      </p:pic>
      <p:sp>
        <p:nvSpPr>
          <p:cNvPr id="19" name="Rechthoek: afgeronde hoeken 33">
            <a:extLst>
              <a:ext uri="{FF2B5EF4-FFF2-40B4-BE49-F238E27FC236}">
                <a16:creationId xmlns:a16="http://schemas.microsoft.com/office/drawing/2014/main" id="{88FBBA7A-11CA-033A-E405-8C3CE019D8A0}"/>
              </a:ext>
            </a:extLst>
          </p:cNvPr>
          <p:cNvSpPr/>
          <p:nvPr/>
        </p:nvSpPr>
        <p:spPr>
          <a:xfrm>
            <a:off x="9972988" y="2316290"/>
            <a:ext cx="6890382" cy="1798479"/>
          </a:xfrm>
          <a:prstGeom prst="roundRect">
            <a:avLst/>
          </a:prstGeom>
          <a:solidFill>
            <a:srgbClr val="7AB800">
              <a:alpha val="20000"/>
            </a:srgbClr>
          </a:solidFill>
          <a:ln w="6350" cap="flat" cmpd="sng" algn="ctr">
            <a:solidFill>
              <a:srgbClr val="7AB800"/>
            </a:solidFill>
            <a:prstDash val="solid"/>
            <a:miter lim="800000"/>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Real-world demonstrations</a:t>
            </a: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of </a:t>
            </a:r>
            <a:r>
              <a:rPr kumimoji="0" lang="en-GB" sz="28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long-haul</a:t>
            </a: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28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BEVs</a:t>
            </a: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and </a:t>
            </a:r>
            <a:r>
              <a:rPr kumimoji="0" lang="en-GB" sz="28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FCEVs</a:t>
            </a: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across Europe. </a:t>
            </a:r>
            <a:endParaRPr kumimoji="0" lang="nl-NL" sz="2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hthoek: afgeronde hoeken 34">
            <a:extLst>
              <a:ext uri="{FF2B5EF4-FFF2-40B4-BE49-F238E27FC236}">
                <a16:creationId xmlns:a16="http://schemas.microsoft.com/office/drawing/2014/main" id="{FDA71414-E474-3E97-E5E7-4CDE3DD93209}"/>
              </a:ext>
            </a:extLst>
          </p:cNvPr>
          <p:cNvSpPr/>
          <p:nvPr/>
        </p:nvSpPr>
        <p:spPr>
          <a:xfrm>
            <a:off x="1605546" y="3311702"/>
            <a:ext cx="6890382" cy="1470867"/>
          </a:xfrm>
          <a:prstGeom prst="roundRect">
            <a:avLst/>
          </a:prstGeom>
          <a:solidFill>
            <a:srgbClr val="7AB800">
              <a:alpha val="20000"/>
            </a:srgbClr>
          </a:solidFill>
          <a:ln w="6350" cap="flat" cmpd="sng" algn="ctr">
            <a:solidFill>
              <a:srgbClr val="7AB800"/>
            </a:solidFill>
            <a:prstDash val="solid"/>
            <a:miter lim="800000"/>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Pathway </a:t>
            </a: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long-haul BEVs and FCEVs to become more affordable, reliable and more energy efficient</a:t>
            </a:r>
            <a:endParaRPr kumimoji="0" lang="en-GB"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 name="Rechthoek: afgeronde hoeken 35">
            <a:extLst>
              <a:ext uri="{FF2B5EF4-FFF2-40B4-BE49-F238E27FC236}">
                <a16:creationId xmlns:a16="http://schemas.microsoft.com/office/drawing/2014/main" id="{BB647955-A2DD-3B6A-4513-DA9EAFD45E0B}"/>
              </a:ext>
            </a:extLst>
          </p:cNvPr>
          <p:cNvSpPr/>
          <p:nvPr/>
        </p:nvSpPr>
        <p:spPr>
          <a:xfrm>
            <a:off x="1605546" y="6408937"/>
            <a:ext cx="6890382" cy="1470867"/>
          </a:xfrm>
          <a:prstGeom prst="roundRect">
            <a:avLst/>
          </a:prstGeom>
          <a:solidFill>
            <a:srgbClr val="7AB800">
              <a:alpha val="20000"/>
            </a:srgbClr>
          </a:solidFill>
          <a:ln w="6350" cap="flat" cmpd="sng" algn="ctr">
            <a:solidFill>
              <a:srgbClr val="7AB800"/>
            </a:solidFill>
            <a:prstDash val="solid"/>
            <a:miter lim="800000"/>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lang="en-GB" sz="2800" kern="0" dirty="0">
                <a:solidFill>
                  <a:prstClr val="black"/>
                </a:solidFill>
                <a:latin typeface="Arial" panose="020B0604020202020204" pitchFamily="34" charset="0"/>
                <a:ea typeface="Calibri" panose="020F0502020204030204" pitchFamily="34" charset="0"/>
                <a:cs typeface="Arial" panose="020B0604020202020204" pitchFamily="34" charset="0"/>
              </a:rPr>
              <a:t>T</a:t>
            </a:r>
            <a:r>
              <a:rPr kumimoji="0" lang="en-GB" sz="2800" b="0" i="0" u="none" strike="noStrike" kern="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echnologies</a:t>
            </a: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which can deliver </a:t>
            </a:r>
            <a:r>
              <a:rPr kumimoji="0" lang="en-GB" sz="28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promised benefits </a:t>
            </a: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operate in complex transport supply chains. </a:t>
            </a:r>
            <a:endParaRPr kumimoji="0" lang="nl-NL" sz="2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2" name="Rechthoek: afgeronde hoeken 36">
            <a:extLst>
              <a:ext uri="{FF2B5EF4-FFF2-40B4-BE49-F238E27FC236}">
                <a16:creationId xmlns:a16="http://schemas.microsoft.com/office/drawing/2014/main" id="{B698344A-84D0-E620-66FC-7357EC39D2ED}"/>
              </a:ext>
            </a:extLst>
          </p:cNvPr>
          <p:cNvSpPr/>
          <p:nvPr/>
        </p:nvSpPr>
        <p:spPr>
          <a:xfrm>
            <a:off x="9972988" y="4754994"/>
            <a:ext cx="6890382" cy="1671606"/>
          </a:xfrm>
          <a:prstGeom prst="roundRect">
            <a:avLst/>
          </a:prstGeom>
          <a:solidFill>
            <a:srgbClr val="7AB800">
              <a:alpha val="20000"/>
            </a:srgbClr>
          </a:solidFill>
          <a:ln w="6350" cap="flat" cmpd="sng" algn="ctr">
            <a:solidFill>
              <a:srgbClr val="7AB800"/>
            </a:solidFill>
            <a:prstDash val="solid"/>
            <a:miter lim="800000"/>
          </a:ln>
          <a:effectLst/>
        </p:spPr>
        <p:txBody>
          <a:bodyPr rtlCol="0" anchor="ctr"/>
          <a:lstStyle/>
          <a:p>
            <a:pPr marL="0" marR="0" lvl="1" indent="0" defTabSz="914400" eaLnBrk="1" fontAlgn="auto" latinLnBrk="0" hangingPunct="1">
              <a:lnSpc>
                <a:spcPct val="115000"/>
              </a:lnSpc>
              <a:spcBef>
                <a:spcPts val="0"/>
              </a:spcBef>
              <a:spcAft>
                <a:spcPts val="100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Mapping</a:t>
            </a:r>
            <a:r>
              <a:rPr kumimoji="0" lang="en-GB"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of flexible and abundant charging/refuelling points.</a:t>
            </a:r>
            <a:br>
              <a:rPr kumimoji="0" lang="en-GB"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Demonstrate </a:t>
            </a:r>
            <a:r>
              <a:rPr kumimoji="0" lang="en-GB"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novel charging concepts</a:t>
            </a:r>
            <a:r>
              <a:rPr kumimoji="0" lang="en-GB"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kumimoji="0" lang="nl-NL"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 name="Rechthoek: afgeronde hoeken 37">
            <a:extLst>
              <a:ext uri="{FF2B5EF4-FFF2-40B4-BE49-F238E27FC236}">
                <a16:creationId xmlns:a16="http://schemas.microsoft.com/office/drawing/2014/main" id="{7A39F298-092C-9A91-7A12-C2D49D887122}"/>
              </a:ext>
            </a:extLst>
          </p:cNvPr>
          <p:cNvSpPr/>
          <p:nvPr/>
        </p:nvSpPr>
        <p:spPr>
          <a:xfrm>
            <a:off x="9972988" y="7064121"/>
            <a:ext cx="6890382" cy="1671606"/>
          </a:xfrm>
          <a:prstGeom prst="roundRect">
            <a:avLst/>
          </a:prstGeom>
          <a:solidFill>
            <a:srgbClr val="7AB800">
              <a:alpha val="20000"/>
            </a:srgbClr>
          </a:solidFill>
          <a:ln w="6350" cap="flat" cmpd="sng" algn="ctr">
            <a:solidFill>
              <a:srgbClr val="7AB800"/>
            </a:solidFill>
            <a:prstDash val="solid"/>
            <a:miter lim="800000"/>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Digital Twin </a:t>
            </a: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a:t>
            </a:r>
            <a:r>
              <a:rPr kumimoji="0" lang="en-GB" sz="28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fleet management </a:t>
            </a: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support the long-haul BEVs and FCEVs vehicles in the logistics supply chains.</a:t>
            </a:r>
            <a:endParaRPr kumimoji="0" lang="nl-NL" sz="2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4" name="Graphic 26" descr="Badge met effen opvulling">
            <a:extLst>
              <a:ext uri="{FF2B5EF4-FFF2-40B4-BE49-F238E27FC236}">
                <a16:creationId xmlns:a16="http://schemas.microsoft.com/office/drawing/2014/main" id="{CEA7C811-F50E-4405-C8A7-7FA023D868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032" y="3310810"/>
            <a:ext cx="1472650" cy="1472650"/>
          </a:xfrm>
          <a:prstGeom prst="rect">
            <a:avLst/>
          </a:prstGeom>
        </p:spPr>
      </p:pic>
      <p:pic>
        <p:nvPicPr>
          <p:cNvPr id="25" name="Graphic 28" descr="Badge 3 met effen opvulling">
            <a:extLst>
              <a:ext uri="{FF2B5EF4-FFF2-40B4-BE49-F238E27FC236}">
                <a16:creationId xmlns:a16="http://schemas.microsoft.com/office/drawing/2014/main" id="{654A7FD9-E38D-C5BB-235A-3B8922E225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19476" y="4854472"/>
            <a:ext cx="1472650" cy="1472650"/>
          </a:xfrm>
          <a:prstGeom prst="rect">
            <a:avLst/>
          </a:prstGeom>
        </p:spPr>
      </p:pic>
      <p:pic>
        <p:nvPicPr>
          <p:cNvPr id="26" name="Graphic 30" descr="Badge 4 met effen opvulling">
            <a:extLst>
              <a:ext uri="{FF2B5EF4-FFF2-40B4-BE49-F238E27FC236}">
                <a16:creationId xmlns:a16="http://schemas.microsoft.com/office/drawing/2014/main" id="{B0F6DB1C-CD0C-E8FC-61FF-CF89038824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032" y="6395617"/>
            <a:ext cx="1472650" cy="1472650"/>
          </a:xfrm>
          <a:prstGeom prst="rect">
            <a:avLst/>
          </a:prstGeom>
        </p:spPr>
      </p:pic>
      <p:pic>
        <p:nvPicPr>
          <p:cNvPr id="27" name="Graphic 32" descr="Badge 5 met effen opvulling">
            <a:extLst>
              <a:ext uri="{FF2B5EF4-FFF2-40B4-BE49-F238E27FC236}">
                <a16:creationId xmlns:a16="http://schemas.microsoft.com/office/drawing/2014/main" id="{23EE31CB-A8DE-C018-401D-958E085F026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19476" y="7028358"/>
            <a:ext cx="1472650" cy="1472650"/>
          </a:xfrm>
          <a:prstGeom prst="rect">
            <a:avLst/>
          </a:prstGeom>
        </p:spPr>
      </p:pic>
      <p:pic>
        <p:nvPicPr>
          <p:cNvPr id="28" name="Tijdelijke aanduiding voor inhoud 24" descr="Badge: 1 met effen opvulling">
            <a:extLst>
              <a:ext uri="{FF2B5EF4-FFF2-40B4-BE49-F238E27FC236}">
                <a16:creationId xmlns:a16="http://schemas.microsoft.com/office/drawing/2014/main" id="{92FF8C34-6BF5-3BA8-B42C-0871E8A3A92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19476" y="2479204"/>
            <a:ext cx="1472650" cy="1472650"/>
          </a:xfrm>
          <a:prstGeom prst="rect">
            <a:avLst/>
          </a:prstGeom>
        </p:spPr>
      </p:pic>
      <p:sp>
        <p:nvSpPr>
          <p:cNvPr id="2" name="Content Placeholder 3">
            <a:extLst>
              <a:ext uri="{FF2B5EF4-FFF2-40B4-BE49-F238E27FC236}">
                <a16:creationId xmlns:a16="http://schemas.microsoft.com/office/drawing/2014/main" id="{CA90A29F-2C74-AA25-1BCA-3FF191900658}"/>
              </a:ext>
            </a:extLst>
          </p:cNvPr>
          <p:cNvSpPr txBox="1">
            <a:spLocks/>
          </p:cNvSpPr>
          <p:nvPr/>
        </p:nvSpPr>
        <p:spPr>
          <a:xfrm>
            <a:off x="1257300" y="9046843"/>
            <a:ext cx="7886700" cy="849183"/>
          </a:xfrm>
          <a:prstGeom prst="rect">
            <a:avLst/>
          </a:prstGeom>
        </p:spPr>
        <p:txBody>
          <a:bodyPr/>
          <a:lstStyle>
            <a:lvl1pPr marL="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a:latin typeface="Arial" panose="020B0604020202020204" pitchFamily="34" charset="0"/>
                <a:cs typeface="Arial" panose="020B0604020202020204" pitchFamily="34" charset="0"/>
              </a:rPr>
              <a:t>Author/s:</a:t>
            </a:r>
          </a:p>
          <a:p>
            <a:r>
              <a:rPr lang="en-AU">
                <a:latin typeface="Arial" panose="020B0604020202020204" pitchFamily="34" charset="0"/>
                <a:cs typeface="Arial" panose="020B0604020202020204" pitchFamily="34" charset="0"/>
              </a:rPr>
              <a:t>Omar Hegazy and Ben Kraaijenhagen, Vrije Universiteit Brussel, Belgium</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3600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D0BF055-058F-E726-228F-737E099543F1}"/>
              </a:ext>
            </a:extLst>
          </p:cNvPr>
          <p:cNvSpPr>
            <a:spLocks noGrp="1"/>
          </p:cNvSpPr>
          <p:nvPr>
            <p:ph sz="quarter" idx="11"/>
          </p:nvPr>
        </p:nvSpPr>
        <p:spPr/>
        <p:txBody>
          <a:bodyPr/>
          <a:lstStyle/>
          <a:p>
            <a:endParaRPr lang="en-GB" dirty="0"/>
          </a:p>
        </p:txBody>
      </p:sp>
      <p:sp>
        <p:nvSpPr>
          <p:cNvPr id="3" name="Titel 2">
            <a:extLst>
              <a:ext uri="{FF2B5EF4-FFF2-40B4-BE49-F238E27FC236}">
                <a16:creationId xmlns:a16="http://schemas.microsoft.com/office/drawing/2014/main" id="{618CC3D7-627A-2658-B56F-75B9E90A2EAD}"/>
              </a:ext>
            </a:extLst>
          </p:cNvPr>
          <p:cNvSpPr>
            <a:spLocks noGrp="1"/>
          </p:cNvSpPr>
          <p:nvPr>
            <p:ph type="title"/>
          </p:nvPr>
        </p:nvSpPr>
        <p:spPr/>
        <p:txBody>
          <a:bodyPr/>
          <a:lstStyle/>
          <a:p>
            <a:r>
              <a:rPr lang="en-GB" dirty="0"/>
              <a:t>Concept</a:t>
            </a:r>
          </a:p>
        </p:txBody>
      </p:sp>
      <p:sp>
        <p:nvSpPr>
          <p:cNvPr id="6" name="Rectangle: Rounded Corners 13">
            <a:extLst>
              <a:ext uri="{FF2B5EF4-FFF2-40B4-BE49-F238E27FC236}">
                <a16:creationId xmlns:a16="http://schemas.microsoft.com/office/drawing/2014/main" id="{30829081-AA7B-0F6B-1B85-4CD92306FDBE}"/>
              </a:ext>
            </a:extLst>
          </p:cNvPr>
          <p:cNvSpPr/>
          <p:nvPr/>
        </p:nvSpPr>
        <p:spPr>
          <a:xfrm>
            <a:off x="6698539" y="2540544"/>
            <a:ext cx="4774885" cy="5976663"/>
          </a:xfrm>
          <a:prstGeom prst="roundRect">
            <a:avLst>
              <a:gd name="adj" fmla="val 568"/>
            </a:avLst>
          </a:prstGeom>
          <a:solidFill>
            <a:srgbClr val="7AB800">
              <a:lumMod val="20000"/>
              <a:lumOff val="80000"/>
            </a:srgbClr>
          </a:solidFill>
          <a:ln w="12700" cap="flat" cmpd="sng" algn="ctr">
            <a:solidFill>
              <a:srgbClr val="7AB8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7AB800">
                    <a:lumMod val="50000"/>
                  </a:srgbClr>
                </a:solidFill>
                <a:effectLst/>
                <a:uLnTx/>
                <a:uFillTx/>
                <a:latin typeface="Arial" panose="020B0604020202020204" pitchFamily="34" charset="0"/>
                <a:cs typeface="Arial" panose="020B0604020202020204" pitchFamily="34" charset="0"/>
              </a:rPr>
              <a:t>Project Developments</a:t>
            </a:r>
          </a:p>
        </p:txBody>
      </p:sp>
      <p:sp>
        <p:nvSpPr>
          <p:cNvPr id="7" name="Rectangle: Rounded Corners 14">
            <a:extLst>
              <a:ext uri="{FF2B5EF4-FFF2-40B4-BE49-F238E27FC236}">
                <a16:creationId xmlns:a16="http://schemas.microsoft.com/office/drawing/2014/main" id="{9F18D38E-67CF-7929-AC74-65EFA5D9D746}"/>
              </a:ext>
            </a:extLst>
          </p:cNvPr>
          <p:cNvSpPr/>
          <p:nvPr/>
        </p:nvSpPr>
        <p:spPr>
          <a:xfrm>
            <a:off x="6816142" y="4896101"/>
            <a:ext cx="4560106" cy="2157960"/>
          </a:xfrm>
          <a:prstGeom prst="roundRect">
            <a:avLst>
              <a:gd name="adj" fmla="val 3127"/>
            </a:avLst>
          </a:prstGeom>
          <a:solidFill>
            <a:sysClr val="window" lastClr="FFFFFF"/>
          </a:solidFill>
          <a:ln w="12700" cap="flat" cmpd="sng" algn="ctr">
            <a:solidFill>
              <a:srgbClr val="7AB8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7AB800">
                    <a:lumMod val="50000"/>
                  </a:srgbClr>
                </a:solidFill>
                <a:effectLst/>
                <a:uLnTx/>
                <a:uFillTx/>
                <a:latin typeface="Arial" panose="020B0604020202020204" pitchFamily="34" charset="0"/>
                <a:cs typeface="Arial" panose="020B0604020202020204" pitchFamily="34" charset="0"/>
              </a:rPr>
              <a:t>Digital Twin &amp;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7AB800">
                    <a:lumMod val="50000"/>
                  </a:srgbClr>
                </a:solidFill>
                <a:effectLst/>
                <a:uLnTx/>
                <a:uFillTx/>
                <a:latin typeface="Arial" panose="020B0604020202020204" pitchFamily="34" charset="0"/>
                <a:cs typeface="Arial" panose="020B0604020202020204" pitchFamily="34" charset="0"/>
              </a:rPr>
              <a:t>Fleet Management </a:t>
            </a:r>
            <a:br>
              <a:rPr kumimoji="0" lang="en-GB" sz="2800" b="1" i="0" u="none" strike="noStrike" kern="0" cap="none" spc="0" normalizeH="0" baseline="0" noProof="0" dirty="0">
                <a:ln>
                  <a:noFill/>
                </a:ln>
                <a:solidFill>
                  <a:srgbClr val="7AB800">
                    <a:lumMod val="50000"/>
                  </a:srgbClr>
                </a:solidFill>
                <a:effectLst/>
                <a:uLnTx/>
                <a:uFillTx/>
                <a:latin typeface="Arial" panose="020B0604020202020204" pitchFamily="34" charset="0"/>
                <a:cs typeface="Arial" panose="020B0604020202020204" pitchFamily="34" charset="0"/>
              </a:rPr>
            </a:br>
            <a:r>
              <a:rPr kumimoji="0" lang="en-GB" sz="2800" b="1" i="0" u="none" strike="noStrike" kern="0" cap="none" spc="0" normalizeH="0" baseline="0" noProof="0" dirty="0">
                <a:ln>
                  <a:noFill/>
                </a:ln>
                <a:solidFill>
                  <a:srgbClr val="7AB800">
                    <a:lumMod val="50000"/>
                  </a:srgbClr>
                </a:solidFill>
                <a:effectLst/>
                <a:uLnTx/>
                <a:uFillTx/>
                <a:latin typeface="Arial" panose="020B0604020202020204" pitchFamily="34" charset="0"/>
                <a:cs typeface="Arial" panose="020B0604020202020204" pitchFamily="34" charset="0"/>
              </a:rPr>
              <a:t>tools</a:t>
            </a:r>
          </a:p>
        </p:txBody>
      </p:sp>
      <p:sp>
        <p:nvSpPr>
          <p:cNvPr id="11" name="Rectangle: Rounded Corners 31">
            <a:extLst>
              <a:ext uri="{FF2B5EF4-FFF2-40B4-BE49-F238E27FC236}">
                <a16:creationId xmlns:a16="http://schemas.microsoft.com/office/drawing/2014/main" id="{908A96E1-0742-7166-3321-76FE2AD4EA56}"/>
              </a:ext>
            </a:extLst>
          </p:cNvPr>
          <p:cNvSpPr/>
          <p:nvPr/>
        </p:nvSpPr>
        <p:spPr>
          <a:xfrm>
            <a:off x="6816142" y="3127276"/>
            <a:ext cx="4560106" cy="1693763"/>
          </a:xfrm>
          <a:prstGeom prst="roundRect">
            <a:avLst>
              <a:gd name="adj" fmla="val 3127"/>
            </a:avLst>
          </a:prstGeom>
          <a:solidFill>
            <a:sysClr val="window" lastClr="FFFFFF"/>
          </a:solidFill>
          <a:ln w="12700" cap="flat" cmpd="sng" algn="ctr">
            <a:solidFill>
              <a:srgbClr val="7AB8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7AB800">
                    <a:lumMod val="50000"/>
                  </a:srgbClr>
                </a:solidFill>
                <a:effectLst/>
                <a:uLnTx/>
                <a:uFillTx/>
                <a:latin typeface="Arial" panose="020B0604020202020204" pitchFamily="34" charset="0"/>
                <a:cs typeface="Arial" panose="020B0604020202020204" pitchFamily="34" charset="0"/>
              </a:rPr>
              <a:t>Improved Zero Emission Heavy Duty Vehicles</a:t>
            </a:r>
          </a:p>
          <a:p>
            <a:pPr marL="171450" marR="0" lvl="0" indent="-171450" algn="ctr" defTabSz="914400" eaLnBrk="1" fontAlgn="auto" latinLnBrk="0" hangingPunct="1">
              <a:lnSpc>
                <a:spcPct val="100000"/>
              </a:lnSpc>
              <a:spcBef>
                <a:spcPts val="0"/>
              </a:spcBef>
              <a:spcAft>
                <a:spcPts val="0"/>
              </a:spcAft>
              <a:buClrTx/>
              <a:buSzTx/>
              <a:buFontTx/>
              <a:buChar char="-"/>
              <a:tabLst/>
              <a:defRPr/>
            </a:pPr>
            <a:endParaRPr kumimoji="0" lang="en-GB" sz="2800" b="0" i="0" u="none" strike="noStrike" kern="0" cap="none" spc="0" normalizeH="0" baseline="0" noProof="0" dirty="0">
              <a:ln>
                <a:noFill/>
              </a:ln>
              <a:solidFill>
                <a:srgbClr val="7AB800">
                  <a:lumMod val="50000"/>
                </a:srgbClr>
              </a:solidFill>
              <a:effectLst/>
              <a:uLnTx/>
              <a:uFillTx/>
              <a:latin typeface="Arial" panose="020B0604020202020204" pitchFamily="34" charset="0"/>
              <a:cs typeface="Arial" panose="020B0604020202020204" pitchFamily="34" charset="0"/>
            </a:endParaRPr>
          </a:p>
        </p:txBody>
      </p:sp>
      <p:sp>
        <p:nvSpPr>
          <p:cNvPr id="13" name="Rectangle: Rounded Corners 51">
            <a:extLst>
              <a:ext uri="{FF2B5EF4-FFF2-40B4-BE49-F238E27FC236}">
                <a16:creationId xmlns:a16="http://schemas.microsoft.com/office/drawing/2014/main" id="{20FEB814-C64C-DA43-BE37-814A71298D9A}"/>
              </a:ext>
            </a:extLst>
          </p:cNvPr>
          <p:cNvSpPr/>
          <p:nvPr/>
        </p:nvSpPr>
        <p:spPr>
          <a:xfrm>
            <a:off x="6816141" y="7115400"/>
            <a:ext cx="4560107" cy="1340468"/>
          </a:xfrm>
          <a:prstGeom prst="roundRect">
            <a:avLst>
              <a:gd name="adj" fmla="val 3127"/>
            </a:avLst>
          </a:prstGeom>
          <a:solidFill>
            <a:sysClr val="window" lastClr="FFFFFF"/>
          </a:solidFill>
          <a:ln w="12700" cap="flat" cmpd="sng" algn="ctr">
            <a:solidFill>
              <a:srgbClr val="7AB8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7AB800">
                    <a:lumMod val="50000"/>
                  </a:srgbClr>
                </a:solidFill>
                <a:effectLst/>
                <a:uLnTx/>
                <a:uFillTx/>
                <a:latin typeface="Arial" panose="020B0604020202020204" pitchFamily="34" charset="0"/>
                <a:cs typeface="Arial" panose="020B0604020202020204" pitchFamily="34" charset="0"/>
              </a:rPr>
              <a:t>Charging &amp; Refuelling Strategies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srgbClr val="7AB800">
                  <a:lumMod val="50000"/>
                </a:srgbClr>
              </a:solidFill>
              <a:effectLst/>
              <a:uLnTx/>
              <a:uFillTx/>
              <a:latin typeface="Arial" panose="020B0604020202020204" pitchFamily="34" charset="0"/>
              <a:cs typeface="Arial" panose="020B0604020202020204" pitchFamily="34" charset="0"/>
            </a:endParaRPr>
          </a:p>
        </p:txBody>
      </p:sp>
      <p:sp>
        <p:nvSpPr>
          <p:cNvPr id="14" name="TextBox 53">
            <a:extLst>
              <a:ext uri="{FF2B5EF4-FFF2-40B4-BE49-F238E27FC236}">
                <a16:creationId xmlns:a16="http://schemas.microsoft.com/office/drawing/2014/main" id="{D5568602-2F52-93EE-A4B1-BA37F06D0D74}"/>
              </a:ext>
            </a:extLst>
          </p:cNvPr>
          <p:cNvSpPr txBox="1"/>
          <p:nvPr/>
        </p:nvSpPr>
        <p:spPr>
          <a:xfrm>
            <a:off x="7883362" y="8100508"/>
            <a:ext cx="184731" cy="33865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b="1" i="0" u="none" strike="noStrike" kern="0" cap="none" spc="0" normalizeH="0" baseline="-25000" noProof="0" dirty="0">
              <a:ln>
                <a:noFill/>
              </a:ln>
              <a:solidFill>
                <a:srgbClr val="7AB800">
                  <a:lumMod val="50000"/>
                </a:srgbClr>
              </a:solidFill>
              <a:effectLst/>
              <a:uLnTx/>
              <a:uFillTx/>
              <a:latin typeface="Arial" panose="020B0604020202020204" pitchFamily="34" charset="0"/>
              <a:cs typeface="Arial" panose="020B0604020202020204" pitchFamily="34" charset="0"/>
            </a:endParaRPr>
          </a:p>
        </p:txBody>
      </p:sp>
      <p:sp>
        <p:nvSpPr>
          <p:cNvPr id="18" name="Rectangle: Rounded Corners 86">
            <a:extLst>
              <a:ext uri="{FF2B5EF4-FFF2-40B4-BE49-F238E27FC236}">
                <a16:creationId xmlns:a16="http://schemas.microsoft.com/office/drawing/2014/main" id="{CF9BF6DA-7CA2-18EE-B52E-C003D6ED3C12}"/>
              </a:ext>
            </a:extLst>
          </p:cNvPr>
          <p:cNvSpPr/>
          <p:nvPr/>
        </p:nvSpPr>
        <p:spPr>
          <a:xfrm>
            <a:off x="12223323" y="2533073"/>
            <a:ext cx="4821891" cy="2595911"/>
          </a:xfrm>
          <a:prstGeom prst="roundRect">
            <a:avLst>
              <a:gd name="adj" fmla="val 2945"/>
            </a:avLst>
          </a:prstGeom>
          <a:solidFill>
            <a:srgbClr val="53682B">
              <a:alpha val="49000"/>
            </a:srgbClr>
          </a:solidFill>
          <a:ln w="12700" cap="flat" cmpd="sng" algn="ctr">
            <a:solidFill>
              <a:srgbClr val="7AB800">
                <a:lumMod val="75000"/>
              </a:srgbClr>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Project Demonstrations</a:t>
            </a:r>
          </a:p>
        </p:txBody>
      </p:sp>
      <p:sp>
        <p:nvSpPr>
          <p:cNvPr id="19" name="Rectangle: Rounded Corners 11">
            <a:extLst>
              <a:ext uri="{FF2B5EF4-FFF2-40B4-BE49-F238E27FC236}">
                <a16:creationId xmlns:a16="http://schemas.microsoft.com/office/drawing/2014/main" id="{7925FE8B-84C3-8BCE-6BF5-3AE76A8D31CC}"/>
              </a:ext>
            </a:extLst>
          </p:cNvPr>
          <p:cNvSpPr/>
          <p:nvPr/>
        </p:nvSpPr>
        <p:spPr>
          <a:xfrm>
            <a:off x="12319123" y="3069888"/>
            <a:ext cx="1593916" cy="830643"/>
          </a:xfrm>
          <a:prstGeom prst="roundRect">
            <a:avLst>
              <a:gd name="adj" fmla="val 3127"/>
            </a:avLst>
          </a:prstGeom>
          <a:solidFill>
            <a:sysClr val="window" lastClr="FFFFFF"/>
          </a:solidFill>
          <a:ln w="12700" cap="flat" cmpd="sng" algn="ctr">
            <a:solidFill>
              <a:srgbClr val="53682B"/>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7AB800">
                    <a:lumMod val="50000"/>
                  </a:srgbClr>
                </a:solidFill>
                <a:effectLst/>
                <a:uLnTx/>
                <a:uFillTx/>
                <a:latin typeface="Arial" panose="020B0604020202020204" pitchFamily="34" charset="0"/>
                <a:cs typeface="Arial" panose="020B0604020202020204" pitchFamily="34" charset="0"/>
              </a:rPr>
              <a:t>Logistics missions</a:t>
            </a:r>
          </a:p>
        </p:txBody>
      </p:sp>
      <p:sp>
        <p:nvSpPr>
          <p:cNvPr id="20" name="Rectangle: Rounded Corners 12">
            <a:extLst>
              <a:ext uri="{FF2B5EF4-FFF2-40B4-BE49-F238E27FC236}">
                <a16:creationId xmlns:a16="http://schemas.microsoft.com/office/drawing/2014/main" id="{0661C13D-7C0C-73FF-8252-9C0469EF4C92}"/>
              </a:ext>
            </a:extLst>
          </p:cNvPr>
          <p:cNvSpPr/>
          <p:nvPr/>
        </p:nvSpPr>
        <p:spPr>
          <a:xfrm>
            <a:off x="12312351" y="4098415"/>
            <a:ext cx="1618843" cy="947741"/>
          </a:xfrm>
          <a:prstGeom prst="roundRect">
            <a:avLst>
              <a:gd name="adj" fmla="val 3127"/>
            </a:avLst>
          </a:prstGeom>
          <a:solidFill>
            <a:sysClr val="window" lastClr="FFFFFF"/>
          </a:solidFill>
          <a:ln w="12700" cap="flat" cmpd="sng" algn="ctr">
            <a:solidFill>
              <a:srgbClr val="53682B"/>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7AB800">
                    <a:lumMod val="50000"/>
                  </a:srgbClr>
                </a:solidFill>
                <a:effectLst/>
                <a:uLnTx/>
                <a:uFillTx/>
                <a:latin typeface="Arial" panose="020B0604020202020204" pitchFamily="34" charset="0"/>
                <a:cs typeface="Arial" panose="020B0604020202020204" pitchFamily="34" charset="0"/>
              </a:rPr>
              <a:t>Energy supply</a:t>
            </a:r>
          </a:p>
        </p:txBody>
      </p:sp>
      <p:sp>
        <p:nvSpPr>
          <p:cNvPr id="22" name="Rectangle: Rounded Corners 89">
            <a:extLst>
              <a:ext uri="{FF2B5EF4-FFF2-40B4-BE49-F238E27FC236}">
                <a16:creationId xmlns:a16="http://schemas.microsoft.com/office/drawing/2014/main" id="{520C4525-5520-591E-E6B1-6016648BCA9F}"/>
              </a:ext>
            </a:extLst>
          </p:cNvPr>
          <p:cNvSpPr/>
          <p:nvPr/>
        </p:nvSpPr>
        <p:spPr>
          <a:xfrm>
            <a:off x="12228713" y="5863683"/>
            <a:ext cx="4811109" cy="2664193"/>
          </a:xfrm>
          <a:prstGeom prst="roundRect">
            <a:avLst>
              <a:gd name="adj" fmla="val 2945"/>
            </a:avLst>
          </a:prstGeom>
          <a:solidFill>
            <a:srgbClr val="FFFFFF">
              <a:lumMod val="50000"/>
              <a:alpha val="59000"/>
            </a:srgbClr>
          </a:solidFill>
          <a:ln w="12700" cap="flat" cmpd="sng" algn="ctr">
            <a:solidFill>
              <a:sysClr val="windowText" lastClr="000000">
                <a:lumMod val="65000"/>
                <a:lumOff val="35000"/>
              </a:sysClr>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7AB800">
                    <a:lumMod val="50000"/>
                  </a:srgbClr>
                </a:solidFill>
                <a:effectLst/>
                <a:uLnTx/>
                <a:uFillTx/>
                <a:latin typeface="Arial" panose="020B0604020202020204" pitchFamily="34" charset="0"/>
                <a:cs typeface="Arial" panose="020B0604020202020204" pitchFamily="34" charset="0"/>
              </a:rPr>
              <a:t>Project Assessment</a:t>
            </a:r>
          </a:p>
        </p:txBody>
      </p:sp>
      <p:sp>
        <p:nvSpPr>
          <p:cNvPr id="23" name="Rectangle: Rounded Corners 90">
            <a:extLst>
              <a:ext uri="{FF2B5EF4-FFF2-40B4-BE49-F238E27FC236}">
                <a16:creationId xmlns:a16="http://schemas.microsoft.com/office/drawing/2014/main" id="{85CE8BD4-1238-F7E3-407A-B1BB8B36F8CF}"/>
              </a:ext>
            </a:extLst>
          </p:cNvPr>
          <p:cNvSpPr/>
          <p:nvPr/>
        </p:nvSpPr>
        <p:spPr>
          <a:xfrm>
            <a:off x="12345628" y="6700678"/>
            <a:ext cx="1789686" cy="510144"/>
          </a:xfrm>
          <a:prstGeom prst="roundRect">
            <a:avLst>
              <a:gd name="adj" fmla="val 2945"/>
            </a:avLst>
          </a:prstGeom>
          <a:solidFill>
            <a:sysClr val="window" lastClr="FFFFFF"/>
          </a:solidFill>
          <a:ln w="12700" cap="flat" cmpd="sng" algn="ctr">
            <a:solidFill>
              <a:sysClr val="windowText" lastClr="000000">
                <a:lumMod val="65000"/>
                <a:lumOff val="35000"/>
              </a:sysClr>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7AB800">
                    <a:lumMod val="50000"/>
                  </a:srgbClr>
                </a:solidFill>
                <a:effectLst/>
                <a:uLnTx/>
                <a:uFillTx/>
                <a:latin typeface="Arial" panose="020B0604020202020204" pitchFamily="34" charset="0"/>
                <a:cs typeface="Arial" panose="020B0604020202020204" pitchFamily="34" charset="0"/>
              </a:rPr>
              <a:t>Impact</a:t>
            </a:r>
          </a:p>
        </p:txBody>
      </p:sp>
      <p:sp>
        <p:nvSpPr>
          <p:cNvPr id="24" name="Rectangle: Rounded Corners 91">
            <a:extLst>
              <a:ext uri="{FF2B5EF4-FFF2-40B4-BE49-F238E27FC236}">
                <a16:creationId xmlns:a16="http://schemas.microsoft.com/office/drawing/2014/main" id="{AFD6A2F5-3392-96B1-70D6-71EE4BC4ABB0}"/>
              </a:ext>
            </a:extLst>
          </p:cNvPr>
          <p:cNvSpPr/>
          <p:nvPr/>
        </p:nvSpPr>
        <p:spPr>
          <a:xfrm>
            <a:off x="12345628" y="7657692"/>
            <a:ext cx="1789686" cy="510144"/>
          </a:xfrm>
          <a:prstGeom prst="roundRect">
            <a:avLst>
              <a:gd name="adj" fmla="val 2945"/>
            </a:avLst>
          </a:prstGeom>
          <a:solidFill>
            <a:sysClr val="window" lastClr="FFFFFF"/>
          </a:solidFill>
          <a:ln w="12700" cap="flat" cmpd="sng" algn="ctr">
            <a:solidFill>
              <a:sysClr val="windowText" lastClr="000000">
                <a:lumMod val="65000"/>
                <a:lumOff val="35000"/>
              </a:sysClr>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7AB800">
                    <a:lumMod val="50000"/>
                  </a:srgbClr>
                </a:solidFill>
                <a:effectLst/>
                <a:uLnTx/>
                <a:uFillTx/>
                <a:latin typeface="Arial" panose="020B0604020202020204" pitchFamily="34" charset="0"/>
                <a:cs typeface="Arial" panose="020B0604020202020204" pitchFamily="34" charset="0"/>
              </a:rPr>
              <a:t>Pathways</a:t>
            </a:r>
          </a:p>
        </p:txBody>
      </p:sp>
      <p:sp>
        <p:nvSpPr>
          <p:cNvPr id="25" name="Rectangle: Rounded Corners 95">
            <a:extLst>
              <a:ext uri="{FF2B5EF4-FFF2-40B4-BE49-F238E27FC236}">
                <a16:creationId xmlns:a16="http://schemas.microsoft.com/office/drawing/2014/main" id="{B7EC4A66-B53C-436F-8FCA-72C939454978}"/>
              </a:ext>
            </a:extLst>
          </p:cNvPr>
          <p:cNvSpPr/>
          <p:nvPr/>
        </p:nvSpPr>
        <p:spPr>
          <a:xfrm>
            <a:off x="14266743" y="6353122"/>
            <a:ext cx="2746900" cy="2145726"/>
          </a:xfrm>
          <a:prstGeom prst="roundRect">
            <a:avLst>
              <a:gd name="adj" fmla="val 2945"/>
            </a:avLst>
          </a:prstGeom>
          <a:solidFill>
            <a:sysClr val="window" lastClr="FFFFFF"/>
          </a:solidFill>
          <a:ln w="12700" cap="flat" cmpd="sng" algn="ctr">
            <a:solidFill>
              <a:sysClr val="windowText" lastClr="000000">
                <a:lumMod val="65000"/>
                <a:lumOff val="35000"/>
              </a:sysClr>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7AB800">
                    <a:lumMod val="50000"/>
                  </a:srgbClr>
                </a:solidFill>
                <a:effectLst/>
                <a:uLnTx/>
                <a:uFillTx/>
                <a:latin typeface="Arial" panose="020B0604020202020204" pitchFamily="34" charset="0"/>
                <a:cs typeface="Arial" panose="020B0604020202020204" pitchFamily="34" charset="0"/>
              </a:rPr>
              <a:t>Market uptake increase &gt; 2030</a:t>
            </a:r>
          </a:p>
        </p:txBody>
      </p:sp>
      <p:pic>
        <p:nvPicPr>
          <p:cNvPr id="26" name="Picture 96">
            <a:extLst>
              <a:ext uri="{FF2B5EF4-FFF2-40B4-BE49-F238E27FC236}">
                <a16:creationId xmlns:a16="http://schemas.microsoft.com/office/drawing/2014/main" id="{3270407D-1161-9082-67AA-FA9DEA4E2695}"/>
              </a:ext>
            </a:extLst>
          </p:cNvPr>
          <p:cNvPicPr>
            <a:picLocks noChangeAspect="1"/>
          </p:cNvPicPr>
          <p:nvPr/>
        </p:nvPicPr>
        <p:blipFill>
          <a:blip r:embed="rId2"/>
          <a:stretch>
            <a:fillRect/>
          </a:stretch>
        </p:blipFill>
        <p:spPr>
          <a:xfrm>
            <a:off x="14434539" y="7117707"/>
            <a:ext cx="2406172" cy="1314001"/>
          </a:xfrm>
          <a:prstGeom prst="rect">
            <a:avLst/>
          </a:prstGeom>
        </p:spPr>
      </p:pic>
      <p:sp>
        <p:nvSpPr>
          <p:cNvPr id="27" name="Rectangle: Rounded Corners 59">
            <a:extLst>
              <a:ext uri="{FF2B5EF4-FFF2-40B4-BE49-F238E27FC236}">
                <a16:creationId xmlns:a16="http://schemas.microsoft.com/office/drawing/2014/main" id="{0D928AA9-89C3-9830-BE19-F839FC3E2325}"/>
              </a:ext>
            </a:extLst>
          </p:cNvPr>
          <p:cNvSpPr/>
          <p:nvPr/>
        </p:nvSpPr>
        <p:spPr>
          <a:xfrm>
            <a:off x="13945709" y="3069888"/>
            <a:ext cx="3018135" cy="1983153"/>
          </a:xfrm>
          <a:prstGeom prst="roundRect">
            <a:avLst>
              <a:gd name="adj" fmla="val 2945"/>
            </a:avLst>
          </a:prstGeom>
          <a:solidFill>
            <a:sysClr val="window" lastClr="FFFFFF"/>
          </a:solidFill>
          <a:ln w="12700" cap="flat" cmpd="sng" algn="ctr">
            <a:solidFill>
              <a:srgbClr val="7AB800">
                <a:lumMod val="75000"/>
              </a:srgbClr>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53682B"/>
                </a:solidFill>
                <a:effectLst/>
                <a:uLnTx/>
                <a:uFillTx/>
                <a:latin typeface="Arial" panose="020B0604020202020204" pitchFamily="34" charset="0"/>
                <a:cs typeface="Arial" panose="020B0604020202020204" pitchFamily="34" charset="0"/>
              </a:rPr>
              <a:t>Challenge based</a:t>
            </a:r>
          </a:p>
        </p:txBody>
      </p:sp>
      <p:pic>
        <p:nvPicPr>
          <p:cNvPr id="28" name="Picture 17">
            <a:extLst>
              <a:ext uri="{FF2B5EF4-FFF2-40B4-BE49-F238E27FC236}">
                <a16:creationId xmlns:a16="http://schemas.microsoft.com/office/drawing/2014/main" id="{7E5A4C3B-2F56-8C0F-B94B-B0F00D611E33}"/>
              </a:ext>
            </a:extLst>
          </p:cNvPr>
          <p:cNvPicPr>
            <a:picLocks noChangeAspect="1"/>
          </p:cNvPicPr>
          <p:nvPr/>
        </p:nvPicPr>
        <p:blipFill>
          <a:blip r:embed="rId3"/>
          <a:stretch>
            <a:fillRect/>
          </a:stretch>
        </p:blipFill>
        <p:spPr>
          <a:xfrm>
            <a:off x="14061068" y="3487316"/>
            <a:ext cx="2816443" cy="1540553"/>
          </a:xfrm>
          <a:prstGeom prst="rect">
            <a:avLst/>
          </a:prstGeom>
        </p:spPr>
      </p:pic>
      <p:sp>
        <p:nvSpPr>
          <p:cNvPr id="29" name="Pijl: rechts 17">
            <a:extLst>
              <a:ext uri="{FF2B5EF4-FFF2-40B4-BE49-F238E27FC236}">
                <a16:creationId xmlns:a16="http://schemas.microsoft.com/office/drawing/2014/main" id="{9BFAEDE6-2CD1-0122-8D7A-E0A8B18E4C03}"/>
              </a:ext>
            </a:extLst>
          </p:cNvPr>
          <p:cNvSpPr/>
          <p:nvPr/>
        </p:nvSpPr>
        <p:spPr>
          <a:xfrm rot="5400000">
            <a:off x="14321952" y="5341458"/>
            <a:ext cx="624628" cy="368987"/>
          </a:xfrm>
          <a:prstGeom prst="rightArrow">
            <a:avLst>
              <a:gd name="adj1" fmla="val 50000"/>
              <a:gd name="adj2" fmla="val 63642"/>
            </a:avLst>
          </a:prstGeom>
          <a:solidFill>
            <a:srgbClr val="7AB800"/>
          </a:solidFill>
          <a:ln w="12700" cap="flat" cmpd="sng" algn="ctr">
            <a:solidFill>
              <a:srgbClr val="7AB8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0" name="Pijl: rechts 45">
            <a:extLst>
              <a:ext uri="{FF2B5EF4-FFF2-40B4-BE49-F238E27FC236}">
                <a16:creationId xmlns:a16="http://schemas.microsoft.com/office/drawing/2014/main" id="{2F318D54-FB0B-36F8-867E-59A2548C9D65}"/>
              </a:ext>
            </a:extLst>
          </p:cNvPr>
          <p:cNvSpPr/>
          <p:nvPr/>
        </p:nvSpPr>
        <p:spPr>
          <a:xfrm>
            <a:off x="11644066" y="3900531"/>
            <a:ext cx="421276" cy="368987"/>
          </a:xfrm>
          <a:prstGeom prst="rightArrow">
            <a:avLst>
              <a:gd name="adj1" fmla="val 50000"/>
              <a:gd name="adj2" fmla="val 63642"/>
            </a:avLst>
          </a:prstGeom>
          <a:solidFill>
            <a:srgbClr val="7AB800"/>
          </a:solidFill>
          <a:ln w="12700" cap="flat" cmpd="sng" algn="ctr">
            <a:solidFill>
              <a:srgbClr val="7AB8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4" name="Rectangle: Rounded Corners 86">
            <a:extLst>
              <a:ext uri="{FF2B5EF4-FFF2-40B4-BE49-F238E27FC236}">
                <a16:creationId xmlns:a16="http://schemas.microsoft.com/office/drawing/2014/main" id="{8A8687E2-2F1C-6ED7-912A-75B59D58034D}"/>
              </a:ext>
            </a:extLst>
          </p:cNvPr>
          <p:cNvSpPr/>
          <p:nvPr/>
        </p:nvSpPr>
        <p:spPr>
          <a:xfrm>
            <a:off x="1265691" y="3199284"/>
            <a:ext cx="4819325" cy="4888590"/>
          </a:xfrm>
          <a:prstGeom prst="roundRect">
            <a:avLst>
              <a:gd name="adj" fmla="val 2945"/>
            </a:avLst>
          </a:prstGeom>
          <a:solidFill>
            <a:srgbClr val="53682B">
              <a:alpha val="49000"/>
            </a:srgbClr>
          </a:solidFill>
          <a:ln w="12700" cap="flat" cmpd="sng" algn="ctr">
            <a:solidFill>
              <a:srgbClr val="7AB800">
                <a:lumMod val="75000"/>
              </a:srgbClr>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black">
                    <a:lumMod val="85000"/>
                    <a:lumOff val="15000"/>
                  </a:prstClr>
                </a:solidFill>
                <a:effectLst/>
                <a:uLnTx/>
                <a:uFillTx/>
                <a:latin typeface="Arial" panose="020B0604020202020204" pitchFamily="34" charset="0"/>
                <a:cs typeface="Arial" panose="020B0604020202020204" pitchFamily="34" charset="0"/>
              </a:rPr>
              <a:t>Stakeholder´s engagement</a:t>
            </a:r>
          </a:p>
        </p:txBody>
      </p:sp>
      <p:sp>
        <p:nvSpPr>
          <p:cNvPr id="35" name="Pijl: rechts 45">
            <a:extLst>
              <a:ext uri="{FF2B5EF4-FFF2-40B4-BE49-F238E27FC236}">
                <a16:creationId xmlns:a16="http://schemas.microsoft.com/office/drawing/2014/main" id="{CF7AFDDA-DAF1-49A1-365C-8022F1B56919}"/>
              </a:ext>
            </a:extLst>
          </p:cNvPr>
          <p:cNvSpPr/>
          <p:nvPr/>
        </p:nvSpPr>
        <p:spPr>
          <a:xfrm>
            <a:off x="6156831" y="5342968"/>
            <a:ext cx="445281" cy="368987"/>
          </a:xfrm>
          <a:prstGeom prst="rightArrow">
            <a:avLst>
              <a:gd name="adj1" fmla="val 50000"/>
              <a:gd name="adj2" fmla="val 63642"/>
            </a:avLst>
          </a:prstGeom>
          <a:solidFill>
            <a:srgbClr val="7AB800"/>
          </a:solidFill>
          <a:ln w="12700" cap="flat" cmpd="sng" algn="ctr">
            <a:solidFill>
              <a:srgbClr val="7AB800">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6" name="Rectangle: Rounded Corners 31">
            <a:extLst>
              <a:ext uri="{FF2B5EF4-FFF2-40B4-BE49-F238E27FC236}">
                <a16:creationId xmlns:a16="http://schemas.microsoft.com/office/drawing/2014/main" id="{2860F69A-F786-3D05-E450-1ED1AFB19D79}"/>
              </a:ext>
            </a:extLst>
          </p:cNvPr>
          <p:cNvSpPr/>
          <p:nvPr/>
        </p:nvSpPr>
        <p:spPr>
          <a:xfrm>
            <a:off x="1367135" y="4495428"/>
            <a:ext cx="4617953" cy="3096344"/>
          </a:xfrm>
          <a:prstGeom prst="roundRect">
            <a:avLst>
              <a:gd name="adj" fmla="val 3127"/>
            </a:avLst>
          </a:prstGeom>
          <a:solidFill>
            <a:sysClr val="window" lastClr="FFFFFF"/>
          </a:solidFill>
          <a:ln w="12700" cap="flat" cmpd="sng" algn="ctr">
            <a:solidFill>
              <a:srgbClr val="7AB800"/>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7AB800">
                    <a:lumMod val="50000"/>
                  </a:srgbClr>
                </a:solidFill>
                <a:effectLst/>
                <a:uLnTx/>
                <a:uFillTx/>
                <a:latin typeface="Arial" panose="020B0604020202020204" pitchFamily="34" charset="0"/>
                <a:cs typeface="Arial" panose="020B0604020202020204" pitchFamily="34" charset="0"/>
              </a:rPr>
              <a:t>Needs &amp; requirements to operate HD ZEVs in</a:t>
            </a:r>
            <a:r>
              <a:rPr lang="en-GB" sz="2800" b="1" kern="0" dirty="0">
                <a:solidFill>
                  <a:srgbClr val="7AB800">
                    <a:lumMod val="50000"/>
                  </a:srgbClr>
                </a:solidFill>
                <a:latin typeface="Arial" panose="020B0604020202020204" pitchFamily="34" charset="0"/>
                <a:cs typeface="Arial" panose="020B0604020202020204" pitchFamily="34" charset="0"/>
              </a:rPr>
              <a:t> </a:t>
            </a:r>
            <a:r>
              <a:rPr kumimoji="0" lang="en-GB" sz="2800" b="1" i="0" u="none" strike="noStrike" kern="0" cap="none" spc="0" normalizeH="0" baseline="0" noProof="0" dirty="0">
                <a:ln>
                  <a:noFill/>
                </a:ln>
                <a:solidFill>
                  <a:srgbClr val="7AB800">
                    <a:lumMod val="50000"/>
                  </a:srgbClr>
                </a:solidFill>
                <a:effectLst/>
                <a:uLnTx/>
                <a:uFillTx/>
                <a:latin typeface="Arial" panose="020B0604020202020204" pitchFamily="34" charset="0"/>
                <a:cs typeface="Arial" panose="020B0604020202020204" pitchFamily="34" charset="0"/>
              </a:rPr>
              <a:t>real time logistics missions</a:t>
            </a:r>
            <a:endParaRPr kumimoji="0" lang="en-GB" sz="2800" b="0" i="0" u="none" strike="noStrike" kern="0" cap="none" spc="0" normalizeH="0" baseline="0" noProof="0" dirty="0">
              <a:ln>
                <a:noFill/>
              </a:ln>
              <a:solidFill>
                <a:srgbClr val="7AB800">
                  <a:lumMod val="50000"/>
                </a:srgbClr>
              </a:solidFill>
              <a:effectLst/>
              <a:uLnTx/>
              <a:uFillTx/>
              <a:latin typeface="Arial" panose="020B0604020202020204" pitchFamily="34" charset="0"/>
              <a:cs typeface="Arial" panose="020B0604020202020204" pitchFamily="34" charset="0"/>
            </a:endParaRPr>
          </a:p>
        </p:txBody>
      </p:sp>
      <p:cxnSp>
        <p:nvCxnSpPr>
          <p:cNvPr id="40" name="Gerader Verbinder 39">
            <a:extLst>
              <a:ext uri="{FF2B5EF4-FFF2-40B4-BE49-F238E27FC236}">
                <a16:creationId xmlns:a16="http://schemas.microsoft.com/office/drawing/2014/main" id="{B4CB4D4A-2685-5768-4BFE-B4A6F99426F7}"/>
              </a:ext>
            </a:extLst>
          </p:cNvPr>
          <p:cNvCxnSpPr>
            <a:cxnSpLocks/>
          </p:cNvCxnSpPr>
          <p:nvPr/>
        </p:nvCxnSpPr>
        <p:spPr>
          <a:xfrm>
            <a:off x="13493247" y="318964"/>
            <a:ext cx="4794182" cy="0"/>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Grafik 41">
            <a:extLst>
              <a:ext uri="{FF2B5EF4-FFF2-40B4-BE49-F238E27FC236}">
                <a16:creationId xmlns:a16="http://schemas.microsoft.com/office/drawing/2014/main" id="{9B35B6C6-B949-414E-3A8B-12296CC46E9D}"/>
              </a:ext>
            </a:extLst>
          </p:cNvPr>
          <p:cNvPicPr>
            <a:picLocks noChangeAspect="1"/>
          </p:cNvPicPr>
          <p:nvPr/>
        </p:nvPicPr>
        <p:blipFill rotWithShape="1">
          <a:blip r:embed="rId4">
            <a:extLst>
              <a:ext uri="{28A0092B-C50C-407E-A947-70E740481C1C}">
                <a14:useLocalDpi xmlns:a14="http://schemas.microsoft.com/office/drawing/2010/main" val="0"/>
              </a:ext>
            </a:extLst>
          </a:blip>
          <a:srcRect l="91142" t="1" b="80130"/>
          <a:stretch/>
        </p:blipFill>
        <p:spPr bwMode="auto">
          <a:xfrm>
            <a:off x="1582657" y="6079604"/>
            <a:ext cx="1566505" cy="1093881"/>
          </a:xfrm>
          <a:prstGeom prst="rect">
            <a:avLst/>
          </a:prstGeom>
          <a:noFill/>
        </p:spPr>
      </p:pic>
      <p:pic>
        <p:nvPicPr>
          <p:cNvPr id="43" name="Grafik 42">
            <a:extLst>
              <a:ext uri="{FF2B5EF4-FFF2-40B4-BE49-F238E27FC236}">
                <a16:creationId xmlns:a16="http://schemas.microsoft.com/office/drawing/2014/main" id="{DF008250-8E36-D114-D037-65315B514C75}"/>
              </a:ext>
            </a:extLst>
          </p:cNvPr>
          <p:cNvPicPr>
            <a:picLocks noChangeAspect="1"/>
          </p:cNvPicPr>
          <p:nvPr/>
        </p:nvPicPr>
        <p:blipFill rotWithShape="1">
          <a:blip r:embed="rId4">
            <a:extLst>
              <a:ext uri="{28A0092B-C50C-407E-A947-70E740481C1C}">
                <a14:useLocalDpi xmlns:a14="http://schemas.microsoft.com/office/drawing/2010/main" val="0"/>
              </a:ext>
            </a:extLst>
          </a:blip>
          <a:srcRect l="91142" t="44676" b="34542"/>
          <a:stretch/>
        </p:blipFill>
        <p:spPr bwMode="auto">
          <a:xfrm>
            <a:off x="4188712" y="6212779"/>
            <a:ext cx="1566505" cy="1144074"/>
          </a:xfrm>
          <a:prstGeom prst="rect">
            <a:avLst/>
          </a:prstGeom>
          <a:noFill/>
        </p:spPr>
      </p:pic>
      <p:pic>
        <p:nvPicPr>
          <p:cNvPr id="44" name="Grafik 43">
            <a:extLst>
              <a:ext uri="{FF2B5EF4-FFF2-40B4-BE49-F238E27FC236}">
                <a16:creationId xmlns:a16="http://schemas.microsoft.com/office/drawing/2014/main" id="{7EBBCF62-79BE-DB32-9874-7E01B1783D87}"/>
              </a:ext>
            </a:extLst>
          </p:cNvPr>
          <p:cNvPicPr>
            <a:picLocks noChangeAspect="1"/>
          </p:cNvPicPr>
          <p:nvPr/>
        </p:nvPicPr>
        <p:blipFill rotWithShape="1">
          <a:blip r:embed="rId4">
            <a:extLst>
              <a:ext uri="{28A0092B-C50C-407E-A947-70E740481C1C}">
                <a14:useLocalDpi xmlns:a14="http://schemas.microsoft.com/office/drawing/2010/main" val="0"/>
              </a:ext>
            </a:extLst>
          </a:blip>
          <a:srcRect l="91142" t="19825" b="53725"/>
          <a:stretch/>
        </p:blipFill>
        <p:spPr bwMode="auto">
          <a:xfrm>
            <a:off x="2920868" y="6122936"/>
            <a:ext cx="1424095" cy="1323760"/>
          </a:xfrm>
          <a:prstGeom prst="rect">
            <a:avLst/>
          </a:prstGeom>
          <a:noFill/>
        </p:spPr>
      </p:pic>
      <p:pic>
        <p:nvPicPr>
          <p:cNvPr id="45" name="Grafik 44">
            <a:extLst>
              <a:ext uri="{FF2B5EF4-FFF2-40B4-BE49-F238E27FC236}">
                <a16:creationId xmlns:a16="http://schemas.microsoft.com/office/drawing/2014/main" id="{FBD995E8-1CA0-5873-B5F8-66895F2BB73F}"/>
              </a:ext>
            </a:extLst>
          </p:cNvPr>
          <p:cNvPicPr>
            <a:picLocks noChangeAspect="1"/>
          </p:cNvPicPr>
          <p:nvPr/>
        </p:nvPicPr>
        <p:blipFill rotWithShape="1">
          <a:blip r:embed="rId5"/>
          <a:srcRect l="29018"/>
          <a:stretch/>
        </p:blipFill>
        <p:spPr>
          <a:xfrm>
            <a:off x="7499570" y="3986402"/>
            <a:ext cx="3193249" cy="1013082"/>
          </a:xfrm>
          <a:prstGeom prst="rect">
            <a:avLst/>
          </a:prstGeom>
        </p:spPr>
      </p:pic>
      <p:sp>
        <p:nvSpPr>
          <p:cNvPr id="46" name="Rechteck 45">
            <a:extLst>
              <a:ext uri="{FF2B5EF4-FFF2-40B4-BE49-F238E27FC236}">
                <a16:creationId xmlns:a16="http://schemas.microsoft.com/office/drawing/2014/main" id="{F1B17F9D-5FD9-DAEF-E654-C1B59AA07277}"/>
              </a:ext>
            </a:extLst>
          </p:cNvPr>
          <p:cNvSpPr/>
          <p:nvPr/>
        </p:nvSpPr>
        <p:spPr>
          <a:xfrm>
            <a:off x="7432713" y="4061464"/>
            <a:ext cx="3260105" cy="741826"/>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Inhaltsplatzhalter 95" descr="Ein Bild, das Text, Clipart enthält.&#10;&#10;Automatisch generierte Beschreibung">
            <a:extLst>
              <a:ext uri="{FF2B5EF4-FFF2-40B4-BE49-F238E27FC236}">
                <a16:creationId xmlns:a16="http://schemas.microsoft.com/office/drawing/2014/main" id="{E7CAABBD-5A89-2D11-5B13-0B896727B5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590" t="16894" r="13288" b="15367"/>
          <a:stretch/>
        </p:blipFill>
        <p:spPr>
          <a:xfrm>
            <a:off x="10369791" y="7926758"/>
            <a:ext cx="333465" cy="308914"/>
          </a:xfrm>
          <a:prstGeom prst="rect">
            <a:avLst/>
          </a:prstGeom>
        </p:spPr>
      </p:pic>
      <p:pic>
        <p:nvPicPr>
          <p:cNvPr id="49" name="Grafik 48" descr="Ccs Icons - Free SVG &amp; PNG Ccs Images - Noun Project">
            <a:extLst>
              <a:ext uri="{FF2B5EF4-FFF2-40B4-BE49-F238E27FC236}">
                <a16:creationId xmlns:a16="http://schemas.microsoft.com/office/drawing/2014/main" id="{6FBD8CBB-5402-A789-3584-D95FC799E3B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778" t="9624" r="18889" b="9981"/>
          <a:stretch/>
        </p:blipFill>
        <p:spPr bwMode="auto">
          <a:xfrm>
            <a:off x="7559824" y="7879804"/>
            <a:ext cx="378135" cy="476399"/>
          </a:xfrm>
          <a:prstGeom prst="rect">
            <a:avLst/>
          </a:prstGeom>
          <a:noFill/>
          <a:extLst>
            <a:ext uri="{909E8E84-426E-40DD-AFC4-6F175D3DCCD1}">
              <a14:hiddenFill xmlns:a14="http://schemas.microsoft.com/office/drawing/2010/main">
                <a:solidFill>
                  <a:srgbClr val="FFFFFF"/>
                </a:solidFill>
              </a14:hiddenFill>
            </a:ext>
          </a:extLst>
        </p:spPr>
      </p:pic>
      <p:pic>
        <p:nvPicPr>
          <p:cNvPr id="50" name="Grafik 49">
            <a:extLst>
              <a:ext uri="{FF2B5EF4-FFF2-40B4-BE49-F238E27FC236}">
                <a16:creationId xmlns:a16="http://schemas.microsoft.com/office/drawing/2014/main" id="{40B76FC6-2BDF-76E2-ACB6-741369507E98}"/>
              </a:ext>
            </a:extLst>
          </p:cNvPr>
          <p:cNvPicPr>
            <a:picLocks noChangeAspect="1"/>
          </p:cNvPicPr>
          <p:nvPr/>
        </p:nvPicPr>
        <p:blipFill>
          <a:blip r:embed="rId8"/>
          <a:stretch>
            <a:fillRect/>
          </a:stretch>
        </p:blipFill>
        <p:spPr>
          <a:xfrm>
            <a:off x="6914009" y="7829788"/>
            <a:ext cx="620787" cy="620787"/>
          </a:xfrm>
          <a:prstGeom prst="rect">
            <a:avLst/>
          </a:prstGeom>
        </p:spPr>
      </p:pic>
      <p:pic>
        <p:nvPicPr>
          <p:cNvPr id="51" name="Afbeelding 49">
            <a:extLst>
              <a:ext uri="{FF2B5EF4-FFF2-40B4-BE49-F238E27FC236}">
                <a16:creationId xmlns:a16="http://schemas.microsoft.com/office/drawing/2014/main" id="{8016972C-BBDE-0DE6-E92E-5852E33220E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1470" y="7824368"/>
            <a:ext cx="513695" cy="513695"/>
          </a:xfrm>
          <a:prstGeom prst="rect">
            <a:avLst/>
          </a:prstGeom>
        </p:spPr>
      </p:pic>
      <p:pic>
        <p:nvPicPr>
          <p:cNvPr id="52" name="Picture 6">
            <a:extLst>
              <a:ext uri="{FF2B5EF4-FFF2-40B4-BE49-F238E27FC236}">
                <a16:creationId xmlns:a16="http://schemas.microsoft.com/office/drawing/2014/main" id="{CFFCCF96-CEDB-A912-D794-3DE0178F1D62}"/>
              </a:ext>
            </a:extLst>
          </p:cNvPr>
          <p:cNvPicPr>
            <a:picLocks noChangeAspect="1"/>
          </p:cNvPicPr>
          <p:nvPr/>
        </p:nvPicPr>
        <p:blipFill rotWithShape="1">
          <a:blip r:embed="rId10">
            <a:extLst>
              <a:ext uri="{28A0092B-C50C-407E-A947-70E740481C1C}">
                <a14:useLocalDpi xmlns:a14="http://schemas.microsoft.com/office/drawing/2010/main" val="0"/>
              </a:ext>
            </a:extLst>
          </a:blip>
          <a:srcRect b="77726"/>
          <a:stretch/>
        </p:blipFill>
        <p:spPr>
          <a:xfrm>
            <a:off x="6998274" y="5858004"/>
            <a:ext cx="4222615" cy="1090479"/>
          </a:xfrm>
          <a:prstGeom prst="rect">
            <a:avLst/>
          </a:prstGeom>
        </p:spPr>
      </p:pic>
      <p:sp>
        <p:nvSpPr>
          <p:cNvPr id="53" name="Gleichschenkliges Dreieck 52">
            <a:extLst>
              <a:ext uri="{FF2B5EF4-FFF2-40B4-BE49-F238E27FC236}">
                <a16:creationId xmlns:a16="http://schemas.microsoft.com/office/drawing/2014/main" id="{A7FCE2CD-8037-8843-03E8-59EFF6ADFB4C}"/>
              </a:ext>
            </a:extLst>
          </p:cNvPr>
          <p:cNvSpPr/>
          <p:nvPr/>
        </p:nvSpPr>
        <p:spPr>
          <a:xfrm rot="10800000">
            <a:off x="5954171" y="2042206"/>
            <a:ext cx="841443" cy="825111"/>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Gerader Verbinder 54">
            <a:extLst>
              <a:ext uri="{FF2B5EF4-FFF2-40B4-BE49-F238E27FC236}">
                <a16:creationId xmlns:a16="http://schemas.microsoft.com/office/drawing/2014/main" id="{B250FA04-F6FB-72A6-3FE7-10321FB8E675}"/>
              </a:ext>
            </a:extLst>
          </p:cNvPr>
          <p:cNvCxnSpPr>
            <a:stCxn id="53" idx="0"/>
          </p:cNvCxnSpPr>
          <p:nvPr/>
        </p:nvCxnSpPr>
        <p:spPr>
          <a:xfrm>
            <a:off x="6374892" y="2867317"/>
            <a:ext cx="4579" cy="56787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Textfeld 55">
            <a:extLst>
              <a:ext uri="{FF2B5EF4-FFF2-40B4-BE49-F238E27FC236}">
                <a16:creationId xmlns:a16="http://schemas.microsoft.com/office/drawing/2014/main" id="{981C670D-8B46-5C43-B724-2E7796B3B15D}"/>
              </a:ext>
            </a:extLst>
          </p:cNvPr>
          <p:cNvSpPr txBox="1"/>
          <p:nvPr/>
        </p:nvSpPr>
        <p:spPr>
          <a:xfrm>
            <a:off x="5969351" y="2018064"/>
            <a:ext cx="780983" cy="369332"/>
          </a:xfrm>
          <a:prstGeom prst="rect">
            <a:avLst/>
          </a:prstGeom>
          <a:noFill/>
        </p:spPr>
        <p:txBody>
          <a:bodyPr wrap="none" rtlCol="0">
            <a:spAutoFit/>
          </a:bodyPr>
          <a:lstStyle/>
          <a:p>
            <a:r>
              <a:rPr lang="en-GB" dirty="0">
                <a:solidFill>
                  <a:schemeClr val="bg1"/>
                </a:solidFill>
              </a:rPr>
              <a:t>Q4/23</a:t>
            </a:r>
          </a:p>
        </p:txBody>
      </p:sp>
      <p:sp>
        <p:nvSpPr>
          <p:cNvPr id="57" name="Gleichschenkliges Dreieck 56">
            <a:extLst>
              <a:ext uri="{FF2B5EF4-FFF2-40B4-BE49-F238E27FC236}">
                <a16:creationId xmlns:a16="http://schemas.microsoft.com/office/drawing/2014/main" id="{EF3116ED-32DA-0B93-07A2-AFF4A5654709}"/>
              </a:ext>
            </a:extLst>
          </p:cNvPr>
          <p:cNvSpPr/>
          <p:nvPr/>
        </p:nvSpPr>
        <p:spPr>
          <a:xfrm rot="10800000">
            <a:off x="11398901" y="2042832"/>
            <a:ext cx="841443" cy="825111"/>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 name="Gerader Verbinder 57">
            <a:extLst>
              <a:ext uri="{FF2B5EF4-FFF2-40B4-BE49-F238E27FC236}">
                <a16:creationId xmlns:a16="http://schemas.microsoft.com/office/drawing/2014/main" id="{2B247AEC-ACC1-37B8-D4D3-7B3D95E925B8}"/>
              </a:ext>
            </a:extLst>
          </p:cNvPr>
          <p:cNvCxnSpPr>
            <a:stCxn id="57" idx="0"/>
          </p:cNvCxnSpPr>
          <p:nvPr/>
        </p:nvCxnSpPr>
        <p:spPr>
          <a:xfrm>
            <a:off x="11819622" y="2867943"/>
            <a:ext cx="4579" cy="56787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B489D050-01C5-A36E-788E-8970A5458283}"/>
              </a:ext>
            </a:extLst>
          </p:cNvPr>
          <p:cNvSpPr txBox="1"/>
          <p:nvPr/>
        </p:nvSpPr>
        <p:spPr>
          <a:xfrm>
            <a:off x="11414081" y="2018690"/>
            <a:ext cx="780983" cy="369332"/>
          </a:xfrm>
          <a:prstGeom prst="rect">
            <a:avLst/>
          </a:prstGeom>
          <a:noFill/>
        </p:spPr>
        <p:txBody>
          <a:bodyPr wrap="none" rtlCol="0">
            <a:spAutoFit/>
          </a:bodyPr>
          <a:lstStyle/>
          <a:p>
            <a:r>
              <a:rPr lang="en-GB" dirty="0">
                <a:solidFill>
                  <a:schemeClr val="bg1"/>
                </a:solidFill>
              </a:rPr>
              <a:t>Q4/24</a:t>
            </a:r>
          </a:p>
        </p:txBody>
      </p:sp>
      <p:sp>
        <p:nvSpPr>
          <p:cNvPr id="5" name="Content Placeholder 3">
            <a:extLst>
              <a:ext uri="{FF2B5EF4-FFF2-40B4-BE49-F238E27FC236}">
                <a16:creationId xmlns:a16="http://schemas.microsoft.com/office/drawing/2014/main" id="{26ED611E-E8A0-BC66-400B-3AC530D6BCCF}"/>
              </a:ext>
            </a:extLst>
          </p:cNvPr>
          <p:cNvSpPr>
            <a:spLocks noGrp="1"/>
          </p:cNvSpPr>
          <p:nvPr>
            <p:ph sz="quarter" idx="13"/>
          </p:nvPr>
        </p:nvSpPr>
        <p:spPr>
          <a:xfrm>
            <a:off x="1257300" y="9046843"/>
            <a:ext cx="7886700" cy="849183"/>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Omar </a:t>
            </a:r>
            <a:r>
              <a:rPr lang="en-AU" dirty="0" err="1">
                <a:latin typeface="Arial" panose="020B0604020202020204" pitchFamily="34" charset="0"/>
                <a:cs typeface="Arial" panose="020B0604020202020204" pitchFamily="34" charset="0"/>
              </a:rPr>
              <a:t>Hegazy</a:t>
            </a:r>
            <a:r>
              <a:rPr lang="en-AU" dirty="0">
                <a:latin typeface="Arial" panose="020B0604020202020204" pitchFamily="34" charset="0"/>
                <a:cs typeface="Arial" panose="020B0604020202020204" pitchFamily="34" charset="0"/>
              </a:rPr>
              <a:t> and Ben Kraaijenhagen, Vrije Universiteit Brussel, Belgium</a:t>
            </a:r>
          </a:p>
        </p:txBody>
      </p:sp>
    </p:spTree>
    <p:extLst>
      <p:ext uri="{BB962C8B-B14F-4D97-AF65-F5344CB8AC3E}">
        <p14:creationId xmlns:p14="http://schemas.microsoft.com/office/powerpoint/2010/main" val="15303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F0B54EA-3531-14AE-EA6E-5A452F15DD07}"/>
              </a:ext>
            </a:extLst>
          </p:cNvPr>
          <p:cNvSpPr>
            <a:spLocks noGrp="1"/>
          </p:cNvSpPr>
          <p:nvPr>
            <p:ph type="title"/>
          </p:nvPr>
        </p:nvSpPr>
        <p:spPr/>
        <p:txBody>
          <a:bodyPr/>
          <a:lstStyle/>
          <a:p>
            <a:r>
              <a:rPr lang="en-GB" dirty="0"/>
              <a:t>Expected outcome</a:t>
            </a:r>
          </a:p>
        </p:txBody>
      </p:sp>
      <p:sp>
        <p:nvSpPr>
          <p:cNvPr id="5" name="Tijdelijke aanduiding voor inhoud 2">
            <a:extLst>
              <a:ext uri="{FF2B5EF4-FFF2-40B4-BE49-F238E27FC236}">
                <a16:creationId xmlns:a16="http://schemas.microsoft.com/office/drawing/2014/main" id="{375FF120-FCBB-66F1-8B4A-C050CA6B73F1}"/>
              </a:ext>
            </a:extLst>
          </p:cNvPr>
          <p:cNvSpPr txBox="1">
            <a:spLocks/>
          </p:cNvSpPr>
          <p:nvPr/>
        </p:nvSpPr>
        <p:spPr>
          <a:xfrm>
            <a:off x="1257300" y="2551213"/>
            <a:ext cx="9164260" cy="5976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ysClr val="windowText" lastClr="000000">
                    <a:lumMod val="75000"/>
                    <a:lumOff val="25000"/>
                  </a:sysClr>
                </a:solidFill>
                <a:latin typeface="Arial" panose="020B0604020202020204" pitchFamily="34" charset="0"/>
                <a:cs typeface="Arial" panose="020B0604020202020204" pitchFamily="34" charset="0"/>
              </a:rPr>
              <a:t>Technologies </a:t>
            </a:r>
          </a:p>
          <a:p>
            <a:pPr lvl="1"/>
            <a:r>
              <a:rPr lang="en-GB" dirty="0">
                <a:solidFill>
                  <a:sysClr val="windowText" lastClr="000000">
                    <a:lumMod val="75000"/>
                    <a:lumOff val="25000"/>
                  </a:sysClr>
                </a:solidFill>
                <a:latin typeface="Arial" panose="020B0604020202020204" pitchFamily="34" charset="0"/>
                <a:cs typeface="Arial" panose="020B0604020202020204" pitchFamily="34" charset="0"/>
              </a:rPr>
              <a:t> 9 vehicle configurations, 6 BEV, 3FCEV, 2 e-trailers, </a:t>
            </a:r>
            <a:br>
              <a:rPr lang="en-GB" dirty="0">
                <a:solidFill>
                  <a:sysClr val="windowText" lastClr="000000">
                    <a:lumMod val="75000"/>
                    <a:lumOff val="25000"/>
                  </a:sysClr>
                </a:solidFill>
                <a:latin typeface="Arial" panose="020B0604020202020204" pitchFamily="34" charset="0"/>
                <a:cs typeface="Arial" panose="020B0604020202020204" pitchFamily="34" charset="0"/>
              </a:rPr>
            </a:br>
            <a:r>
              <a:rPr lang="en-GB" dirty="0">
                <a:solidFill>
                  <a:sysClr val="windowText" lastClr="000000">
                    <a:lumMod val="75000"/>
                    <a:lumOff val="25000"/>
                  </a:sysClr>
                </a:solidFill>
                <a:latin typeface="Arial" panose="020B0604020202020204" pitchFamily="34" charset="0"/>
                <a:cs typeface="Arial" panose="020B0604020202020204" pitchFamily="34" charset="0"/>
              </a:rPr>
              <a:t> Standard configuration 44t, EMS1 &amp; EMS2 up to 64t GCW </a:t>
            </a:r>
          </a:p>
          <a:p>
            <a:pPr lvl="1"/>
            <a:r>
              <a:rPr lang="en-GB" dirty="0">
                <a:solidFill>
                  <a:sysClr val="windowText" lastClr="000000">
                    <a:lumMod val="75000"/>
                    <a:lumOff val="25000"/>
                  </a:sysClr>
                </a:solidFill>
                <a:latin typeface="Arial" panose="020B0604020202020204" pitchFamily="34" charset="0"/>
                <a:cs typeface="Arial" panose="020B0604020202020204" pitchFamily="34" charset="0"/>
              </a:rPr>
              <a:t> Fast charging concepts, 400km after 40min charging</a:t>
            </a:r>
          </a:p>
          <a:p>
            <a:pPr lvl="1"/>
            <a:r>
              <a:rPr lang="en-GB" dirty="0">
                <a:solidFill>
                  <a:sysClr val="windowText" lastClr="000000">
                    <a:lumMod val="75000"/>
                    <a:lumOff val="25000"/>
                  </a:sysClr>
                </a:solidFill>
                <a:latin typeface="Arial" panose="020B0604020202020204" pitchFamily="34" charset="0"/>
                <a:cs typeface="Arial" panose="020B0604020202020204" pitchFamily="34" charset="0"/>
              </a:rPr>
              <a:t> HRS up to 750km between refuelling</a:t>
            </a:r>
          </a:p>
          <a:p>
            <a:pPr lvl="1"/>
            <a:r>
              <a:rPr lang="en-GB" dirty="0">
                <a:solidFill>
                  <a:sysClr val="windowText" lastClr="000000">
                    <a:lumMod val="75000"/>
                    <a:lumOff val="25000"/>
                  </a:sysClr>
                </a:solidFill>
                <a:latin typeface="Arial" panose="020B0604020202020204" pitchFamily="34" charset="0"/>
                <a:cs typeface="Arial" panose="020B0604020202020204" pitchFamily="34" charset="0"/>
              </a:rPr>
              <a:t> Digital Twin Platform for ZE-HDV in fleets,</a:t>
            </a:r>
            <a:br>
              <a:rPr lang="en-GB" dirty="0">
                <a:solidFill>
                  <a:sysClr val="windowText" lastClr="000000">
                    <a:lumMod val="75000"/>
                    <a:lumOff val="25000"/>
                  </a:sysClr>
                </a:solidFill>
                <a:latin typeface="Arial" panose="020B0604020202020204" pitchFamily="34" charset="0"/>
                <a:cs typeface="Arial" panose="020B0604020202020204" pitchFamily="34" charset="0"/>
              </a:rPr>
            </a:br>
            <a:r>
              <a:rPr lang="en-GB" dirty="0">
                <a:solidFill>
                  <a:sysClr val="windowText" lastClr="000000">
                    <a:lumMod val="75000"/>
                    <a:lumOff val="25000"/>
                  </a:sysClr>
                </a:solidFill>
                <a:latin typeface="Arial" panose="020B0604020202020204" pitchFamily="34" charset="0"/>
                <a:cs typeface="Arial" panose="020B0604020202020204" pitchFamily="34" charset="0"/>
              </a:rPr>
              <a:t> design, configuration and efficient operation</a:t>
            </a:r>
          </a:p>
          <a:p>
            <a:r>
              <a:rPr lang="en-GB" sz="2400" dirty="0">
                <a:solidFill>
                  <a:sysClr val="windowText" lastClr="000000">
                    <a:lumMod val="75000"/>
                    <a:lumOff val="25000"/>
                  </a:sysClr>
                </a:solidFill>
                <a:latin typeface="Arial" panose="020B0604020202020204" pitchFamily="34" charset="0"/>
                <a:cs typeface="Arial" panose="020B0604020202020204" pitchFamily="34" charset="0"/>
              </a:rPr>
              <a:t> </a:t>
            </a:r>
            <a:r>
              <a:rPr lang="en-GB" b="1" dirty="0">
                <a:solidFill>
                  <a:sysClr val="windowText" lastClr="000000">
                    <a:lumMod val="75000"/>
                    <a:lumOff val="25000"/>
                  </a:sysClr>
                </a:solidFill>
                <a:latin typeface="Arial" panose="020B0604020202020204" pitchFamily="34" charset="0"/>
                <a:cs typeface="Arial" panose="020B0604020202020204" pitchFamily="34" charset="0"/>
              </a:rPr>
              <a:t>Demonstrations</a:t>
            </a:r>
            <a:endParaRPr lang="en-GB" sz="2400" b="1" dirty="0">
              <a:solidFill>
                <a:sysClr val="windowText" lastClr="000000">
                  <a:lumMod val="75000"/>
                  <a:lumOff val="25000"/>
                </a:sysClr>
              </a:solidFill>
              <a:latin typeface="Arial" panose="020B0604020202020204" pitchFamily="34" charset="0"/>
              <a:cs typeface="Arial" panose="020B0604020202020204" pitchFamily="34" charset="0"/>
            </a:endParaRPr>
          </a:p>
          <a:p>
            <a:pPr lvl="1"/>
            <a:r>
              <a:rPr lang="en-GB" dirty="0">
                <a:solidFill>
                  <a:sysClr val="windowText" lastClr="000000">
                    <a:lumMod val="75000"/>
                    <a:lumOff val="25000"/>
                  </a:sysClr>
                </a:solidFill>
                <a:latin typeface="Arial" panose="020B0604020202020204" pitchFamily="34" charset="0"/>
                <a:cs typeface="Arial" panose="020B0604020202020204" pitchFamily="34" charset="0"/>
              </a:rPr>
              <a:t>15 demonstrations over 15 months</a:t>
            </a:r>
          </a:p>
          <a:p>
            <a:pPr lvl="1"/>
            <a:r>
              <a:rPr lang="en-GB" dirty="0">
                <a:solidFill>
                  <a:sysClr val="windowText" lastClr="000000">
                    <a:lumMod val="75000"/>
                    <a:lumOff val="25000"/>
                  </a:sysClr>
                </a:solidFill>
                <a:latin typeface="Arial" panose="020B0604020202020204" pitchFamily="34" charset="0"/>
                <a:cs typeface="Arial" panose="020B0604020202020204" pitchFamily="34" charset="0"/>
              </a:rPr>
              <a:t>13 logistics service providers &amp; shippers &amp; carriers</a:t>
            </a:r>
          </a:p>
          <a:p>
            <a:pPr lvl="1"/>
            <a:r>
              <a:rPr kumimoji="0" lang="en-GB"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TEN-T/E </a:t>
            </a:r>
            <a:r>
              <a:rPr lang="en-GB" dirty="0">
                <a:solidFill>
                  <a:sysClr val="windowText" lastClr="000000">
                    <a:lumMod val="75000"/>
                    <a:lumOff val="25000"/>
                  </a:sysClr>
                </a:solidFill>
                <a:latin typeface="Arial" panose="020B0604020202020204" pitchFamily="34" charset="0"/>
                <a:cs typeface="Arial" panose="020B0604020202020204" pitchFamily="34" charset="0"/>
              </a:rPr>
              <a:t>corridors under real-world conditions</a:t>
            </a:r>
          </a:p>
          <a:p>
            <a:pPr lvl="1"/>
            <a:r>
              <a:rPr lang="en-GB" dirty="0">
                <a:solidFill>
                  <a:sysClr val="windowText" lastClr="000000">
                    <a:lumMod val="75000"/>
                    <a:lumOff val="25000"/>
                  </a:sysClr>
                </a:solidFill>
                <a:latin typeface="Arial" panose="020B0604020202020204" pitchFamily="34" charset="0"/>
                <a:cs typeface="Arial" panose="020B0604020202020204" pitchFamily="34" charset="0"/>
              </a:rPr>
              <a:t> Intermodal</a:t>
            </a:r>
            <a:r>
              <a:rPr kumimoji="0" lang="en-GB"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(rail &amp; ferry) and cross border</a:t>
            </a:r>
          </a:p>
          <a:p>
            <a:r>
              <a:rPr kumimoji="0" lang="en-GB" b="1"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Impact </a:t>
            </a:r>
          </a:p>
          <a:p>
            <a:pPr lvl="1"/>
            <a:r>
              <a:rPr kumimoji="0" lang="en-GB"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&gt;1Mio kilometres of data for validation and assessment</a:t>
            </a:r>
          </a:p>
          <a:p>
            <a:pPr lvl="1"/>
            <a:r>
              <a:rPr lang="en-GB" dirty="0">
                <a:solidFill>
                  <a:sysClr val="windowText" lastClr="000000">
                    <a:lumMod val="75000"/>
                    <a:lumOff val="25000"/>
                  </a:sysClr>
                </a:solidFill>
                <a:latin typeface="Arial" panose="020B0604020202020204" pitchFamily="34" charset="0"/>
                <a:cs typeface="Arial" panose="020B0604020202020204" pitchFamily="34" charset="0"/>
              </a:rPr>
              <a:t> 30.000hr expected lifetime of FC</a:t>
            </a:r>
            <a:endParaRPr kumimoji="0" lang="en-GB"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0EB88630-5A57-C62B-2855-7124C04F2C6E}"/>
              </a:ext>
            </a:extLst>
          </p:cNvPr>
          <p:cNvPicPr>
            <a:picLocks noChangeAspect="1"/>
          </p:cNvPicPr>
          <p:nvPr/>
        </p:nvPicPr>
        <p:blipFill>
          <a:blip r:embed="rId3"/>
          <a:stretch>
            <a:fillRect/>
          </a:stretch>
        </p:blipFill>
        <p:spPr>
          <a:xfrm>
            <a:off x="10421560" y="2551213"/>
            <a:ext cx="6623654" cy="5976664"/>
          </a:xfrm>
          <a:prstGeom prst="rect">
            <a:avLst/>
          </a:prstGeom>
        </p:spPr>
      </p:pic>
      <p:pic>
        <p:nvPicPr>
          <p:cNvPr id="2" name="Grafik 1">
            <a:extLst>
              <a:ext uri="{FF2B5EF4-FFF2-40B4-BE49-F238E27FC236}">
                <a16:creationId xmlns:a16="http://schemas.microsoft.com/office/drawing/2014/main" id="{0533EA7A-47B8-3B6B-51F8-8A017352F986}"/>
              </a:ext>
            </a:extLst>
          </p:cNvPr>
          <p:cNvPicPr>
            <a:picLocks noChangeAspect="1"/>
          </p:cNvPicPr>
          <p:nvPr/>
        </p:nvPicPr>
        <p:blipFill>
          <a:blip r:embed="rId4"/>
          <a:stretch>
            <a:fillRect/>
          </a:stretch>
        </p:blipFill>
        <p:spPr>
          <a:xfrm>
            <a:off x="10584160" y="2695228"/>
            <a:ext cx="1989685" cy="1901008"/>
          </a:xfrm>
          <a:prstGeom prst="rect">
            <a:avLst/>
          </a:prstGeom>
          <a:solidFill>
            <a:schemeClr val="bg2"/>
          </a:solidFill>
        </p:spPr>
      </p:pic>
      <p:sp>
        <p:nvSpPr>
          <p:cNvPr id="7" name="Content Placeholder 3">
            <a:extLst>
              <a:ext uri="{FF2B5EF4-FFF2-40B4-BE49-F238E27FC236}">
                <a16:creationId xmlns:a16="http://schemas.microsoft.com/office/drawing/2014/main" id="{59685A50-9715-E2FF-9E9D-DEDDAB682D98}"/>
              </a:ext>
            </a:extLst>
          </p:cNvPr>
          <p:cNvSpPr txBox="1">
            <a:spLocks/>
          </p:cNvSpPr>
          <p:nvPr/>
        </p:nvSpPr>
        <p:spPr>
          <a:xfrm>
            <a:off x="1257300" y="9046843"/>
            <a:ext cx="7886700" cy="849183"/>
          </a:xfrm>
          <a:prstGeom prst="rect">
            <a:avLst/>
          </a:prstGeom>
        </p:spPr>
        <p:txBody>
          <a:bodyPr/>
          <a:lstStyle>
            <a:lvl1pPr marL="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a:latin typeface="Arial" panose="020B0604020202020204" pitchFamily="34" charset="0"/>
                <a:cs typeface="Arial" panose="020B0604020202020204" pitchFamily="34" charset="0"/>
              </a:rPr>
              <a:t>Author/s:</a:t>
            </a:r>
          </a:p>
          <a:p>
            <a:r>
              <a:rPr lang="en-AU">
                <a:latin typeface="Arial" panose="020B0604020202020204" pitchFamily="34" charset="0"/>
                <a:cs typeface="Arial" panose="020B0604020202020204" pitchFamily="34" charset="0"/>
              </a:rPr>
              <a:t>Omar Hegazy and Ben Kraaijenhagen, Vrije Universiteit Brussel, Belgium</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002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C0CE758-6EEA-5370-50E6-D8A12A4286F2}"/>
              </a:ext>
            </a:extLst>
          </p:cNvPr>
          <p:cNvSpPr>
            <a:spLocks noGrp="1"/>
          </p:cNvSpPr>
          <p:nvPr>
            <p:ph sz="quarter" idx="11"/>
          </p:nvPr>
        </p:nvSpPr>
        <p:spPr>
          <a:xfrm>
            <a:off x="8567936" y="2551213"/>
            <a:ext cx="8402113" cy="5976664"/>
          </a:xfrm>
        </p:spPr>
        <p:txBody>
          <a:bodyPr vert="horz" lIns="91440" tIns="45720" rIns="91440" bIns="45720" rtlCol="0">
            <a:normAutofit/>
          </a:bodyPr>
          <a:lstStyle/>
          <a:p>
            <a:pPr marL="228600" indent="-228600">
              <a:lnSpc>
                <a:spcPct val="90000"/>
              </a:lnSpc>
              <a:spcBef>
                <a:spcPts val="1000"/>
              </a:spcBef>
              <a:buBlip>
                <a:blip r:embed="rId2"/>
              </a:buBlip>
            </a:pPr>
            <a:r>
              <a:rPr lang="en-US" sz="2800" dirty="0">
                <a:solidFill>
                  <a:sysClr val="windowText" lastClr="000000">
                    <a:lumMod val="75000"/>
                    <a:lumOff val="25000"/>
                  </a:sysClr>
                </a:solidFill>
                <a:latin typeface="Arial" panose="020B0604020202020204" pitchFamily="34" charset="0"/>
                <a:cs typeface="Arial" panose="020B0604020202020204" pitchFamily="34" charset="0"/>
              </a:rPr>
              <a:t> Additional challenges ZE-HDV</a:t>
            </a:r>
            <a:endParaRPr lang="en-GB" sz="2800" dirty="0">
              <a:solidFill>
                <a:sysClr val="windowText" lastClr="000000">
                  <a:lumMod val="75000"/>
                  <a:lumOff val="25000"/>
                </a:sysClr>
              </a:solidFill>
              <a:latin typeface="Arial" panose="020B0604020202020204" pitchFamily="34" charset="0"/>
              <a:cs typeface="Arial" panose="020B0604020202020204" pitchFamily="34" charset="0"/>
            </a:endParaRPr>
          </a:p>
        </p:txBody>
      </p:sp>
      <p:sp>
        <p:nvSpPr>
          <p:cNvPr id="3" name="Titel 2">
            <a:extLst>
              <a:ext uri="{FF2B5EF4-FFF2-40B4-BE49-F238E27FC236}">
                <a16:creationId xmlns:a16="http://schemas.microsoft.com/office/drawing/2014/main" id="{A24849EB-8698-C013-9182-571D694B43B8}"/>
              </a:ext>
            </a:extLst>
          </p:cNvPr>
          <p:cNvSpPr>
            <a:spLocks noGrp="1"/>
          </p:cNvSpPr>
          <p:nvPr>
            <p:ph type="title"/>
          </p:nvPr>
        </p:nvSpPr>
        <p:spPr/>
        <p:txBody>
          <a:bodyPr/>
          <a:lstStyle/>
          <a:p>
            <a:r>
              <a:rPr lang="en-GB" dirty="0"/>
              <a:t>Needs &amp; requirements, logistics</a:t>
            </a:r>
          </a:p>
        </p:txBody>
      </p:sp>
      <p:sp>
        <p:nvSpPr>
          <p:cNvPr id="5" name="Inhaltsplatzhalter 45">
            <a:extLst>
              <a:ext uri="{FF2B5EF4-FFF2-40B4-BE49-F238E27FC236}">
                <a16:creationId xmlns:a16="http://schemas.microsoft.com/office/drawing/2014/main" id="{87BF35C8-9181-302F-F96B-4D3EA38D548E}"/>
              </a:ext>
            </a:extLst>
          </p:cNvPr>
          <p:cNvSpPr txBox="1">
            <a:spLocks/>
          </p:cNvSpPr>
          <p:nvPr/>
        </p:nvSpPr>
        <p:spPr>
          <a:xfrm>
            <a:off x="1236254" y="2551212"/>
            <a:ext cx="7317346" cy="5976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GB"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Challenges freight transport today</a:t>
            </a:r>
          </a:p>
          <a:p>
            <a:pPr lvl="1">
              <a:spcBef>
                <a:spcPts val="1000"/>
              </a:spcBef>
            </a:pPr>
            <a: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Time / probability</a:t>
            </a:r>
          </a:p>
          <a:p>
            <a:pPr lvl="1">
              <a:spcBef>
                <a:spcPts val="1000"/>
              </a:spcBef>
            </a:pPr>
            <a:r>
              <a:rPr lang="en-GB" sz="2800" dirty="0">
                <a:solidFill>
                  <a:sysClr val="windowText" lastClr="000000">
                    <a:lumMod val="75000"/>
                    <a:lumOff val="25000"/>
                  </a:sysClr>
                </a:solidFill>
                <a:latin typeface="Arial" panose="020B0604020202020204" pitchFamily="34" charset="0"/>
                <a:cs typeface="Arial" panose="020B0604020202020204" pitchFamily="34" charset="0"/>
              </a:rPr>
              <a:t> Quantity</a:t>
            </a:r>
            <a: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and quality cargo</a:t>
            </a:r>
          </a:p>
          <a:p>
            <a:pPr lvl="1">
              <a:spcBef>
                <a:spcPts val="1000"/>
              </a:spcBef>
            </a:pPr>
            <a:r>
              <a:rPr lang="en-GB" sz="2800" dirty="0">
                <a:solidFill>
                  <a:sysClr val="windowText" lastClr="000000">
                    <a:lumMod val="75000"/>
                    <a:lumOff val="25000"/>
                  </a:sysClr>
                </a:solidFill>
                <a:latin typeface="Arial" panose="020B0604020202020204" pitchFamily="34" charset="0"/>
                <a:cs typeface="Arial" panose="020B0604020202020204" pitchFamily="34" charset="0"/>
              </a:rPr>
              <a:t> </a:t>
            </a:r>
            <a: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Cost</a:t>
            </a:r>
          </a:p>
        </p:txBody>
      </p:sp>
      <p:sp>
        <p:nvSpPr>
          <p:cNvPr id="6" name="Textfeld 5">
            <a:extLst>
              <a:ext uri="{FF2B5EF4-FFF2-40B4-BE49-F238E27FC236}">
                <a16:creationId xmlns:a16="http://schemas.microsoft.com/office/drawing/2014/main" id="{23AF22A3-EE47-475B-FCF7-8FACCECDF66A}"/>
              </a:ext>
            </a:extLst>
          </p:cNvPr>
          <p:cNvSpPr txBox="1"/>
          <p:nvPr/>
        </p:nvSpPr>
        <p:spPr>
          <a:xfrm>
            <a:off x="6618531" y="6962130"/>
            <a:ext cx="175240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prstClr val="black"/>
                </a:solidFill>
                <a:effectLst/>
                <a:uLnTx/>
                <a:uFillTx/>
              </a:rPr>
              <a:t>Regional - Urban</a:t>
            </a:r>
          </a:p>
        </p:txBody>
      </p:sp>
      <p:sp>
        <p:nvSpPr>
          <p:cNvPr id="7" name="Textfeld 6">
            <a:extLst>
              <a:ext uri="{FF2B5EF4-FFF2-40B4-BE49-F238E27FC236}">
                <a16:creationId xmlns:a16="http://schemas.microsoft.com/office/drawing/2014/main" id="{FC8FE56B-FB9D-5350-D46D-0EB14E1EF4B8}"/>
              </a:ext>
            </a:extLst>
          </p:cNvPr>
          <p:cNvSpPr txBox="1"/>
          <p:nvPr/>
        </p:nvSpPr>
        <p:spPr>
          <a:xfrm>
            <a:off x="3108670" y="6962130"/>
            <a:ext cx="113524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Long-Haul</a:t>
            </a:r>
          </a:p>
        </p:txBody>
      </p:sp>
      <p:grpSp>
        <p:nvGrpSpPr>
          <p:cNvPr id="8" name="Gruppieren 7">
            <a:extLst>
              <a:ext uri="{FF2B5EF4-FFF2-40B4-BE49-F238E27FC236}">
                <a16:creationId xmlns:a16="http://schemas.microsoft.com/office/drawing/2014/main" id="{4290C729-1C9E-563F-0E7A-EF0C7FCE8EAB}"/>
              </a:ext>
            </a:extLst>
          </p:cNvPr>
          <p:cNvGrpSpPr/>
          <p:nvPr/>
        </p:nvGrpSpPr>
        <p:grpSpPr>
          <a:xfrm>
            <a:off x="561601" y="4665498"/>
            <a:ext cx="7900525" cy="2080995"/>
            <a:chOff x="1342082" y="3929492"/>
            <a:chExt cx="9096366" cy="2080995"/>
          </a:xfrm>
        </p:grpSpPr>
        <p:pic>
          <p:nvPicPr>
            <p:cNvPr id="9" name="Grafik 8">
              <a:extLst>
                <a:ext uri="{FF2B5EF4-FFF2-40B4-BE49-F238E27FC236}">
                  <a16:creationId xmlns:a16="http://schemas.microsoft.com/office/drawing/2014/main" id="{DA246B44-776C-805C-6B43-33ADE8826B1C}"/>
                </a:ext>
              </a:extLst>
            </p:cNvPr>
            <p:cNvPicPr>
              <a:picLocks noChangeAspect="1"/>
            </p:cNvPicPr>
            <p:nvPr/>
          </p:nvPicPr>
          <p:blipFill>
            <a:blip r:embed="rId3"/>
            <a:stretch>
              <a:fillRect/>
            </a:stretch>
          </p:blipFill>
          <p:spPr>
            <a:xfrm>
              <a:off x="1884872" y="4678952"/>
              <a:ext cx="794243" cy="294914"/>
            </a:xfrm>
            <a:prstGeom prst="rect">
              <a:avLst/>
            </a:prstGeom>
            <a:solidFill>
              <a:sysClr val="window" lastClr="FFFFFF"/>
            </a:solidFill>
          </p:spPr>
        </p:pic>
        <p:pic>
          <p:nvPicPr>
            <p:cNvPr id="10" name="Grafik 9">
              <a:extLst>
                <a:ext uri="{FF2B5EF4-FFF2-40B4-BE49-F238E27FC236}">
                  <a16:creationId xmlns:a16="http://schemas.microsoft.com/office/drawing/2014/main" id="{338360C1-680C-8EFC-DA37-846C49536642}"/>
                </a:ext>
              </a:extLst>
            </p:cNvPr>
            <p:cNvPicPr>
              <a:picLocks noChangeAspect="1"/>
            </p:cNvPicPr>
            <p:nvPr/>
          </p:nvPicPr>
          <p:blipFill>
            <a:blip r:embed="rId3"/>
            <a:stretch>
              <a:fillRect/>
            </a:stretch>
          </p:blipFill>
          <p:spPr>
            <a:xfrm>
              <a:off x="6183795" y="4531495"/>
              <a:ext cx="794243" cy="294914"/>
            </a:xfrm>
            <a:prstGeom prst="rect">
              <a:avLst/>
            </a:prstGeom>
            <a:solidFill>
              <a:sysClr val="window" lastClr="FFFFFF"/>
            </a:solidFill>
          </p:spPr>
        </p:pic>
        <p:pic>
          <p:nvPicPr>
            <p:cNvPr id="11" name="Grafik 10">
              <a:extLst>
                <a:ext uri="{FF2B5EF4-FFF2-40B4-BE49-F238E27FC236}">
                  <a16:creationId xmlns:a16="http://schemas.microsoft.com/office/drawing/2014/main" id="{77BD1673-6336-2D2B-B887-B652F687E0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2722" y="4120611"/>
              <a:ext cx="442813" cy="470532"/>
            </a:xfrm>
            <a:prstGeom prst="rect">
              <a:avLst/>
            </a:prstGeom>
          </p:spPr>
        </p:pic>
        <p:pic>
          <p:nvPicPr>
            <p:cNvPr id="12" name="Grafik 11">
              <a:extLst>
                <a:ext uri="{FF2B5EF4-FFF2-40B4-BE49-F238E27FC236}">
                  <a16:creationId xmlns:a16="http://schemas.microsoft.com/office/drawing/2014/main" id="{809A1B40-4BDD-8FAB-691E-A468CCA869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2082" y="5035574"/>
              <a:ext cx="432792" cy="473349"/>
            </a:xfrm>
            <a:prstGeom prst="rect">
              <a:avLst/>
            </a:prstGeom>
          </p:spPr>
        </p:pic>
        <p:pic>
          <p:nvPicPr>
            <p:cNvPr id="13" name="Grafik 12">
              <a:extLst>
                <a:ext uri="{FF2B5EF4-FFF2-40B4-BE49-F238E27FC236}">
                  <a16:creationId xmlns:a16="http://schemas.microsoft.com/office/drawing/2014/main" id="{B1A5DCEF-07E6-F901-C4A7-EAEA45F064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5878" y="4638606"/>
              <a:ext cx="424198" cy="480425"/>
            </a:xfrm>
            <a:prstGeom prst="rect">
              <a:avLst/>
            </a:prstGeom>
          </p:spPr>
        </p:pic>
        <p:pic>
          <p:nvPicPr>
            <p:cNvPr id="14" name="Grafik 13">
              <a:extLst>
                <a:ext uri="{FF2B5EF4-FFF2-40B4-BE49-F238E27FC236}">
                  <a16:creationId xmlns:a16="http://schemas.microsoft.com/office/drawing/2014/main" id="{1BE1AF26-B1E7-6FA2-8C4F-8CCD559930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8326" y="4105772"/>
              <a:ext cx="415463" cy="470532"/>
            </a:xfrm>
            <a:prstGeom prst="rect">
              <a:avLst/>
            </a:prstGeom>
          </p:spPr>
        </p:pic>
        <p:pic>
          <p:nvPicPr>
            <p:cNvPr id="15" name="Grafik 14">
              <a:extLst>
                <a:ext uri="{FF2B5EF4-FFF2-40B4-BE49-F238E27FC236}">
                  <a16:creationId xmlns:a16="http://schemas.microsoft.com/office/drawing/2014/main" id="{2A14F0A4-FAF1-96F5-9C2C-F56C8582D3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1379" y="4615817"/>
              <a:ext cx="424198" cy="480425"/>
            </a:xfrm>
            <a:prstGeom prst="rect">
              <a:avLst/>
            </a:prstGeom>
          </p:spPr>
        </p:pic>
        <p:pic>
          <p:nvPicPr>
            <p:cNvPr id="16" name="Grafik 15">
              <a:extLst>
                <a:ext uri="{FF2B5EF4-FFF2-40B4-BE49-F238E27FC236}">
                  <a16:creationId xmlns:a16="http://schemas.microsoft.com/office/drawing/2014/main" id="{E1EB022D-1D9E-D5A6-BF96-3433832469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68743" y="4257608"/>
              <a:ext cx="614424" cy="463067"/>
            </a:xfrm>
            <a:prstGeom prst="rect">
              <a:avLst/>
            </a:prstGeom>
          </p:spPr>
        </p:pic>
        <p:pic>
          <p:nvPicPr>
            <p:cNvPr id="17" name="Grafik 16" descr="Ein Bild, das Kleiderbügel enthält.&#10;&#10;Automatisch generierte Beschreibung">
              <a:extLst>
                <a:ext uri="{FF2B5EF4-FFF2-40B4-BE49-F238E27FC236}">
                  <a16:creationId xmlns:a16="http://schemas.microsoft.com/office/drawing/2014/main" id="{5FE35758-B67E-E4B5-13DE-D7D4ACE3E58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68223" y="4714811"/>
              <a:ext cx="415463" cy="470532"/>
            </a:xfrm>
            <a:prstGeom prst="rect">
              <a:avLst/>
            </a:prstGeom>
          </p:spPr>
        </p:pic>
        <p:pic>
          <p:nvPicPr>
            <p:cNvPr id="18" name="Grafik 17">
              <a:extLst>
                <a:ext uri="{FF2B5EF4-FFF2-40B4-BE49-F238E27FC236}">
                  <a16:creationId xmlns:a16="http://schemas.microsoft.com/office/drawing/2014/main" id="{BA6FD56E-660E-ED03-2006-7127850BAC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6257" y="4615816"/>
              <a:ext cx="424198" cy="480425"/>
            </a:xfrm>
            <a:prstGeom prst="rect">
              <a:avLst/>
            </a:prstGeom>
          </p:spPr>
        </p:pic>
        <p:pic>
          <p:nvPicPr>
            <p:cNvPr id="19" name="Grafik 18">
              <a:extLst>
                <a:ext uri="{FF2B5EF4-FFF2-40B4-BE49-F238E27FC236}">
                  <a16:creationId xmlns:a16="http://schemas.microsoft.com/office/drawing/2014/main" id="{C2309EE4-A410-D781-2223-66F5A41D1F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1300" y="4663834"/>
              <a:ext cx="343357" cy="388869"/>
            </a:xfrm>
            <a:prstGeom prst="rect">
              <a:avLst/>
            </a:prstGeom>
          </p:spPr>
        </p:pic>
        <p:pic>
          <p:nvPicPr>
            <p:cNvPr id="20" name="Grafik 19" descr="Ein Bild, das Text, Strichzeichnung enthält.&#10;&#10;Automatisch generierte Beschreibung">
              <a:extLst>
                <a:ext uri="{FF2B5EF4-FFF2-40B4-BE49-F238E27FC236}">
                  <a16:creationId xmlns:a16="http://schemas.microsoft.com/office/drawing/2014/main" id="{1B8864CA-7055-7E7A-BB3B-7E552619DF6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53580" y="4087520"/>
              <a:ext cx="442814" cy="501508"/>
            </a:xfrm>
            <a:prstGeom prst="rect">
              <a:avLst/>
            </a:prstGeom>
          </p:spPr>
        </p:pic>
        <p:pic>
          <p:nvPicPr>
            <p:cNvPr id="21" name="Grafik 20">
              <a:extLst>
                <a:ext uri="{FF2B5EF4-FFF2-40B4-BE49-F238E27FC236}">
                  <a16:creationId xmlns:a16="http://schemas.microsoft.com/office/drawing/2014/main" id="{1BAF3B4B-094F-23B2-7542-1ACE4F5C836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0422" t="29139" r="20804" b="22639"/>
            <a:stretch/>
          </p:blipFill>
          <p:spPr>
            <a:xfrm>
              <a:off x="4110630" y="5153292"/>
              <a:ext cx="528715" cy="326932"/>
            </a:xfrm>
            <a:prstGeom prst="rect">
              <a:avLst/>
            </a:prstGeom>
          </p:spPr>
        </p:pic>
        <p:cxnSp>
          <p:nvCxnSpPr>
            <p:cNvPr id="22" name="Gerader Verbinder 21">
              <a:extLst>
                <a:ext uri="{FF2B5EF4-FFF2-40B4-BE49-F238E27FC236}">
                  <a16:creationId xmlns:a16="http://schemas.microsoft.com/office/drawing/2014/main" id="{90E5AEBB-2BE8-D455-BC73-3120A9C52E73}"/>
                </a:ext>
              </a:extLst>
            </p:cNvPr>
            <p:cNvCxnSpPr>
              <a:stCxn id="13" idx="3"/>
              <a:endCxn id="20" idx="1"/>
            </p:cNvCxnSpPr>
            <p:nvPr/>
          </p:nvCxnSpPr>
          <p:spPr>
            <a:xfrm flipV="1">
              <a:off x="3350076" y="4338274"/>
              <a:ext cx="803504" cy="540545"/>
            </a:xfrm>
            <a:prstGeom prst="line">
              <a:avLst/>
            </a:prstGeom>
            <a:noFill/>
            <a:ln w="6350" cap="flat" cmpd="sng" algn="ctr">
              <a:solidFill>
                <a:sysClr val="windowText" lastClr="000000"/>
              </a:solidFill>
              <a:prstDash val="solid"/>
              <a:miter lim="800000"/>
            </a:ln>
            <a:effectLst/>
          </p:spPr>
        </p:cxnSp>
        <p:cxnSp>
          <p:nvCxnSpPr>
            <p:cNvPr id="23" name="Gerader Verbinder 22">
              <a:extLst>
                <a:ext uri="{FF2B5EF4-FFF2-40B4-BE49-F238E27FC236}">
                  <a16:creationId xmlns:a16="http://schemas.microsoft.com/office/drawing/2014/main" id="{CC873DFD-356E-FAA8-5249-E77929AE22B4}"/>
                </a:ext>
              </a:extLst>
            </p:cNvPr>
            <p:cNvCxnSpPr>
              <a:cxnSpLocks/>
              <a:stCxn id="13" idx="3"/>
              <a:endCxn id="21" idx="1"/>
            </p:cNvCxnSpPr>
            <p:nvPr/>
          </p:nvCxnSpPr>
          <p:spPr>
            <a:xfrm>
              <a:off x="3350076" y="4878819"/>
              <a:ext cx="760554" cy="437939"/>
            </a:xfrm>
            <a:prstGeom prst="line">
              <a:avLst/>
            </a:prstGeom>
            <a:noFill/>
            <a:ln w="6350" cap="flat" cmpd="sng" algn="ctr">
              <a:solidFill>
                <a:sysClr val="windowText" lastClr="000000"/>
              </a:solidFill>
              <a:prstDash val="solid"/>
              <a:miter lim="800000"/>
            </a:ln>
            <a:effectLst/>
          </p:spPr>
        </p:cxnSp>
        <p:cxnSp>
          <p:nvCxnSpPr>
            <p:cNvPr id="24" name="Gerader Verbinder 23">
              <a:extLst>
                <a:ext uri="{FF2B5EF4-FFF2-40B4-BE49-F238E27FC236}">
                  <a16:creationId xmlns:a16="http://schemas.microsoft.com/office/drawing/2014/main" id="{DF56B383-CEC1-C252-6359-704191FBC9AB}"/>
                </a:ext>
              </a:extLst>
            </p:cNvPr>
            <p:cNvCxnSpPr>
              <a:cxnSpLocks/>
              <a:stCxn id="20" idx="3"/>
              <a:endCxn id="15" idx="1"/>
            </p:cNvCxnSpPr>
            <p:nvPr/>
          </p:nvCxnSpPr>
          <p:spPr>
            <a:xfrm>
              <a:off x="4596394" y="4338274"/>
              <a:ext cx="1024985" cy="517756"/>
            </a:xfrm>
            <a:prstGeom prst="line">
              <a:avLst/>
            </a:prstGeom>
            <a:noFill/>
            <a:ln w="6350" cap="flat" cmpd="sng" algn="ctr">
              <a:solidFill>
                <a:sysClr val="windowText" lastClr="000000"/>
              </a:solidFill>
              <a:prstDash val="solid"/>
              <a:miter lim="800000"/>
            </a:ln>
            <a:effectLst/>
          </p:spPr>
        </p:cxnSp>
        <p:cxnSp>
          <p:nvCxnSpPr>
            <p:cNvPr id="25" name="Gerader Verbinder 24">
              <a:extLst>
                <a:ext uri="{FF2B5EF4-FFF2-40B4-BE49-F238E27FC236}">
                  <a16:creationId xmlns:a16="http://schemas.microsoft.com/office/drawing/2014/main" id="{9F582FDF-7ABE-C108-6983-74E03D63AF53}"/>
                </a:ext>
              </a:extLst>
            </p:cNvPr>
            <p:cNvCxnSpPr>
              <a:cxnSpLocks/>
              <a:stCxn id="21" idx="3"/>
              <a:endCxn id="15" idx="1"/>
            </p:cNvCxnSpPr>
            <p:nvPr/>
          </p:nvCxnSpPr>
          <p:spPr>
            <a:xfrm flipV="1">
              <a:off x="4639345" y="4856030"/>
              <a:ext cx="982034" cy="460728"/>
            </a:xfrm>
            <a:prstGeom prst="line">
              <a:avLst/>
            </a:prstGeom>
            <a:noFill/>
            <a:ln w="6350" cap="flat" cmpd="sng" algn="ctr">
              <a:solidFill>
                <a:sysClr val="windowText" lastClr="000000"/>
              </a:solidFill>
              <a:prstDash val="solid"/>
              <a:miter lim="800000"/>
            </a:ln>
            <a:effectLst/>
          </p:spPr>
        </p:cxnSp>
        <p:cxnSp>
          <p:nvCxnSpPr>
            <p:cNvPr id="26" name="Gerader Verbinder 25">
              <a:extLst>
                <a:ext uri="{FF2B5EF4-FFF2-40B4-BE49-F238E27FC236}">
                  <a16:creationId xmlns:a16="http://schemas.microsoft.com/office/drawing/2014/main" id="{4EB6C001-0189-468D-4603-D9E2B3C549AA}"/>
                </a:ext>
              </a:extLst>
            </p:cNvPr>
            <p:cNvCxnSpPr>
              <a:cxnSpLocks/>
              <a:stCxn id="15" idx="3"/>
              <a:endCxn id="14" idx="1"/>
            </p:cNvCxnSpPr>
            <p:nvPr/>
          </p:nvCxnSpPr>
          <p:spPr>
            <a:xfrm flipV="1">
              <a:off x="6045577" y="4341038"/>
              <a:ext cx="282749" cy="514992"/>
            </a:xfrm>
            <a:prstGeom prst="line">
              <a:avLst/>
            </a:prstGeom>
            <a:noFill/>
            <a:ln w="6350" cap="flat" cmpd="sng" algn="ctr">
              <a:solidFill>
                <a:sysClr val="windowText" lastClr="000000"/>
              </a:solidFill>
              <a:prstDash val="solid"/>
              <a:miter lim="800000"/>
            </a:ln>
            <a:effectLst/>
          </p:spPr>
        </p:cxnSp>
        <p:cxnSp>
          <p:nvCxnSpPr>
            <p:cNvPr id="27" name="Gerader Verbinder 26">
              <a:extLst>
                <a:ext uri="{FF2B5EF4-FFF2-40B4-BE49-F238E27FC236}">
                  <a16:creationId xmlns:a16="http://schemas.microsoft.com/office/drawing/2014/main" id="{2B9805F0-5D19-D473-864A-08E5A27B1AC3}"/>
                </a:ext>
              </a:extLst>
            </p:cNvPr>
            <p:cNvCxnSpPr>
              <a:cxnSpLocks/>
              <a:stCxn id="14" idx="3"/>
              <a:endCxn id="18" idx="1"/>
            </p:cNvCxnSpPr>
            <p:nvPr/>
          </p:nvCxnSpPr>
          <p:spPr>
            <a:xfrm>
              <a:off x="6743789" y="4341038"/>
              <a:ext cx="372468" cy="514991"/>
            </a:xfrm>
            <a:prstGeom prst="line">
              <a:avLst/>
            </a:prstGeom>
            <a:noFill/>
            <a:ln w="6350" cap="flat" cmpd="sng" algn="ctr">
              <a:solidFill>
                <a:sysClr val="windowText" lastClr="000000"/>
              </a:solidFill>
              <a:prstDash val="solid"/>
              <a:miter lim="800000"/>
            </a:ln>
            <a:effectLst/>
          </p:spPr>
        </p:cxnSp>
        <p:cxnSp>
          <p:nvCxnSpPr>
            <p:cNvPr id="28" name="Gerader Verbinder 27">
              <a:extLst>
                <a:ext uri="{FF2B5EF4-FFF2-40B4-BE49-F238E27FC236}">
                  <a16:creationId xmlns:a16="http://schemas.microsoft.com/office/drawing/2014/main" id="{3EFB0921-52DA-3E49-847E-E04717CE05D5}"/>
                </a:ext>
              </a:extLst>
            </p:cNvPr>
            <p:cNvCxnSpPr>
              <a:stCxn id="18" idx="3"/>
              <a:endCxn id="19" idx="1"/>
            </p:cNvCxnSpPr>
            <p:nvPr/>
          </p:nvCxnSpPr>
          <p:spPr>
            <a:xfrm>
              <a:off x="7540455" y="4856029"/>
              <a:ext cx="270845" cy="2240"/>
            </a:xfrm>
            <a:prstGeom prst="line">
              <a:avLst/>
            </a:prstGeom>
            <a:noFill/>
            <a:ln w="6350" cap="flat" cmpd="sng" algn="ctr">
              <a:solidFill>
                <a:sysClr val="windowText" lastClr="000000"/>
              </a:solidFill>
              <a:prstDash val="solid"/>
              <a:miter lim="800000"/>
            </a:ln>
            <a:effectLst/>
          </p:spPr>
        </p:cxnSp>
        <p:cxnSp>
          <p:nvCxnSpPr>
            <p:cNvPr id="29" name="Gerader Verbinder 28">
              <a:extLst>
                <a:ext uri="{FF2B5EF4-FFF2-40B4-BE49-F238E27FC236}">
                  <a16:creationId xmlns:a16="http://schemas.microsoft.com/office/drawing/2014/main" id="{276AA923-1B9A-81E1-E6A0-520205362F79}"/>
                </a:ext>
              </a:extLst>
            </p:cNvPr>
            <p:cNvCxnSpPr>
              <a:cxnSpLocks/>
              <a:stCxn id="19" idx="3"/>
              <a:endCxn id="16" idx="1"/>
            </p:cNvCxnSpPr>
            <p:nvPr/>
          </p:nvCxnSpPr>
          <p:spPr>
            <a:xfrm flipV="1">
              <a:off x="8154657" y="4489142"/>
              <a:ext cx="314086" cy="369127"/>
            </a:xfrm>
            <a:prstGeom prst="line">
              <a:avLst/>
            </a:prstGeom>
            <a:noFill/>
            <a:ln w="6350" cap="flat" cmpd="sng" algn="ctr">
              <a:solidFill>
                <a:sysClr val="windowText" lastClr="000000"/>
              </a:solidFill>
              <a:prstDash val="solid"/>
              <a:miter lim="800000"/>
            </a:ln>
            <a:effectLst/>
          </p:spPr>
        </p:cxnSp>
        <p:cxnSp>
          <p:nvCxnSpPr>
            <p:cNvPr id="30" name="Gerader Verbinder 29">
              <a:extLst>
                <a:ext uri="{FF2B5EF4-FFF2-40B4-BE49-F238E27FC236}">
                  <a16:creationId xmlns:a16="http://schemas.microsoft.com/office/drawing/2014/main" id="{24DF15B1-DD06-DA12-B6E3-F13BECAF2C11}"/>
                </a:ext>
              </a:extLst>
            </p:cNvPr>
            <p:cNvCxnSpPr>
              <a:stCxn id="19" idx="3"/>
              <a:endCxn id="17" idx="1"/>
            </p:cNvCxnSpPr>
            <p:nvPr/>
          </p:nvCxnSpPr>
          <p:spPr>
            <a:xfrm>
              <a:off x="8154657" y="4858269"/>
              <a:ext cx="413566" cy="91808"/>
            </a:xfrm>
            <a:prstGeom prst="line">
              <a:avLst/>
            </a:prstGeom>
            <a:noFill/>
            <a:ln w="6350" cap="flat" cmpd="sng" algn="ctr">
              <a:solidFill>
                <a:sysClr val="windowText" lastClr="000000"/>
              </a:solidFill>
              <a:prstDash val="solid"/>
              <a:miter lim="800000"/>
            </a:ln>
            <a:effectLst/>
          </p:spPr>
        </p:cxnSp>
        <p:cxnSp>
          <p:nvCxnSpPr>
            <p:cNvPr id="31" name="Gerader Verbinder 30">
              <a:extLst>
                <a:ext uri="{FF2B5EF4-FFF2-40B4-BE49-F238E27FC236}">
                  <a16:creationId xmlns:a16="http://schemas.microsoft.com/office/drawing/2014/main" id="{173916DA-EEA0-64D1-6C53-01537CC6FD3F}"/>
                </a:ext>
              </a:extLst>
            </p:cNvPr>
            <p:cNvCxnSpPr>
              <a:cxnSpLocks/>
              <a:stCxn id="11" idx="3"/>
              <a:endCxn id="13" idx="1"/>
            </p:cNvCxnSpPr>
            <p:nvPr/>
          </p:nvCxnSpPr>
          <p:spPr>
            <a:xfrm>
              <a:off x="1785535" y="4355877"/>
              <a:ext cx="1140343" cy="522942"/>
            </a:xfrm>
            <a:prstGeom prst="line">
              <a:avLst/>
            </a:prstGeom>
            <a:noFill/>
            <a:ln w="6350" cap="flat" cmpd="sng" algn="ctr">
              <a:solidFill>
                <a:sysClr val="windowText" lastClr="000000"/>
              </a:solidFill>
              <a:prstDash val="solid"/>
              <a:miter lim="800000"/>
            </a:ln>
            <a:effectLst/>
          </p:spPr>
        </p:cxnSp>
        <p:cxnSp>
          <p:nvCxnSpPr>
            <p:cNvPr id="32" name="Gerader Verbinder 31">
              <a:extLst>
                <a:ext uri="{FF2B5EF4-FFF2-40B4-BE49-F238E27FC236}">
                  <a16:creationId xmlns:a16="http://schemas.microsoft.com/office/drawing/2014/main" id="{049F87BC-51C3-9425-F103-FCC5EE168781}"/>
                </a:ext>
              </a:extLst>
            </p:cNvPr>
            <p:cNvCxnSpPr>
              <a:cxnSpLocks/>
              <a:stCxn id="12" idx="3"/>
              <a:endCxn id="13" idx="1"/>
            </p:cNvCxnSpPr>
            <p:nvPr/>
          </p:nvCxnSpPr>
          <p:spPr>
            <a:xfrm flipV="1">
              <a:off x="1774874" y="4878819"/>
              <a:ext cx="1151004" cy="393430"/>
            </a:xfrm>
            <a:prstGeom prst="line">
              <a:avLst/>
            </a:prstGeom>
            <a:noFill/>
            <a:ln w="6350" cap="flat" cmpd="sng" algn="ctr">
              <a:solidFill>
                <a:sysClr val="windowText" lastClr="000000"/>
              </a:solidFill>
              <a:prstDash val="solid"/>
              <a:miter lim="800000"/>
            </a:ln>
            <a:effectLst/>
          </p:spPr>
        </p:cxnSp>
        <p:pic>
          <p:nvPicPr>
            <p:cNvPr id="33" name="Grafik 32" descr="Ein Bild, das Text enthält.&#10;&#10;Automatisch generierte Beschreibung">
              <a:extLst>
                <a:ext uri="{FF2B5EF4-FFF2-40B4-BE49-F238E27FC236}">
                  <a16:creationId xmlns:a16="http://schemas.microsoft.com/office/drawing/2014/main" id="{0B993607-2ECA-3AF0-1B29-7B7F8845735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16319" b="18463"/>
            <a:stretch/>
          </p:blipFill>
          <p:spPr>
            <a:xfrm>
              <a:off x="4207338" y="5614898"/>
              <a:ext cx="335299" cy="395589"/>
            </a:xfrm>
            <a:prstGeom prst="rect">
              <a:avLst/>
            </a:prstGeom>
          </p:spPr>
        </p:pic>
        <p:pic>
          <p:nvPicPr>
            <p:cNvPr id="34" name="Grafik 33">
              <a:extLst>
                <a:ext uri="{FF2B5EF4-FFF2-40B4-BE49-F238E27FC236}">
                  <a16:creationId xmlns:a16="http://schemas.microsoft.com/office/drawing/2014/main" id="{605417DE-7319-C13C-96CB-26D6DD0BC25C}"/>
                </a:ext>
              </a:extLst>
            </p:cNvPr>
            <p:cNvPicPr>
              <a:picLocks noChangeAspect="1"/>
            </p:cNvPicPr>
            <p:nvPr/>
          </p:nvPicPr>
          <p:blipFill>
            <a:blip r:embed="rId3"/>
            <a:stretch>
              <a:fillRect/>
            </a:stretch>
          </p:blipFill>
          <p:spPr>
            <a:xfrm>
              <a:off x="3977866" y="4723703"/>
              <a:ext cx="794243" cy="294914"/>
            </a:xfrm>
            <a:prstGeom prst="rect">
              <a:avLst/>
            </a:prstGeom>
            <a:solidFill>
              <a:sysClr val="window" lastClr="FFFFFF"/>
            </a:solidFill>
          </p:spPr>
        </p:pic>
        <p:cxnSp>
          <p:nvCxnSpPr>
            <p:cNvPr id="35" name="Gerader Verbinder 34">
              <a:extLst>
                <a:ext uri="{FF2B5EF4-FFF2-40B4-BE49-F238E27FC236}">
                  <a16:creationId xmlns:a16="http://schemas.microsoft.com/office/drawing/2014/main" id="{F1427C30-1647-323D-B9C9-C0B06470D6C9}"/>
                </a:ext>
              </a:extLst>
            </p:cNvPr>
            <p:cNvCxnSpPr>
              <a:cxnSpLocks/>
              <a:stCxn id="13" idx="3"/>
              <a:endCxn id="34" idx="1"/>
            </p:cNvCxnSpPr>
            <p:nvPr/>
          </p:nvCxnSpPr>
          <p:spPr>
            <a:xfrm flipV="1">
              <a:off x="3350076" y="4871160"/>
              <a:ext cx="627790" cy="7659"/>
            </a:xfrm>
            <a:prstGeom prst="line">
              <a:avLst/>
            </a:prstGeom>
            <a:noFill/>
            <a:ln w="6350" cap="flat" cmpd="sng" algn="ctr">
              <a:solidFill>
                <a:sysClr val="windowText" lastClr="000000"/>
              </a:solidFill>
              <a:prstDash val="solid"/>
              <a:miter lim="800000"/>
            </a:ln>
            <a:effectLst/>
          </p:spPr>
        </p:cxnSp>
        <p:cxnSp>
          <p:nvCxnSpPr>
            <p:cNvPr id="36" name="Gerader Verbinder 35">
              <a:extLst>
                <a:ext uri="{FF2B5EF4-FFF2-40B4-BE49-F238E27FC236}">
                  <a16:creationId xmlns:a16="http://schemas.microsoft.com/office/drawing/2014/main" id="{39042C51-C167-4394-56C7-2365500ACC52}"/>
                </a:ext>
              </a:extLst>
            </p:cNvPr>
            <p:cNvCxnSpPr>
              <a:cxnSpLocks/>
              <a:stCxn id="34" idx="3"/>
              <a:endCxn id="15" idx="1"/>
            </p:cNvCxnSpPr>
            <p:nvPr/>
          </p:nvCxnSpPr>
          <p:spPr>
            <a:xfrm flipV="1">
              <a:off x="4772109" y="4856030"/>
              <a:ext cx="849270" cy="15130"/>
            </a:xfrm>
            <a:prstGeom prst="line">
              <a:avLst/>
            </a:prstGeom>
            <a:noFill/>
            <a:ln w="6350" cap="flat" cmpd="sng" algn="ctr">
              <a:solidFill>
                <a:sysClr val="windowText" lastClr="000000"/>
              </a:solidFill>
              <a:prstDash val="solid"/>
              <a:miter lim="800000"/>
            </a:ln>
            <a:effectLst/>
          </p:spPr>
        </p:cxnSp>
        <p:cxnSp>
          <p:nvCxnSpPr>
            <p:cNvPr id="37" name="Gerader Verbinder 36">
              <a:extLst>
                <a:ext uri="{FF2B5EF4-FFF2-40B4-BE49-F238E27FC236}">
                  <a16:creationId xmlns:a16="http://schemas.microsoft.com/office/drawing/2014/main" id="{9F159D42-FE45-921F-4E75-624D92C64C52}"/>
                </a:ext>
              </a:extLst>
            </p:cNvPr>
            <p:cNvCxnSpPr>
              <a:cxnSpLocks/>
              <a:stCxn id="33" idx="3"/>
              <a:endCxn id="15" idx="1"/>
            </p:cNvCxnSpPr>
            <p:nvPr/>
          </p:nvCxnSpPr>
          <p:spPr>
            <a:xfrm flipV="1">
              <a:off x="4542637" y="4856030"/>
              <a:ext cx="1078742" cy="956663"/>
            </a:xfrm>
            <a:prstGeom prst="line">
              <a:avLst/>
            </a:prstGeom>
            <a:noFill/>
            <a:ln w="6350" cap="flat" cmpd="sng" algn="ctr">
              <a:solidFill>
                <a:sysClr val="windowText" lastClr="000000"/>
              </a:solidFill>
              <a:prstDash val="solid"/>
              <a:miter lim="800000"/>
            </a:ln>
            <a:effectLst/>
          </p:spPr>
        </p:cxnSp>
        <p:cxnSp>
          <p:nvCxnSpPr>
            <p:cNvPr id="38" name="Gerader Verbinder 37">
              <a:extLst>
                <a:ext uri="{FF2B5EF4-FFF2-40B4-BE49-F238E27FC236}">
                  <a16:creationId xmlns:a16="http://schemas.microsoft.com/office/drawing/2014/main" id="{01C52FD6-1CA2-91FB-3D72-CCF232EFAFF1}"/>
                </a:ext>
              </a:extLst>
            </p:cNvPr>
            <p:cNvCxnSpPr>
              <a:cxnSpLocks/>
              <a:stCxn id="33" idx="1"/>
              <a:endCxn id="13" idx="3"/>
            </p:cNvCxnSpPr>
            <p:nvPr/>
          </p:nvCxnSpPr>
          <p:spPr>
            <a:xfrm flipH="1" flipV="1">
              <a:off x="3350076" y="4878819"/>
              <a:ext cx="857262" cy="933874"/>
            </a:xfrm>
            <a:prstGeom prst="line">
              <a:avLst/>
            </a:prstGeom>
            <a:noFill/>
            <a:ln w="6350" cap="flat" cmpd="sng" algn="ctr">
              <a:solidFill>
                <a:sysClr val="windowText" lastClr="000000"/>
              </a:solidFill>
              <a:prstDash val="solid"/>
              <a:miter lim="800000"/>
            </a:ln>
            <a:effectLst/>
          </p:spPr>
        </p:cxnSp>
        <p:cxnSp>
          <p:nvCxnSpPr>
            <p:cNvPr id="39" name="Gerader Verbinder 38">
              <a:extLst>
                <a:ext uri="{FF2B5EF4-FFF2-40B4-BE49-F238E27FC236}">
                  <a16:creationId xmlns:a16="http://schemas.microsoft.com/office/drawing/2014/main" id="{3A4164CA-2D3F-9F53-1FF7-E9A1FCA1EF59}"/>
                </a:ext>
              </a:extLst>
            </p:cNvPr>
            <p:cNvCxnSpPr>
              <a:cxnSpLocks/>
              <a:stCxn id="15" idx="3"/>
              <a:endCxn id="18" idx="1"/>
            </p:cNvCxnSpPr>
            <p:nvPr/>
          </p:nvCxnSpPr>
          <p:spPr>
            <a:xfrm flipV="1">
              <a:off x="6045577" y="4856029"/>
              <a:ext cx="1070680" cy="1"/>
            </a:xfrm>
            <a:prstGeom prst="line">
              <a:avLst/>
            </a:prstGeom>
            <a:noFill/>
            <a:ln w="6350" cap="flat" cmpd="sng" algn="ctr">
              <a:solidFill>
                <a:sysClr val="windowText" lastClr="000000"/>
              </a:solidFill>
              <a:prstDash val="solid"/>
              <a:miter lim="800000"/>
            </a:ln>
            <a:effectLst/>
          </p:spPr>
        </p:cxnSp>
        <p:sp>
          <p:nvSpPr>
            <p:cNvPr id="40" name="Bogen 39">
              <a:extLst>
                <a:ext uri="{FF2B5EF4-FFF2-40B4-BE49-F238E27FC236}">
                  <a16:creationId xmlns:a16="http://schemas.microsoft.com/office/drawing/2014/main" id="{EAEB1661-9DB2-4F99-2333-BFD7415A5188}"/>
                </a:ext>
              </a:extLst>
            </p:cNvPr>
            <p:cNvSpPr/>
            <p:nvPr/>
          </p:nvSpPr>
          <p:spPr>
            <a:xfrm rot="16200000">
              <a:off x="8029217" y="3373332"/>
              <a:ext cx="1853071" cy="2965391"/>
            </a:xfrm>
            <a:prstGeom prst="arc">
              <a:avLst>
                <a:gd name="adj1" fmla="val 10077151"/>
                <a:gd name="adj2" fmla="val 426198"/>
              </a:avLst>
            </a:prstGeom>
            <a:solidFill>
              <a:srgbClr val="7AB800">
                <a:alpha val="50000"/>
              </a:srgbClr>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41" name="Grafik 40" descr="Ein Bild, das Uhr, Wanduhr enthält.&#10;&#10;Automatisch generierte Beschreibung">
              <a:extLst>
                <a:ext uri="{FF2B5EF4-FFF2-40B4-BE49-F238E27FC236}">
                  <a16:creationId xmlns:a16="http://schemas.microsoft.com/office/drawing/2014/main" id="{3555B5F3-535F-2131-832C-972D9335064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7841" t="6783" r="25656" b="5358"/>
            <a:stretch/>
          </p:blipFill>
          <p:spPr>
            <a:xfrm>
              <a:off x="9372219" y="4061882"/>
              <a:ext cx="349919" cy="370222"/>
            </a:xfrm>
            <a:prstGeom prst="rect">
              <a:avLst/>
            </a:prstGeom>
          </p:spPr>
        </p:pic>
        <p:pic>
          <p:nvPicPr>
            <p:cNvPr id="42" name="Grafik 41" descr="Ein Bild, das Symbol, Schrift, weiß, Clipart enthält.&#10;&#10;Automatisch generierte Beschreibung">
              <a:extLst>
                <a:ext uri="{FF2B5EF4-FFF2-40B4-BE49-F238E27FC236}">
                  <a16:creationId xmlns:a16="http://schemas.microsoft.com/office/drawing/2014/main" id="{538B88A1-FF5E-BE62-CC73-982EB04516E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36785" y="4490377"/>
              <a:ext cx="620787" cy="620787"/>
            </a:xfrm>
            <a:prstGeom prst="rect">
              <a:avLst/>
            </a:prstGeom>
          </p:spPr>
        </p:pic>
        <p:sp>
          <p:nvSpPr>
            <p:cNvPr id="43" name="Textfeld 42">
              <a:extLst>
                <a:ext uri="{FF2B5EF4-FFF2-40B4-BE49-F238E27FC236}">
                  <a16:creationId xmlns:a16="http://schemas.microsoft.com/office/drawing/2014/main" id="{239D1221-1E0C-B4FF-C315-BEDF36C0F300}"/>
                </a:ext>
              </a:extLst>
            </p:cNvPr>
            <p:cNvSpPr txBox="1"/>
            <p:nvPr/>
          </p:nvSpPr>
          <p:spPr>
            <a:xfrm>
              <a:off x="9337826" y="5049012"/>
              <a:ext cx="418704" cy="646331"/>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black"/>
                  </a:solidFill>
                  <a:effectLst/>
                  <a:uLnTx/>
                  <a:uFillTx/>
                </a:rPr>
                <a:t>€</a:t>
              </a:r>
            </a:p>
          </p:txBody>
        </p:sp>
      </p:grpSp>
      <p:cxnSp>
        <p:nvCxnSpPr>
          <p:cNvPr id="45" name="Gerader Verbinder 44">
            <a:extLst>
              <a:ext uri="{FF2B5EF4-FFF2-40B4-BE49-F238E27FC236}">
                <a16:creationId xmlns:a16="http://schemas.microsoft.com/office/drawing/2014/main" id="{EF6DEA44-C627-1769-9D5F-87005EA281C6}"/>
              </a:ext>
            </a:extLst>
          </p:cNvPr>
          <p:cNvCxnSpPr>
            <a:cxnSpLocks/>
          </p:cNvCxnSpPr>
          <p:nvPr/>
        </p:nvCxnSpPr>
        <p:spPr>
          <a:xfrm>
            <a:off x="8567936" y="2551213"/>
            <a:ext cx="0" cy="59766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Inhaltsplatzhalter 45">
            <a:extLst>
              <a:ext uri="{FF2B5EF4-FFF2-40B4-BE49-F238E27FC236}">
                <a16:creationId xmlns:a16="http://schemas.microsoft.com/office/drawing/2014/main" id="{130E40B8-6E40-1442-4231-CB813C96DD0D}"/>
              </a:ext>
            </a:extLst>
          </p:cNvPr>
          <p:cNvSpPr txBox="1">
            <a:spLocks/>
          </p:cNvSpPr>
          <p:nvPr/>
        </p:nvSpPr>
        <p:spPr>
          <a:xfrm>
            <a:off x="8590759" y="3034276"/>
            <a:ext cx="3960718" cy="5493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Infrastructure </a:t>
            </a: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US" sz="2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cs typeface="Arial" panose="020B0604020202020204" pitchFamily="34" charset="0"/>
              </a:rPr>
              <a:t>Charging CCS/MCS</a:t>
            </a: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endParaRPr kumimoji="0" lang="en-US" sz="2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endParaRPr kumimoji="0" lang="en-US" sz="2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US" sz="2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cs typeface="Arial" panose="020B0604020202020204" pitchFamily="34" charset="0"/>
              </a:rPr>
              <a:t>Fueling </a:t>
            </a:r>
            <a:br>
              <a:rPr kumimoji="0" lang="en-US" sz="2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cs typeface="Arial" panose="020B0604020202020204" pitchFamily="34" charset="0"/>
              </a:rPr>
            </a:br>
            <a:r>
              <a:rPr kumimoji="0" lang="en-US" sz="2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cs typeface="Arial" panose="020B0604020202020204" pitchFamily="34" charset="0"/>
              </a:rPr>
              <a:t>350 / 700bar</a:t>
            </a: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endParaRPr kumimoji="0" lang="en-US" sz="2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endParaRPr kumimoji="0" lang="en-US" sz="2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US" sz="2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cs typeface="Arial" panose="020B0604020202020204" pitchFamily="34" charset="0"/>
              </a:rPr>
              <a:t>Intermodal, charging on rail and ferries</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p:txBody>
      </p:sp>
      <p:sp>
        <p:nvSpPr>
          <p:cNvPr id="50" name="Inhaltsplatzhalter 45">
            <a:extLst>
              <a:ext uri="{FF2B5EF4-FFF2-40B4-BE49-F238E27FC236}">
                <a16:creationId xmlns:a16="http://schemas.microsoft.com/office/drawing/2014/main" id="{75A2685D-F293-55F9-1680-9B10193E58D6}"/>
              </a:ext>
            </a:extLst>
          </p:cNvPr>
          <p:cNvSpPr txBox="1">
            <a:spLocks/>
          </p:cNvSpPr>
          <p:nvPr/>
        </p:nvSpPr>
        <p:spPr>
          <a:xfrm>
            <a:off x="12816416" y="3034275"/>
            <a:ext cx="4153634" cy="54935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 Drive &amp; rest schedules</a:t>
            </a: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Charging time </a:t>
            </a:r>
          </a:p>
          <a:p>
            <a:pPr marL="1143000" marR="0" lvl="2"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40min – 11hr</a:t>
            </a: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endParaRPr kumimoji="0" lang="en-US" sz="2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Refueling </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endParaRPr kumimoji="0" lang="en-US"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US"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 Energy consumption</a:t>
            </a: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Weight</a:t>
            </a: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endParaRPr kumimoji="0" lang="en-US" sz="2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Climate / weather</a:t>
            </a: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endParaRPr kumimoji="0" lang="en-US" sz="2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Route profile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endParaRPr>
          </a:p>
        </p:txBody>
      </p:sp>
      <p:pic>
        <p:nvPicPr>
          <p:cNvPr id="51" name="Grafik 50">
            <a:extLst>
              <a:ext uri="{FF2B5EF4-FFF2-40B4-BE49-F238E27FC236}">
                <a16:creationId xmlns:a16="http://schemas.microsoft.com/office/drawing/2014/main" id="{A09C58FE-CD37-661B-95F3-143BCCAD5ED4}"/>
              </a:ext>
            </a:extLst>
          </p:cNvPr>
          <p:cNvPicPr>
            <a:picLocks noChangeAspect="1"/>
          </p:cNvPicPr>
          <p:nvPr/>
        </p:nvPicPr>
        <p:blipFill rotWithShape="1">
          <a:blip r:embed="rId15"/>
          <a:srcRect l="81037" t="41404" r="13547" b="11484"/>
          <a:stretch/>
        </p:blipFill>
        <p:spPr>
          <a:xfrm>
            <a:off x="11448256" y="7682479"/>
            <a:ext cx="1063512" cy="788250"/>
          </a:xfrm>
          <a:prstGeom prst="rect">
            <a:avLst/>
          </a:prstGeom>
        </p:spPr>
      </p:pic>
      <p:pic>
        <p:nvPicPr>
          <p:cNvPr id="52" name="Grafik 51" descr="Ein Bild, das Entwurf, Kreis, weiß, Design enthält.&#10;&#10;Automatisch generierte Beschreibung">
            <a:extLst>
              <a:ext uri="{FF2B5EF4-FFF2-40B4-BE49-F238E27FC236}">
                <a16:creationId xmlns:a16="http://schemas.microsoft.com/office/drawing/2014/main" id="{AB408535-FA33-B999-A219-3AA6D5E3A52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602873" y="4306613"/>
            <a:ext cx="908895" cy="908895"/>
          </a:xfrm>
          <a:prstGeom prst="rect">
            <a:avLst/>
          </a:prstGeom>
        </p:spPr>
      </p:pic>
      <p:pic>
        <p:nvPicPr>
          <p:cNvPr id="53" name="Grafik 52" descr="Ein Bild, das Entwurf, Zeichnung, Clipart, Darstellung enthält.&#10;&#10;Automatisch generierte Beschreibung">
            <a:extLst>
              <a:ext uri="{FF2B5EF4-FFF2-40B4-BE49-F238E27FC236}">
                <a16:creationId xmlns:a16="http://schemas.microsoft.com/office/drawing/2014/main" id="{CC0FCCF7-A7F0-3BC4-2794-B8FAA0EFF38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872192" y="4279404"/>
            <a:ext cx="826268" cy="826268"/>
          </a:xfrm>
          <a:prstGeom prst="rect">
            <a:avLst/>
          </a:prstGeom>
        </p:spPr>
      </p:pic>
      <p:pic>
        <p:nvPicPr>
          <p:cNvPr id="54" name="Grafik 53" descr="Ein Bild, das Werkzeug, Waffe, Hebel enthält.&#10;&#10;Automatisch generierte Beschreibung">
            <a:extLst>
              <a:ext uri="{FF2B5EF4-FFF2-40B4-BE49-F238E27FC236}">
                <a16:creationId xmlns:a16="http://schemas.microsoft.com/office/drawing/2014/main" id="{682FB7CC-B327-D3AB-86D5-8967C1B0F34F}"/>
              </a:ext>
            </a:extLst>
          </p:cNvPr>
          <p:cNvPicPr>
            <a:picLocks noChangeAspect="1"/>
          </p:cNvPicPr>
          <p:nvPr/>
        </p:nvPicPr>
        <p:blipFill rotWithShape="1">
          <a:blip r:embed="rId18">
            <a:extLst>
              <a:ext uri="{28A0092B-C50C-407E-A947-70E740481C1C}">
                <a14:useLocalDpi xmlns:a14="http://schemas.microsoft.com/office/drawing/2010/main" val="0"/>
              </a:ext>
            </a:extLst>
          </a:blip>
          <a:srcRect l="4808" t="20434" r="7466" b="19552"/>
          <a:stretch/>
        </p:blipFill>
        <p:spPr>
          <a:xfrm>
            <a:off x="11546993" y="5779632"/>
            <a:ext cx="964775" cy="660012"/>
          </a:xfrm>
          <a:prstGeom prst="rect">
            <a:avLst/>
          </a:prstGeom>
        </p:spPr>
      </p:pic>
      <p:pic>
        <p:nvPicPr>
          <p:cNvPr id="55" name="Grafik 54">
            <a:extLst>
              <a:ext uri="{FF2B5EF4-FFF2-40B4-BE49-F238E27FC236}">
                <a16:creationId xmlns:a16="http://schemas.microsoft.com/office/drawing/2014/main" id="{6D02A254-23FA-98B8-EA24-DED03B36FB53}"/>
              </a:ext>
            </a:extLst>
          </p:cNvPr>
          <p:cNvPicPr>
            <a:picLocks noChangeAspect="1"/>
          </p:cNvPicPr>
          <p:nvPr/>
        </p:nvPicPr>
        <p:blipFill rotWithShape="1">
          <a:blip r:embed="rId19"/>
          <a:srcRect l="60206"/>
          <a:stretch/>
        </p:blipFill>
        <p:spPr>
          <a:xfrm>
            <a:off x="15615803" y="4312879"/>
            <a:ext cx="1354246" cy="511038"/>
          </a:xfrm>
          <a:prstGeom prst="rect">
            <a:avLst/>
          </a:prstGeom>
        </p:spPr>
      </p:pic>
      <p:pic>
        <p:nvPicPr>
          <p:cNvPr id="56" name="Grafik 55">
            <a:extLst>
              <a:ext uri="{FF2B5EF4-FFF2-40B4-BE49-F238E27FC236}">
                <a16:creationId xmlns:a16="http://schemas.microsoft.com/office/drawing/2014/main" id="{3F1921EF-004F-AA07-8D8E-0BF3D2D23E55}"/>
              </a:ext>
            </a:extLst>
          </p:cNvPr>
          <p:cNvPicPr>
            <a:picLocks noChangeAspect="1"/>
          </p:cNvPicPr>
          <p:nvPr/>
        </p:nvPicPr>
        <p:blipFill rotWithShape="1">
          <a:blip r:embed="rId19"/>
          <a:srcRect l="29704" r="54495" b="-2753"/>
          <a:stretch/>
        </p:blipFill>
        <p:spPr>
          <a:xfrm>
            <a:off x="15120664" y="4305845"/>
            <a:ext cx="537701" cy="525107"/>
          </a:xfrm>
          <a:prstGeom prst="rect">
            <a:avLst/>
          </a:prstGeom>
        </p:spPr>
      </p:pic>
      <p:pic>
        <p:nvPicPr>
          <p:cNvPr id="57" name="Grafik 56">
            <a:extLst>
              <a:ext uri="{FF2B5EF4-FFF2-40B4-BE49-F238E27FC236}">
                <a16:creationId xmlns:a16="http://schemas.microsoft.com/office/drawing/2014/main" id="{DCD554B4-C3C6-6EA2-0A18-828307B67104}"/>
              </a:ext>
            </a:extLst>
          </p:cNvPr>
          <p:cNvPicPr>
            <a:picLocks noChangeAspect="1"/>
          </p:cNvPicPr>
          <p:nvPr/>
        </p:nvPicPr>
        <p:blipFill rotWithShape="1">
          <a:blip r:embed="rId19"/>
          <a:srcRect l="15104" r="39794" b="-2327"/>
          <a:stretch/>
        </p:blipFill>
        <p:spPr>
          <a:xfrm>
            <a:off x="15435174" y="5297089"/>
            <a:ext cx="1534875" cy="522927"/>
          </a:xfrm>
          <a:prstGeom prst="rect">
            <a:avLst/>
          </a:prstGeom>
        </p:spPr>
      </p:pic>
      <p:sp>
        <p:nvSpPr>
          <p:cNvPr id="58" name="Rechteck 57">
            <a:extLst>
              <a:ext uri="{FF2B5EF4-FFF2-40B4-BE49-F238E27FC236}">
                <a16:creationId xmlns:a16="http://schemas.microsoft.com/office/drawing/2014/main" id="{263C695E-8470-7BD0-3C17-E403B6A11E6E}"/>
              </a:ext>
            </a:extLst>
          </p:cNvPr>
          <p:cNvSpPr/>
          <p:nvPr/>
        </p:nvSpPr>
        <p:spPr>
          <a:xfrm>
            <a:off x="16566066" y="5238386"/>
            <a:ext cx="403983" cy="5661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Grafik 58" descr="Ein Bild, das Flasche, Entwurf, Logo, Design enthält.&#10;&#10;Automatisch generierte Beschreibung">
            <a:extLst>
              <a:ext uri="{FF2B5EF4-FFF2-40B4-BE49-F238E27FC236}">
                <a16:creationId xmlns:a16="http://schemas.microsoft.com/office/drawing/2014/main" id="{E7C365DB-191A-1319-C12E-C9D0A17C303A}"/>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24049" t="15278" r="27038" b="15690"/>
          <a:stretch/>
        </p:blipFill>
        <p:spPr>
          <a:xfrm>
            <a:off x="16525485" y="6388277"/>
            <a:ext cx="444564" cy="627431"/>
          </a:xfrm>
          <a:prstGeom prst="rect">
            <a:avLst/>
          </a:prstGeom>
        </p:spPr>
      </p:pic>
      <p:pic>
        <p:nvPicPr>
          <p:cNvPr id="60" name="Grafik 59" descr="Ein Bild, das Entwurf, Zeichnung, Clipart, Diagramm enthält.&#10;&#10;Automatisch generierte Beschreibung">
            <a:extLst>
              <a:ext uri="{FF2B5EF4-FFF2-40B4-BE49-F238E27FC236}">
                <a16:creationId xmlns:a16="http://schemas.microsoft.com/office/drawing/2014/main" id="{F7ECFCCE-AB87-FB86-F442-449AE6288C1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6349262" y="7547049"/>
            <a:ext cx="620787" cy="620787"/>
          </a:xfrm>
          <a:prstGeom prst="rect">
            <a:avLst/>
          </a:prstGeom>
        </p:spPr>
      </p:pic>
      <p:pic>
        <p:nvPicPr>
          <p:cNvPr id="61" name="Grafik 60" descr="Ein Bild, das Symbol, Clipart, Grafiken, Design enthält.&#10;&#10;Automatisch generierte Beschreibung">
            <a:extLst>
              <a:ext uri="{FF2B5EF4-FFF2-40B4-BE49-F238E27FC236}">
                <a16:creationId xmlns:a16="http://schemas.microsoft.com/office/drawing/2014/main" id="{10CFBA86-2F02-D4B1-9C08-F2A87A6DCA7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6457002" y="8194730"/>
            <a:ext cx="513047" cy="513047"/>
          </a:xfrm>
          <a:prstGeom prst="rect">
            <a:avLst/>
          </a:prstGeom>
        </p:spPr>
      </p:pic>
      <p:sp>
        <p:nvSpPr>
          <p:cNvPr id="44" name="Content Placeholder 3">
            <a:extLst>
              <a:ext uri="{FF2B5EF4-FFF2-40B4-BE49-F238E27FC236}">
                <a16:creationId xmlns:a16="http://schemas.microsoft.com/office/drawing/2014/main" id="{CA4F6E82-F10D-9906-EC0C-CC300DF9D21D}"/>
              </a:ext>
            </a:extLst>
          </p:cNvPr>
          <p:cNvSpPr>
            <a:spLocks noGrp="1"/>
          </p:cNvSpPr>
          <p:nvPr>
            <p:ph sz="quarter" idx="13"/>
          </p:nvPr>
        </p:nvSpPr>
        <p:spPr>
          <a:xfrm>
            <a:off x="1257300" y="9046843"/>
            <a:ext cx="7886700" cy="849183"/>
          </a:xfrm>
        </p:spPr>
        <p:txBody>
          <a:bodyPr/>
          <a:lstStyle/>
          <a:p>
            <a:r>
              <a:rPr lang="en-AU" dirty="0">
                <a:latin typeface="Arial" panose="020B0604020202020204" pitchFamily="34" charset="0"/>
                <a:cs typeface="Arial" panose="020B0604020202020204" pitchFamily="34" charset="0"/>
              </a:rPr>
              <a:t>Author/s:</a:t>
            </a:r>
          </a:p>
          <a:p>
            <a:r>
              <a:rPr lang="en-AU" dirty="0">
                <a:latin typeface="Arial" panose="020B0604020202020204" pitchFamily="34" charset="0"/>
                <a:cs typeface="Arial" panose="020B0604020202020204" pitchFamily="34" charset="0"/>
              </a:rPr>
              <a:t>Omar </a:t>
            </a:r>
            <a:r>
              <a:rPr lang="en-AU" dirty="0" err="1">
                <a:latin typeface="Arial" panose="020B0604020202020204" pitchFamily="34" charset="0"/>
                <a:cs typeface="Arial" panose="020B0604020202020204" pitchFamily="34" charset="0"/>
              </a:rPr>
              <a:t>Hegazy</a:t>
            </a:r>
            <a:r>
              <a:rPr lang="en-AU" dirty="0">
                <a:latin typeface="Arial" panose="020B0604020202020204" pitchFamily="34" charset="0"/>
                <a:cs typeface="Arial" panose="020B0604020202020204" pitchFamily="34" charset="0"/>
              </a:rPr>
              <a:t> and Ben Kraaijenhagen, Vrije Universiteit Brussel, Belgium</a:t>
            </a:r>
          </a:p>
        </p:txBody>
      </p:sp>
    </p:spTree>
    <p:extLst>
      <p:ext uri="{BB962C8B-B14F-4D97-AF65-F5344CB8AC3E}">
        <p14:creationId xmlns:p14="http://schemas.microsoft.com/office/powerpoint/2010/main" val="1700982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1423DE4-C3D0-CFDB-6722-AA6FEB60B4EF}"/>
              </a:ext>
            </a:extLst>
          </p:cNvPr>
          <p:cNvSpPr>
            <a:spLocks noGrp="1"/>
          </p:cNvSpPr>
          <p:nvPr>
            <p:ph type="title"/>
          </p:nvPr>
        </p:nvSpPr>
        <p:spPr/>
        <p:txBody>
          <a:bodyPr/>
          <a:lstStyle/>
          <a:p>
            <a:r>
              <a:rPr lang="en-GB" dirty="0"/>
              <a:t>Needs &amp; requirements, infrastructure</a:t>
            </a:r>
          </a:p>
        </p:txBody>
      </p:sp>
      <p:sp>
        <p:nvSpPr>
          <p:cNvPr id="6" name="Inhaltsplatzhalter 2">
            <a:extLst>
              <a:ext uri="{FF2B5EF4-FFF2-40B4-BE49-F238E27FC236}">
                <a16:creationId xmlns:a16="http://schemas.microsoft.com/office/drawing/2014/main" id="{1184533C-689E-8F89-4E4A-0C55017AF96F}"/>
              </a:ext>
            </a:extLst>
          </p:cNvPr>
          <p:cNvSpPr txBox="1">
            <a:spLocks/>
          </p:cNvSpPr>
          <p:nvPr/>
        </p:nvSpPr>
        <p:spPr>
          <a:xfrm>
            <a:off x="1257300" y="2551212"/>
            <a:ext cx="7886700" cy="61206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GB"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Enroute charging &amp; fuelling locations needed </a:t>
            </a: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GB" sz="2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cs typeface="Arial" panose="020B0604020202020204" pitchFamily="34" charset="0"/>
              </a:rPr>
              <a:t>Minimum	CCS   8, MCS 12, HRS   8</a:t>
            </a:r>
          </a:p>
          <a:p>
            <a:pPr marL="685800" marR="0" lvl="1" indent="-228600" algn="l" defTabSz="914400" rtl="0" eaLnBrk="1" fontAlgn="auto" latinLnBrk="0" hangingPunct="1">
              <a:lnSpc>
                <a:spcPct val="90000"/>
              </a:lnSpc>
              <a:spcBef>
                <a:spcPts val="500"/>
              </a:spcBef>
              <a:spcAft>
                <a:spcPts val="0"/>
              </a:spcAft>
              <a:buClrTx/>
              <a:buSzTx/>
              <a:buFontTx/>
              <a:buBlip>
                <a:blip r:embed="rId2"/>
              </a:buBlip>
              <a:tabLst/>
              <a:defRPr/>
            </a:pPr>
            <a:r>
              <a:rPr kumimoji="0" lang="en-GB" sz="2800" b="0" i="0" u="none" strike="noStrike" kern="1200" cap="none" spc="0" normalizeH="0" baseline="0" noProof="0" dirty="0">
                <a:ln>
                  <a:noFill/>
                </a:ln>
                <a:solidFill>
                  <a:sysClr val="windowText" lastClr="000000">
                    <a:lumMod val="65000"/>
                    <a:lumOff val="35000"/>
                  </a:sysClr>
                </a:solidFill>
                <a:effectLst/>
                <a:uLnTx/>
                <a:uFillTx/>
                <a:latin typeface="Arial" panose="020B0604020202020204" pitchFamily="34" charset="0"/>
                <a:cs typeface="Arial" panose="020B0604020202020204" pitchFamily="34" charset="0"/>
              </a:rPr>
              <a:t>Ideal		CCS 13, MCS  21, HRS 13</a:t>
            </a:r>
          </a:p>
          <a:p>
            <a:pPr marL="0" marR="0" lvl="0" indent="0" algn="l" defTabSz="914400" rtl="0" eaLnBrk="1" fontAlgn="auto" latinLnBrk="0" hangingPunct="1">
              <a:lnSpc>
                <a:spcPct val="90000"/>
              </a:lnSpc>
              <a:spcBef>
                <a:spcPts val="1000"/>
              </a:spcBef>
              <a:spcAft>
                <a:spcPts val="0"/>
              </a:spcAft>
              <a:buClrTx/>
              <a:buSzTx/>
              <a:buNone/>
              <a:tabLst/>
              <a:defRPr/>
            </a:pPr>
            <a:r>
              <a:rPr kumimoji="0" lang="en-GB"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GB"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Reservation of charging and fuelling points</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lang="en-GB" dirty="0">
                <a:solidFill>
                  <a:sysClr val="windowText" lastClr="000000">
                    <a:lumMod val="75000"/>
                    <a:lumOff val="25000"/>
                  </a:sysClr>
                </a:solidFill>
                <a:latin typeface="Arial" panose="020B0604020202020204" pitchFamily="34" charset="0"/>
                <a:cs typeface="Arial" panose="020B0604020202020204" pitchFamily="34" charset="0"/>
              </a:rPr>
              <a:t> Aligning with real time energy prices</a:t>
            </a:r>
            <a:endParaRPr kumimoji="0" lang="en-GB"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12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GB"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a:t>
            </a:r>
            <a:r>
              <a:rPr kumimoji="0" lang="en-GB" b="1"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Call to action</a:t>
            </a:r>
            <a:r>
              <a:rPr kumimoji="0" lang="en-GB"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invest in charging (CCS/MCS) </a:t>
            </a:r>
            <a:br>
              <a:rPr kumimoji="0" lang="en-GB"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br>
            <a:r>
              <a:rPr kumimoji="0" lang="en-GB"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and fuelling (HRS) is needed now</a:t>
            </a:r>
          </a:p>
          <a:p>
            <a:pPr lvl="1">
              <a:spcBef>
                <a:spcPts val="1000"/>
              </a:spcBef>
            </a:pPr>
            <a: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2025 - 2030 over 150.000 ZE-HDVs </a:t>
            </a:r>
          </a:p>
          <a:p>
            <a:pPr lvl="1">
              <a:spcBef>
                <a:spcPts val="1000"/>
              </a:spcBef>
            </a:pPr>
            <a:r>
              <a:rPr lang="en-GB" sz="2800" dirty="0">
                <a:solidFill>
                  <a:sysClr val="windowText" lastClr="000000">
                    <a:lumMod val="75000"/>
                    <a:lumOff val="25000"/>
                  </a:sysClr>
                </a:solidFill>
                <a:latin typeface="Arial" panose="020B0604020202020204" pitchFamily="34" charset="0"/>
                <a:cs typeface="Arial" panose="020B0604020202020204" pitchFamily="34" charset="0"/>
              </a:rPr>
              <a:t>2040 over</a:t>
            </a:r>
            <a: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 1.000.000 ZE-HDVs</a:t>
            </a:r>
            <a:b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br>
            <a: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running on European corridors!</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GB" sz="20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hlinkClick r:id="rId3"/>
              </a:rPr>
              <a:t>https://www.eca.europa.eu/Lists/ECADocuments/SR21_05/SR_Electrical_charging_infrastructure_EN.pdf.</a:t>
            </a:r>
            <a:endParaRPr kumimoji="0" lang="en-GB" sz="20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endParaRPr kumimoji="0" lang="en-GB"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C5D89EA4-7948-E23A-A2AC-B596013FA0E6}"/>
              </a:ext>
            </a:extLst>
          </p:cNvPr>
          <p:cNvPicPr>
            <a:picLocks noChangeAspect="1"/>
          </p:cNvPicPr>
          <p:nvPr/>
        </p:nvPicPr>
        <p:blipFill>
          <a:blip r:embed="rId4"/>
          <a:stretch>
            <a:fillRect/>
          </a:stretch>
        </p:blipFill>
        <p:spPr>
          <a:xfrm>
            <a:off x="10180419" y="2603074"/>
            <a:ext cx="6850281" cy="6068817"/>
          </a:xfrm>
          <a:prstGeom prst="rect">
            <a:avLst/>
          </a:prstGeom>
        </p:spPr>
      </p:pic>
      <p:pic>
        <p:nvPicPr>
          <p:cNvPr id="8" name="Grafik 7">
            <a:extLst>
              <a:ext uri="{FF2B5EF4-FFF2-40B4-BE49-F238E27FC236}">
                <a16:creationId xmlns:a16="http://schemas.microsoft.com/office/drawing/2014/main" id="{55EFF2A8-BC2D-E573-C41E-C9D90BB2000A}"/>
              </a:ext>
            </a:extLst>
          </p:cNvPr>
          <p:cNvPicPr>
            <a:picLocks noChangeAspect="1"/>
          </p:cNvPicPr>
          <p:nvPr/>
        </p:nvPicPr>
        <p:blipFill>
          <a:blip r:embed="rId5"/>
          <a:stretch>
            <a:fillRect/>
          </a:stretch>
        </p:blipFill>
        <p:spPr>
          <a:xfrm>
            <a:off x="10296128" y="2729391"/>
            <a:ext cx="1359526" cy="1261981"/>
          </a:xfrm>
          <a:prstGeom prst="rect">
            <a:avLst/>
          </a:prstGeom>
          <a:solidFill>
            <a:schemeClr val="bg1"/>
          </a:solidFill>
        </p:spPr>
      </p:pic>
      <p:sp>
        <p:nvSpPr>
          <p:cNvPr id="9" name="Content Placeholder 3">
            <a:extLst>
              <a:ext uri="{FF2B5EF4-FFF2-40B4-BE49-F238E27FC236}">
                <a16:creationId xmlns:a16="http://schemas.microsoft.com/office/drawing/2014/main" id="{46DE46AD-6AA5-5934-ED0D-C8F4052C0610}"/>
              </a:ext>
            </a:extLst>
          </p:cNvPr>
          <p:cNvSpPr txBox="1">
            <a:spLocks/>
          </p:cNvSpPr>
          <p:nvPr/>
        </p:nvSpPr>
        <p:spPr>
          <a:xfrm>
            <a:off x="1257300" y="9046843"/>
            <a:ext cx="7886700" cy="849183"/>
          </a:xfrm>
          <a:prstGeom prst="rect">
            <a:avLst/>
          </a:prstGeom>
        </p:spPr>
        <p:txBody>
          <a:bodyPr/>
          <a:lstStyle>
            <a:lvl1pPr marL="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a:latin typeface="Arial" panose="020B0604020202020204" pitchFamily="34" charset="0"/>
                <a:cs typeface="Arial" panose="020B0604020202020204" pitchFamily="34" charset="0"/>
              </a:rPr>
              <a:t>Author/s:</a:t>
            </a:r>
          </a:p>
          <a:p>
            <a:r>
              <a:rPr lang="en-AU">
                <a:latin typeface="Arial" panose="020B0604020202020204" pitchFamily="34" charset="0"/>
                <a:cs typeface="Arial" panose="020B0604020202020204" pitchFamily="34" charset="0"/>
              </a:rPr>
              <a:t>Omar Hegazy and Ben Kraaijenhagen, Vrije Universiteit Brussel, Belgium</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20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D3F7E7-165A-3E5E-19B5-CB6F31D2A8B4}"/>
              </a:ext>
            </a:extLst>
          </p:cNvPr>
          <p:cNvSpPr>
            <a:spLocks noGrp="1"/>
          </p:cNvSpPr>
          <p:nvPr>
            <p:ph type="title"/>
          </p:nvPr>
        </p:nvSpPr>
        <p:spPr/>
        <p:txBody>
          <a:bodyPr/>
          <a:lstStyle/>
          <a:p>
            <a:r>
              <a:rPr lang="en-GB" dirty="0"/>
              <a:t>Needs &amp; requirements, digital platform</a:t>
            </a:r>
          </a:p>
        </p:txBody>
      </p:sp>
      <p:sp>
        <p:nvSpPr>
          <p:cNvPr id="5" name="Content Placeholder 12">
            <a:extLst>
              <a:ext uri="{FF2B5EF4-FFF2-40B4-BE49-F238E27FC236}">
                <a16:creationId xmlns:a16="http://schemas.microsoft.com/office/drawing/2014/main" id="{4F06DDF0-D30A-22A8-70F7-67233973ECE5}"/>
              </a:ext>
            </a:extLst>
          </p:cNvPr>
          <p:cNvSpPr txBox="1">
            <a:spLocks/>
          </p:cNvSpPr>
          <p:nvPr/>
        </p:nvSpPr>
        <p:spPr>
          <a:xfrm>
            <a:off x="1257300" y="2551212"/>
            <a:ext cx="11847140" cy="604867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Tx/>
              <a:buBlip>
                <a:blip r:embed="rId2"/>
              </a:buBlip>
              <a:defRPr sz="1400" kern="1200">
                <a:solidFill>
                  <a:schemeClr val="tx1">
                    <a:lumMod val="75000"/>
                    <a:lumOff val="25000"/>
                  </a:schemeClr>
                </a:solidFill>
                <a:latin typeface="+mn-lt"/>
                <a:ea typeface="+mn-ea"/>
                <a:cs typeface="+mn-cs"/>
              </a:defRPr>
            </a:lvl1pPr>
            <a:lvl2pPr marL="450000" indent="-228600" algn="l" defTabSz="914400" rtl="0" eaLnBrk="1" latinLnBrk="0" hangingPunct="1">
              <a:lnSpc>
                <a:spcPct val="90000"/>
              </a:lnSpc>
              <a:spcBef>
                <a:spcPts val="500"/>
              </a:spcBef>
              <a:buFontTx/>
              <a:buBlip>
                <a:blip r:embed="rId2"/>
              </a:buBlip>
              <a:defRPr sz="1400" kern="1200">
                <a:solidFill>
                  <a:schemeClr val="tx1">
                    <a:lumMod val="65000"/>
                    <a:lumOff val="35000"/>
                  </a:schemeClr>
                </a:solidFill>
                <a:latin typeface="+mn-lt"/>
                <a:ea typeface="+mn-ea"/>
                <a:cs typeface="+mn-cs"/>
              </a:defRPr>
            </a:lvl2pPr>
            <a:lvl3pPr marL="720000" indent="-228600" algn="l" defTabSz="914400" rtl="0" eaLnBrk="1" latinLnBrk="0" hangingPunct="1">
              <a:lnSpc>
                <a:spcPct val="90000"/>
              </a:lnSpc>
              <a:spcBef>
                <a:spcPts val="500"/>
              </a:spcBef>
              <a:buFontTx/>
              <a:buBlip>
                <a:blip r:embed="rId2"/>
              </a:buBlip>
              <a:defRPr sz="1400" kern="1200">
                <a:solidFill>
                  <a:schemeClr val="tx1">
                    <a:lumMod val="65000"/>
                    <a:lumOff val="35000"/>
                  </a:schemeClr>
                </a:solidFill>
                <a:latin typeface="+mn-lt"/>
                <a:ea typeface="+mn-ea"/>
                <a:cs typeface="+mn-cs"/>
              </a:defRPr>
            </a:lvl3pPr>
            <a:lvl4pPr marL="990000" indent="-228600" algn="l" defTabSz="914400" rtl="0" eaLnBrk="1" latinLnBrk="0" hangingPunct="1">
              <a:lnSpc>
                <a:spcPct val="90000"/>
              </a:lnSpc>
              <a:spcBef>
                <a:spcPts val="500"/>
              </a:spcBef>
              <a:buFontTx/>
              <a:buBlip>
                <a:blip r:embed="rId2"/>
              </a:buBlip>
              <a:defRPr sz="1400" kern="1200">
                <a:solidFill>
                  <a:schemeClr val="tx1">
                    <a:lumMod val="65000"/>
                    <a:lumOff val="35000"/>
                  </a:schemeClr>
                </a:solidFill>
                <a:latin typeface="+mn-lt"/>
                <a:ea typeface="+mn-ea"/>
                <a:cs typeface="+mn-cs"/>
              </a:defRPr>
            </a:lvl4pPr>
            <a:lvl5pPr marL="1260000" indent="-228600" algn="l" defTabSz="914400" rtl="0" eaLnBrk="1" latinLnBrk="0" hangingPunct="1">
              <a:lnSpc>
                <a:spcPct val="90000"/>
              </a:lnSpc>
              <a:spcBef>
                <a:spcPts val="500"/>
              </a:spcBef>
              <a:buFontTx/>
              <a:buBlip>
                <a:blip r:embed="rId2"/>
              </a:buBlip>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The Digital Twin Platform should enable the deployment of following capabilities:</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GB" sz="2800" b="1"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Buying decision. </a:t>
            </a:r>
            <a:r>
              <a:rPr kumimoji="0" lang="en-GB" sz="280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F</a:t>
            </a:r>
            <a: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inding suitable ZEV fleet for certain fleet operations. </a:t>
            </a:r>
            <a:b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br>
            <a: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Default profiles of different vehicles and vehicle-trailer configurations. </a:t>
            </a:r>
            <a:b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br>
            <a: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Dynamic fleet data to enhance the profiles towards resilient fleet choices.</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GB" sz="2800" b="1"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Mission planning. </a:t>
            </a:r>
            <a:r>
              <a:rPr kumimoji="0" lang="en-GB" sz="280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O</a:t>
            </a:r>
            <a: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ptimised routing for a certain mission and eco-routing algorithms for comparison.</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GB" sz="2800" b="1"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Right vehicle in right duty. </a:t>
            </a:r>
            <a:r>
              <a:rPr kumimoji="0" lang="en-GB" sz="280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S</a:t>
            </a:r>
            <a: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elect most suitable vehicles from the fleet for </a:t>
            </a:r>
            <a:b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br>
            <a: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certain operations. Address the issue of weight and safety restrictions for</a:t>
            </a:r>
            <a:b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br>
            <a: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European Modular Systems (EMS) deployment.</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GB" sz="2800" b="1"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Dynamic correlation. </a:t>
            </a:r>
            <a:r>
              <a:rPr kumimoji="0" lang="en-GB" sz="280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S</a:t>
            </a:r>
            <a: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ynchronise between real world and model data.</a:t>
            </a:r>
            <a:b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br>
            <a: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Implement predictive control procedures to evaluate potential benefits.</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kumimoji="0" lang="en-GB" sz="2800" b="1"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Predictive Maintenance. </a:t>
            </a:r>
            <a:r>
              <a:rPr kumimoji="0" lang="en-GB" sz="280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P</a:t>
            </a:r>
            <a: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redict vehicle maintenance and/or software updates, for the ZEV specific components and systems, e.g., the battery, </a:t>
            </a:r>
            <a:b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br>
            <a:r>
              <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rPr>
              <a:t>the fuel cell, the e-dolly and e-trailer, potentially the tyres.	</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endParaRPr kumimoji="0" lang="en-GB" sz="2800" b="0" i="0" u="none" strike="noStrike" kern="1200" cap="none" spc="0" normalizeH="0" baseline="0" noProof="0" dirty="0">
              <a:ln>
                <a:noFill/>
              </a:ln>
              <a:solidFill>
                <a:sysClr val="windowText" lastClr="000000">
                  <a:lumMod val="75000"/>
                  <a:lumOff val="25000"/>
                </a:sysClr>
              </a:solidFill>
              <a:effectLst/>
              <a:uLnTx/>
              <a:uFillTx/>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F20C0D93-162E-048C-40C0-FA9FEB3B58C0}"/>
              </a:ext>
            </a:extLst>
          </p:cNvPr>
          <p:cNvSpPr txBox="1">
            <a:spLocks/>
          </p:cNvSpPr>
          <p:nvPr/>
        </p:nvSpPr>
        <p:spPr>
          <a:xfrm>
            <a:off x="1257300" y="9046843"/>
            <a:ext cx="7886700" cy="849183"/>
          </a:xfrm>
          <a:prstGeom prst="rect">
            <a:avLst/>
          </a:prstGeom>
        </p:spPr>
        <p:txBody>
          <a:bodyPr/>
          <a:lstStyle>
            <a:lvl1pPr marL="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a:latin typeface="Arial" panose="020B0604020202020204" pitchFamily="34" charset="0"/>
                <a:cs typeface="Arial" panose="020B0604020202020204" pitchFamily="34" charset="0"/>
              </a:rPr>
              <a:t>Author/s:</a:t>
            </a:r>
          </a:p>
          <a:p>
            <a:r>
              <a:rPr lang="en-AU">
                <a:latin typeface="Arial" panose="020B0604020202020204" pitchFamily="34" charset="0"/>
                <a:cs typeface="Arial" panose="020B0604020202020204" pitchFamily="34" charset="0"/>
              </a:rPr>
              <a:t>Omar Hegazy and Ben Kraaijenhagen, Vrije Universiteit Brussel, Belgium</a:t>
            </a:r>
            <a:endParaRPr lang="en-AU" dirty="0">
              <a:latin typeface="Arial" panose="020B0604020202020204" pitchFamily="34" charset="0"/>
              <a:cs typeface="Arial" panose="020B0604020202020204" pitchFamily="34" charset="0"/>
            </a:endParaRPr>
          </a:p>
        </p:txBody>
      </p:sp>
      <p:pic>
        <p:nvPicPr>
          <p:cNvPr id="2" name="Picture 86">
            <a:extLst>
              <a:ext uri="{FF2B5EF4-FFF2-40B4-BE49-F238E27FC236}">
                <a16:creationId xmlns:a16="http://schemas.microsoft.com/office/drawing/2014/main" id="{398A5514-6BBF-84B5-BEF9-D84B3E6D55B6}"/>
              </a:ext>
            </a:extLst>
          </p:cNvPr>
          <p:cNvPicPr>
            <a:picLocks noChangeAspect="1"/>
          </p:cNvPicPr>
          <p:nvPr/>
        </p:nvPicPr>
        <p:blipFill>
          <a:blip r:embed="rId3"/>
          <a:stretch>
            <a:fillRect/>
          </a:stretch>
        </p:blipFill>
        <p:spPr>
          <a:xfrm>
            <a:off x="12292978" y="6030286"/>
            <a:ext cx="4791782" cy="2472683"/>
          </a:xfrm>
          <a:prstGeom prst="rect">
            <a:avLst/>
          </a:prstGeom>
          <a:ln w="38100">
            <a:solidFill>
              <a:schemeClr val="accent1"/>
            </a:solidFill>
          </a:ln>
        </p:spPr>
      </p:pic>
      <p:pic>
        <p:nvPicPr>
          <p:cNvPr id="4" name="Picture 2">
            <a:extLst>
              <a:ext uri="{FF2B5EF4-FFF2-40B4-BE49-F238E27FC236}">
                <a16:creationId xmlns:a16="http://schemas.microsoft.com/office/drawing/2014/main" id="{6B2B513B-CDEA-9509-DF3F-35EE6EA03D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2463" y="2695228"/>
            <a:ext cx="4456761" cy="2736304"/>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919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chnology Convergence 2023 - Presentation Template" id="{AD7E61BC-6D68-468E-983F-68C8A034365A}" vid="{6AA01E9F-0444-4427-8A7C-1FD78B2E50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Technology Convergence 2023 - Presentation Template</Template>
  <TotalTime>2</TotalTime>
  <Words>1101</Words>
  <Application>Microsoft Office PowerPoint</Application>
  <PresentationFormat>Custom</PresentationFormat>
  <Paragraphs>147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Open Sauce Bold</vt:lpstr>
      <vt:lpstr>Office Theme</vt:lpstr>
      <vt:lpstr>Zero Emission, serving the long-haul Freight EcoSystem (ZEFES)</vt:lpstr>
      <vt:lpstr>Zero Emission, serving the long-haul Freight EcoSystem (ZEFES)</vt:lpstr>
      <vt:lpstr>Vision and Story</vt:lpstr>
      <vt:lpstr>Ambition</vt:lpstr>
      <vt:lpstr>Concept</vt:lpstr>
      <vt:lpstr>Expected outcome</vt:lpstr>
      <vt:lpstr>Needs &amp; requirements, logistics</vt:lpstr>
      <vt:lpstr>Needs &amp; requirements, infrastructure</vt:lpstr>
      <vt:lpstr>Needs &amp; requirements, digital platform</vt:lpstr>
      <vt:lpstr>Needs &amp; requirements, road permits</vt:lpstr>
      <vt:lpstr>Q&amp;A</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Hamid</dc:creator>
  <cp:lastModifiedBy>Gavin Hill</cp:lastModifiedBy>
  <cp:revision>6</cp:revision>
  <dcterms:created xsi:type="dcterms:W3CDTF">2023-08-30T05:28:25Z</dcterms:created>
  <dcterms:modified xsi:type="dcterms:W3CDTF">2023-10-16T07:11:48Z</dcterms:modified>
  <dc:identifier>DAFqF3977AU</dc:identifier>
</cp:coreProperties>
</file>