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68" r:id="rId8"/>
    <p:sldId id="260" r:id="rId9"/>
    <p:sldId id="263" r:id="rId10"/>
    <p:sldId id="266" r:id="rId11"/>
    <p:sldId id="270" r:id="rId12"/>
    <p:sldId id="265" r:id="rId13"/>
    <p:sldId id="271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uce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4042" autoAdjust="0"/>
  </p:normalViewPr>
  <p:slideViewPr>
    <p:cSldViewPr>
      <p:cViewPr varScale="1">
        <p:scale>
          <a:sx n="46" d="100"/>
          <a:sy n="46" d="100"/>
        </p:scale>
        <p:origin x="20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12/10/2023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0FFB-4692-4E17-BA4E-56B2A4B801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059E4-484D-47C7-AF4E-D31397D6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progress currently outpaces fleet preparation for ADS deployment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Delayed adoption by fleets/industry may impact the benefits of ADS-equipped trucks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059E4-484D-47C7-AF4E-D31397D6E0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059E4-484D-47C7-AF4E-D31397D6E0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ADS-equipped CMVs likely not subject to roadside inspections</a:t>
            </a:r>
          </a:p>
          <a:p>
            <a:pPr lvl="1"/>
            <a:r>
              <a:rPr lang="en-US" dirty="0"/>
              <a:t>Avoid risk of interactions with inspectors</a:t>
            </a:r>
          </a:p>
          <a:p>
            <a:r>
              <a:rPr lang="en-US" dirty="0"/>
              <a:t>A model is needed to ensure ADS equipment is well maintained and safe while operating </a:t>
            </a:r>
          </a:p>
          <a:p>
            <a:r>
              <a:rPr lang="en-US" dirty="0"/>
              <a:t>Industry Enhanced Inspection program</a:t>
            </a:r>
          </a:p>
          <a:p>
            <a:pPr lvl="1"/>
            <a:r>
              <a:rPr lang="en-US" dirty="0"/>
              <a:t>Training and certification program for operators of ADS-equipped CMVs to ensure defect-free operations at dispatch and in-transit fuel or service stops</a:t>
            </a:r>
          </a:p>
          <a:p>
            <a:pPr lvl="1"/>
            <a:r>
              <a:rPr lang="en-US" dirty="0"/>
              <a:t>Built upon existing industry practices (CVSA, FMCSA, ATA)</a:t>
            </a:r>
          </a:p>
          <a:p>
            <a:endParaRPr lang="en-US" dirty="0"/>
          </a:p>
          <a:p>
            <a:r>
              <a:rPr lang="en-US" dirty="0"/>
              <a:t>CONOPS research will explore this defect free self-certify inspection program to:</a:t>
            </a:r>
          </a:p>
          <a:p>
            <a:pPr lvl="1"/>
            <a:r>
              <a:rPr lang="en-US" dirty="0"/>
              <a:t>identify recommendations for training</a:t>
            </a:r>
          </a:p>
          <a:p>
            <a:pPr lvl="1"/>
            <a:r>
              <a:rPr lang="en-US" dirty="0"/>
              <a:t>monitor how stakeholders coordinate inspections of ADS equipment</a:t>
            </a:r>
          </a:p>
          <a:p>
            <a:pPr lvl="1"/>
            <a:r>
              <a:rPr lang="en-US" dirty="0"/>
              <a:t>document electronic messaging and roadside communication practices for ADS-equipped vehicles</a:t>
            </a:r>
          </a:p>
          <a:p>
            <a:pPr lvl="1"/>
            <a:r>
              <a:rPr lang="en-US" dirty="0"/>
              <a:t>consider the future of enforcement interactions between agents and ADS-equipped CMVs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059E4-484D-47C7-AF4E-D31397D6E0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Safety metric rates consider exposure and the measured safety element</a:t>
            </a:r>
          </a:p>
          <a:p>
            <a:pPr lvl="1"/>
            <a:r>
              <a:rPr lang="en-US" dirty="0"/>
              <a:t>Exposure is traditionally measured in crash rates; however, crashes are lagging indicators and thus a poor measure of preventing safety incidents</a:t>
            </a:r>
          </a:p>
          <a:p>
            <a:pPr lvl="1"/>
            <a:endParaRPr lang="en-US" dirty="0"/>
          </a:p>
          <a:p>
            <a:r>
              <a:rPr lang="en-US" dirty="0"/>
              <a:t>Data will be required to monitor how ADS-equipped CMVS perform while deployed in fleet operations</a:t>
            </a:r>
          </a:p>
          <a:p>
            <a:pPr lvl="1"/>
            <a:r>
              <a:rPr lang="en-US" dirty="0"/>
              <a:t>Fleets should identify which metrics can be calculated and work toward a standardization process to store and record data to calculate safety metrics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1600" dirty="0"/>
              <a:t>Deployment is underway at the Port of Whittier, Alaska. </a:t>
            </a:r>
          </a:p>
          <a:p>
            <a:r>
              <a:rPr lang="en-US" sz="1600" dirty="0"/>
              <a:t>Operation: Commercial trucks with trailers that move cargo containers between railroad cars and a barge that docks at the port on a weekly basis. The ADS developer, Pronto.ai, has experience internationally deploying automation with on-road and off-road equipment. </a:t>
            </a:r>
          </a:p>
          <a:p>
            <a:r>
              <a:rPr lang="en-US" sz="1600" dirty="0"/>
              <a:t>Purpose: Seeking to learn about ADS deployment on private property to prepare for public on- or off-road deployments. </a:t>
            </a:r>
          </a:p>
          <a:p>
            <a:r>
              <a:rPr lang="en-US" sz="1600" dirty="0"/>
              <a:t>Considerations: </a:t>
            </a:r>
          </a:p>
          <a:p>
            <a:pPr lvl="1"/>
            <a:r>
              <a:rPr lang="en-US" sz="1600" dirty="0"/>
              <a:t>Impacts on the existing fleet</a:t>
            </a:r>
          </a:p>
          <a:p>
            <a:pPr lvl="1"/>
            <a:r>
              <a:rPr lang="en-US" sz="1600" dirty="0"/>
              <a:t>Weather</a:t>
            </a:r>
          </a:p>
          <a:p>
            <a:pPr lvl="1"/>
            <a:r>
              <a:rPr lang="en-US" sz="1600" dirty="0"/>
              <a:t>Interactions with other vehicles and personnel</a:t>
            </a:r>
          </a:p>
          <a:p>
            <a:pPr lvl="1"/>
            <a:r>
              <a:rPr lang="en-US" sz="1600" dirty="0"/>
              <a:t>Scalability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059E4-484D-47C7-AF4E-D31397D6E0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0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CONOPS will develop a system to assess road readiness with a specific ADS technology under a specific operational design domain (ODD)</a:t>
            </a:r>
          </a:p>
          <a:p>
            <a:pPr lvl="1"/>
            <a:r>
              <a:rPr lang="en-US" dirty="0"/>
              <a:t>Assess interactions between roadway features, ADS technology, and ODD requirements</a:t>
            </a:r>
          </a:p>
          <a:p>
            <a:pPr lvl="1"/>
            <a:r>
              <a:rPr lang="en-US" dirty="0"/>
              <a:t>Identify critical roadway attributes to effectively operate ADS-equipped vehicles</a:t>
            </a:r>
          </a:p>
          <a:p>
            <a:pPr lvl="1"/>
            <a:r>
              <a:rPr lang="en-US" dirty="0"/>
              <a:t>Develop a tool for highway agencies  and fleet operators to see where ADS-vehicles can operate</a:t>
            </a:r>
          </a:p>
          <a:p>
            <a:endParaRPr lang="en-US" dirty="0"/>
          </a:p>
          <a:p>
            <a:r>
              <a:rPr lang="en-US" dirty="0"/>
              <a:t>Cross-country deployments along major freight corridors to collect detailed inventory of ADS perception of sensory data on roadway features and quality of communication and location data</a:t>
            </a:r>
          </a:p>
          <a:p>
            <a:pPr lvl="1"/>
            <a:r>
              <a:rPr lang="en-US" dirty="0"/>
              <a:t>Develop a national public dataset (Dataverse) of infrastructure and ADS performance metrics required for ADS operations</a:t>
            </a:r>
          </a:p>
          <a:p>
            <a:pPr lvl="2"/>
            <a:r>
              <a:rPr lang="en-US" dirty="0"/>
              <a:t>Cellular LTE connectivity</a:t>
            </a:r>
          </a:p>
          <a:p>
            <a:pPr lvl="2"/>
            <a:r>
              <a:rPr lang="en-US" dirty="0"/>
              <a:t>Lane marking quality</a:t>
            </a:r>
          </a:p>
          <a:p>
            <a:pPr lvl="2"/>
            <a:r>
              <a:rPr lang="en-US" dirty="0"/>
              <a:t>Road bumpiness</a:t>
            </a:r>
          </a:p>
          <a:p>
            <a:pPr lvl="2"/>
            <a:r>
              <a:rPr lang="en-US" dirty="0"/>
              <a:t>GPS satellite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059E4-484D-47C7-AF4E-D31397D6E0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8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Cs8uGJAuks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BnlxkS7i_4?feature=oembed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gJYd_gDnA?feature=oembed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499"/>
            <a:ext cx="15932866" cy="1838835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TOWARDS THE DEVELOPMENT OF A TRUCKING FLEET CONCEPT OF OPERATIONS (CONOPS) FOR MANAGING AUTOMATED DRIVING SYSTEM EQUIPPED TRUCKS IN MIXED FLEETS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erson in a suit&#10;&#10;Description automatically generated">
            <a:extLst>
              <a:ext uri="{FF2B5EF4-FFF2-40B4-BE49-F238E27FC236}">
                <a16:creationId xmlns:a16="http://schemas.microsoft.com/office/drawing/2014/main" id="{6BA7B438-9475-B281-2C0E-C7BCD69D5D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r="1943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Richard J. Hanowski</a:t>
            </a:r>
          </a:p>
        </p:txBody>
      </p:sp>
      <p:pic>
        <p:nvPicPr>
          <p:cNvPr id="12" name="Picture Placeholder 11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1BC5B7AC-6882-CEFE-9DAB-08B2BB6112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 b="6410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67595-7022-4DBF-820E-E6FB76FAB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Andrew J. Krum</a:t>
            </a:r>
          </a:p>
        </p:txBody>
      </p:sp>
      <p:pic>
        <p:nvPicPr>
          <p:cNvPr id="14" name="Picture Placeholder 13" descr="A person in a grey sweater&#10;&#10;Description automatically generated">
            <a:extLst>
              <a:ext uri="{FF2B5EF4-FFF2-40B4-BE49-F238E27FC236}">
                <a16:creationId xmlns:a16="http://schemas.microsoft.com/office/drawing/2014/main" id="{7B17E421-F848-6C2B-8512-806FBB96944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2" r="19462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E674F-2A82-A8F6-0C96-5EB645041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Erin Mabry</a:t>
            </a:r>
          </a:p>
        </p:txBody>
      </p:sp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128EEA-7727-52D0-0B43-00822A8B89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INSERT PORT QUEUING VIDEO</a:t>
            </a:r>
          </a:p>
          <a:p>
            <a:pPr marL="0" indent="0" algn="ctr">
              <a:buNone/>
            </a:pPr>
            <a:r>
              <a:rPr lang="en-US" dirty="0"/>
              <a:t>https://youtu.be/DCs8uGJAuks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176459-A021-06F3-9D62-DC3DAB72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Port Queuing Demonstration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33A83-CDF3-ACE1-36A5-B7555F15E1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  <a:p>
            <a:endParaRPr lang="en-US" dirty="0"/>
          </a:p>
        </p:txBody>
      </p:sp>
      <p:pic>
        <p:nvPicPr>
          <p:cNvPr id="5" name="Online Media 4" title="Port of Oakland - Autonomous Queueing Demonstration">
            <a:hlinkClick r:id="" action="ppaction://media"/>
            <a:extLst>
              <a:ext uri="{FF2B5EF4-FFF2-40B4-BE49-F238E27FC236}">
                <a16:creationId xmlns:a16="http://schemas.microsoft.com/office/drawing/2014/main" id="{D785E193-9B67-44D7-92FA-6764AFE747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9304" y="2376953"/>
            <a:ext cx="11161240" cy="63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53FABF-4209-0B0A-0972-1C88A5A4532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Erin Mabry</a:t>
            </a:r>
          </a:p>
          <a:p>
            <a:pPr marL="0" indent="0" algn="ctr">
              <a:buNone/>
            </a:pPr>
            <a:r>
              <a:rPr lang="en-US" dirty="0"/>
              <a:t>Senior Research Associate</a:t>
            </a:r>
          </a:p>
          <a:p>
            <a:pPr marL="0" indent="0" algn="ctr">
              <a:buNone/>
            </a:pPr>
            <a:r>
              <a:rPr lang="en-US" dirty="0"/>
              <a:t>CONOPS Co-PI</a:t>
            </a:r>
          </a:p>
          <a:p>
            <a:pPr marL="0" indent="0" algn="ctr">
              <a:buNone/>
            </a:pPr>
            <a:r>
              <a:rPr lang="en-US" dirty="0"/>
              <a:t>emabry@vtti.vt.edu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CEDB55-BD86-FB3A-EF98-44F74D32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808" y="3272734"/>
            <a:ext cx="12495212" cy="17875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0EB3E-591D-5944-3465-9CE11550E9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B3494-3CDA-DADA-B265-2C3A8959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288" y="7569255"/>
            <a:ext cx="6256709" cy="24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7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8082" y="2711691"/>
            <a:ext cx="7886700" cy="637270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Introducing automated driving systems (ADS) on heavy trucks will profoundly effect commerce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progress currently outpaces fleet preparation for ADS deployment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Fleet Concept of Operations (CONOPS) supports ADS integration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the industry a “how to” guide for integrating ADS into existing operations</a:t>
            </a:r>
          </a:p>
          <a:p>
            <a:pPr marL="0" indent="0">
              <a:buNone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739311"/>
            <a:ext cx="788670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125F0-53CC-EA01-91C6-019F4DF0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358" y="2711691"/>
            <a:ext cx="7954307" cy="70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A2DCC3-B82E-F2DC-AAB6-94F321EA095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279904" y="3193619"/>
            <a:ext cx="9415605" cy="46445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F76272-120E-F166-B3B3-DE0182EF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CONOPS Pillars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151C1-C4A0-D436-9C8B-15EAF4C8DD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  <a:p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B53C2E3-EBD8-7E23-87F3-F748CCC3C383}"/>
              </a:ext>
            </a:extLst>
          </p:cNvPr>
          <p:cNvSpPr txBox="1">
            <a:spLocks/>
          </p:cNvSpPr>
          <p:nvPr/>
        </p:nvSpPr>
        <p:spPr>
          <a:xfrm>
            <a:off x="1058366" y="3088388"/>
            <a:ext cx="6446540" cy="5976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critical pillars support the safe and efficient integration of ADS technology into existing, mixed-fleet operations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operational use cases and demonstrations highlight the application and implementation of ADS-equipped heavy vehicles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9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41DB56-4DF2-ABA3-3A1F-E3142D85EA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5088" y="2155168"/>
            <a:ext cx="15773400" cy="59766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INSERT CONOPS PROJECT OVERVIEW VIDEO (TMC 2022)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https://youtu.be/eBnlxkS7i_4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ADD50-7864-3493-D4D6-64F490DC61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  <a:p>
            <a:endParaRPr lang="en-US" dirty="0"/>
          </a:p>
        </p:txBody>
      </p:sp>
      <p:pic>
        <p:nvPicPr>
          <p:cNvPr id="3" name="Online Media 2" title="TMC 2022 - CONOPS">
            <a:hlinkClick r:id="" action="ppaction://media"/>
            <a:extLst>
              <a:ext uri="{FF2B5EF4-FFF2-40B4-BE49-F238E27FC236}">
                <a16:creationId xmlns:a16="http://schemas.microsoft.com/office/drawing/2014/main" id="{A2FEE16E-2D3B-66D4-2E01-EF41CD523D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7300" y="1415200"/>
            <a:ext cx="12716257" cy="71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4959C-A1D1-68B9-6486-D21FA1A632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849" y="2335189"/>
            <a:ext cx="6913967" cy="6344159"/>
          </a:xfrm>
        </p:spPr>
        <p:txBody>
          <a:bodyPr/>
          <a:lstStyle/>
          <a:p>
            <a:r>
              <a:rPr lang="en-US" dirty="0"/>
              <a:t>ADS-equipped CMVs likely not subject to roadside inspections</a:t>
            </a:r>
          </a:p>
          <a:p>
            <a:endParaRPr lang="en-US" dirty="0"/>
          </a:p>
          <a:p>
            <a:r>
              <a:rPr lang="en-US" dirty="0"/>
              <a:t>A model is needed to ensure ADS equipment is well maintained and safe while operating </a:t>
            </a:r>
          </a:p>
          <a:p>
            <a:endParaRPr lang="en-US" dirty="0"/>
          </a:p>
          <a:p>
            <a:r>
              <a:rPr lang="en-US" dirty="0"/>
              <a:t>Enhanced CMV Inspection Program</a:t>
            </a:r>
          </a:p>
          <a:p>
            <a:pPr lvl="1"/>
            <a:r>
              <a:rPr lang="en-US" dirty="0"/>
              <a:t>CVSA training and certification program for operators of ADS-equipped CMVs to ensure defect-free operations at dispatch and in-transit fuel or service stops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6E71E2-C61C-EB24-1CD6-735A4B45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Inspection Procedures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77A7E-8788-A0AC-FB47-B67F7E3959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AF65C1C-68B3-92A5-2C0B-5726A6D26EEE}"/>
              </a:ext>
            </a:extLst>
          </p:cNvPr>
          <p:cNvSpPr txBox="1">
            <a:spLocks/>
          </p:cNvSpPr>
          <p:nvPr/>
        </p:nvSpPr>
        <p:spPr>
          <a:xfrm>
            <a:off x="9648056" y="3070179"/>
            <a:ext cx="7886700" cy="5976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7CC2A68-9EF4-98F1-9607-0E9AAFF84B5E}"/>
              </a:ext>
            </a:extLst>
          </p:cNvPr>
          <p:cNvSpPr txBox="1">
            <a:spLocks/>
          </p:cNvSpPr>
          <p:nvPr/>
        </p:nvSpPr>
        <p:spPr>
          <a:xfrm>
            <a:off x="8964605" y="2536786"/>
            <a:ext cx="9074207" cy="5976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 algn="ctr">
              <a:buFont typeface="Arial" pitchFamily="34" charset="0"/>
              <a:buNone/>
            </a:pPr>
            <a:r>
              <a:rPr lang="en-US" dirty="0"/>
              <a:t>INSERT CVSA full video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  <a:p>
            <a:pPr marL="0" indent="0" algn="ctr">
              <a:buFont typeface="Arial" pitchFamily="34" charset="0"/>
              <a:buNone/>
            </a:pPr>
            <a:r>
              <a:rPr lang="en-US" dirty="0"/>
              <a:t>https://youtu.be/rcgJYd_gDnA</a:t>
            </a:r>
          </a:p>
          <a:p>
            <a:endParaRPr lang="en-US" dirty="0"/>
          </a:p>
        </p:txBody>
      </p:sp>
      <p:pic>
        <p:nvPicPr>
          <p:cNvPr id="7" name="Online Media 6" title="AV Trucking Enhanced Inspection Pilot">
            <a:hlinkClick r:id="" action="ppaction://media"/>
            <a:extLst>
              <a:ext uri="{FF2B5EF4-FFF2-40B4-BE49-F238E27FC236}">
                <a16:creationId xmlns:a16="http://schemas.microsoft.com/office/drawing/2014/main" id="{FB48EC2B-79D1-759C-2578-448E62C7DD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53054" y="2702684"/>
            <a:ext cx="10284542" cy="58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5965AC-CBB5-A5A4-EFBF-F1C98563E2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1997" y="2775524"/>
            <a:ext cx="8536060" cy="6336704"/>
          </a:xfrm>
        </p:spPr>
        <p:txBody>
          <a:bodyPr/>
          <a:lstStyle/>
          <a:p>
            <a:r>
              <a:rPr lang="en-US" sz="2800" dirty="0"/>
              <a:t>Safety metrics for ADS vehicles have evolved into more granular and informative outputs</a:t>
            </a:r>
          </a:p>
          <a:p>
            <a:pPr lvl="1"/>
            <a:r>
              <a:rPr lang="en-US" sz="2400" dirty="0"/>
              <a:t>Proactively identify behavioral competencies of ADS vehicles</a:t>
            </a:r>
          </a:p>
          <a:p>
            <a:pPr lvl="1"/>
            <a:r>
              <a:rPr lang="en-US" sz="2400" dirty="0"/>
              <a:t>Leading indicators indicate a future event to prevent and control safety incidents</a:t>
            </a:r>
          </a:p>
          <a:p>
            <a:endParaRPr lang="en-US" sz="2800" dirty="0"/>
          </a:p>
          <a:p>
            <a:r>
              <a:rPr lang="en-US" sz="2800" dirty="0"/>
              <a:t>Data will be required to monitor how ADS-equipped CMVS perform while deployed in fleet operations</a:t>
            </a:r>
          </a:p>
          <a:p>
            <a:r>
              <a:rPr lang="en-US" sz="2800" dirty="0"/>
              <a:t>Deployment is underway at the Port of Whittier, Alaska. </a:t>
            </a:r>
          </a:p>
          <a:p>
            <a:r>
              <a:rPr lang="en-US" sz="2800" dirty="0"/>
              <a:t>Purpose: Learn about ADS deployment on private property to prepare for public on- or off-road deployments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60FA8-7B29-B6E8-1759-D52133FD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Safety Metrics and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39A50-B331-BC22-2D69-4806BCB945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A2FBE0A-F563-73C6-8755-F8CE78E5C534}"/>
              </a:ext>
            </a:extLst>
          </p:cNvPr>
          <p:cNvSpPr txBox="1">
            <a:spLocks/>
          </p:cNvSpPr>
          <p:nvPr/>
        </p:nvSpPr>
        <p:spPr>
          <a:xfrm>
            <a:off x="9413118" y="3044446"/>
            <a:ext cx="8678788" cy="5976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D591687-E2A2-D2E4-78EB-CB6E6680CFFB}"/>
              </a:ext>
            </a:extLst>
          </p:cNvPr>
          <p:cNvSpPr txBox="1">
            <a:spLocks/>
          </p:cNvSpPr>
          <p:nvPr/>
        </p:nvSpPr>
        <p:spPr>
          <a:xfrm>
            <a:off x="9809162" y="2335189"/>
            <a:ext cx="7886700" cy="50269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F1C39-8E63-0C82-2930-F1E5CD5D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4" y="2360112"/>
            <a:ext cx="6735861" cy="75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4DC34-92E6-3058-DECF-6A4B62B4C8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8398" y="2810695"/>
            <a:ext cx="7869611" cy="6732748"/>
          </a:xfrm>
        </p:spPr>
        <p:txBody>
          <a:bodyPr/>
          <a:lstStyle/>
          <a:p>
            <a:r>
              <a:rPr lang="en-US" sz="2800" dirty="0"/>
              <a:t>ADS-equipped vehicles require infrastructure and roadway features-work is needed to integrate automated vehicles on public roads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CONOPS will develop a system to assess road readiness with a specific ADS technology under a specific operational design domain (ODD)</a:t>
            </a:r>
          </a:p>
          <a:p>
            <a:pPr lvl="1"/>
            <a:r>
              <a:rPr lang="en-US" sz="2400" dirty="0"/>
              <a:t>Assess interactions between roadway features, ADS technology, and ODD requirements</a:t>
            </a:r>
          </a:p>
          <a:p>
            <a:pPr lvl="1"/>
            <a:r>
              <a:rPr lang="en-US" sz="2400" dirty="0"/>
              <a:t>Identify critical roadway attributes to effectively operate ADS-equipped vehicles</a:t>
            </a:r>
          </a:p>
          <a:p>
            <a:pPr lvl="1"/>
            <a:r>
              <a:rPr lang="en-US" sz="2400" dirty="0"/>
              <a:t>Develop a tool for highway agencies  and fleet operators to see where ADS-vehicles can operate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852BB6-0BA6-AB4D-2353-2A811C29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Data and Road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2DFA0-55A8-B9F5-4E71-4803CE0BB9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D55E933-251F-7087-5267-A5559E4640F8}"/>
              </a:ext>
            </a:extLst>
          </p:cNvPr>
          <p:cNvSpPr txBox="1">
            <a:spLocks/>
          </p:cNvSpPr>
          <p:nvPr/>
        </p:nvSpPr>
        <p:spPr>
          <a:xfrm>
            <a:off x="9485126" y="2911252"/>
            <a:ext cx="8534772" cy="5976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C2CAB-6997-F82D-30EB-18BD134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295" y="2801816"/>
            <a:ext cx="7401169" cy="3888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9A829-252C-15A0-5103-68773D057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687" y="6941463"/>
            <a:ext cx="3534989" cy="30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AB716-B867-6B9D-3C1A-8F8C67B3BE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6230516" cy="5976664"/>
          </a:xfrm>
        </p:spPr>
        <p:txBody>
          <a:bodyPr/>
          <a:lstStyle/>
          <a:p>
            <a:r>
              <a:rPr lang="en-US" dirty="0"/>
              <a:t>Cross-country deployments along major freight corridors collect ADS perception of sensory data on roadway features and quality of communication and location data</a:t>
            </a:r>
          </a:p>
          <a:p>
            <a:endParaRPr lang="en-US" dirty="0"/>
          </a:p>
          <a:p>
            <a:r>
              <a:rPr lang="en-US" dirty="0"/>
              <a:t>A national public dataset (Dataverse), organized by state, of infrastructure and ADS performance metrics required for ADS operations is under 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7902F-C00C-3A10-0894-D407D86E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CONOPS Dataverse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E7B2-AACE-4CE5-AB51-53865A4CB6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4591F-B97E-0B1A-4FF6-372925E7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936" y="2718377"/>
            <a:ext cx="9110826" cy="71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4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EABBEF-914D-63D0-49B0-7D1F63EDC1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1072" y="2371192"/>
            <a:ext cx="13143284" cy="55446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Demonstrate applications and use cases for ADS-equipped CMVs in mixed fleet operations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Intelligent Transportation Society of America (ITS America) Annual Conference (Charlotte, NC; December 2021)</a:t>
            </a:r>
          </a:p>
          <a:p>
            <a:pPr lvl="1"/>
            <a:r>
              <a:rPr lang="en-US" sz="2400" dirty="0"/>
              <a:t>Port Queuing demonstration</a:t>
            </a:r>
          </a:p>
          <a:p>
            <a:pPr lvl="1"/>
            <a:r>
              <a:rPr lang="en-US" sz="2400" dirty="0"/>
              <a:t>ADS-equipped truck cross-country corridor operations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Technology Maintenance Council (TMC) Annual Meeting (Orlando, FL; March, 2022)</a:t>
            </a:r>
          </a:p>
          <a:p>
            <a:pPr lvl="1"/>
            <a:r>
              <a:rPr lang="en-US" sz="2400" dirty="0"/>
              <a:t>Ride and Drive for attendees to experience the capabilities of an ADS truck</a:t>
            </a:r>
          </a:p>
          <a:p>
            <a:pPr lvl="1"/>
            <a:r>
              <a:rPr lang="en-US" sz="2400" dirty="0"/>
              <a:t>Work zone navigation scenario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Commercial Vehicle Safety Alliance (CVSA) Annual Meeting and Exhibition (Grapevine, TX; September, 2023)</a:t>
            </a:r>
          </a:p>
          <a:p>
            <a:pPr lvl="1"/>
            <a:r>
              <a:rPr lang="en-US" sz="2400" dirty="0"/>
              <a:t>Enhanced CMV Inspection Program</a:t>
            </a:r>
          </a:p>
          <a:p>
            <a:pPr lvl="1"/>
            <a:r>
              <a:rPr lang="en-US" sz="2400" dirty="0"/>
              <a:t>Electronic verification and roadside communication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C9E0B8D-D0FB-7ED2-C6DE-0040DE9D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Use Cases and Demonstrations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8A864D-57AC-0E47-49E9-C845F56B4E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Hanowski, Krum, and Mabry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B9B65-5DBC-1FB3-440D-72AF5A639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552" y="2767236"/>
            <a:ext cx="3901618" cy="980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176E16-6938-4BD7-39FB-ED807991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584" y="4736470"/>
            <a:ext cx="3613586" cy="1247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E8149-4150-4F84-4D02-35C64FA86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781" y="6723157"/>
            <a:ext cx="3057159" cy="23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372abd-750c-4ba8-baf9-dff1920db9ab" xsi:nil="true"/>
    <lcf76f155ced4ddcb4097134ff3c332f xmlns="ed0b7d2d-7085-4eb6-89d5-e2cfc639fa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CE52C8EAB9B643A1414639FC771802" ma:contentTypeVersion="16" ma:contentTypeDescription="Create a new document." ma:contentTypeScope="" ma:versionID="a10abf70be4b83aa97b9741252894abe">
  <xsd:schema xmlns:xsd="http://www.w3.org/2001/XMLSchema" xmlns:xs="http://www.w3.org/2001/XMLSchema" xmlns:p="http://schemas.microsoft.com/office/2006/metadata/properties" xmlns:ns2="ed0b7d2d-7085-4eb6-89d5-e2cfc639faed" xmlns:ns3="7e372abd-750c-4ba8-baf9-dff1920db9ab" targetNamespace="http://schemas.microsoft.com/office/2006/metadata/properties" ma:root="true" ma:fieldsID="01bfa5c8e671c094eb81cdf2a72678d6" ns2:_="" ns3:_="">
    <xsd:import namespace="ed0b7d2d-7085-4eb6-89d5-e2cfc639faed"/>
    <xsd:import namespace="7e372abd-750c-4ba8-baf9-dff1920db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b7d2d-7085-4eb6-89d5-e2cfc639fa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cefeb7-e383-468c-8cc7-8ff3ad6e95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72abd-750c-4ba8-baf9-dff1920db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f64075-0d6e-40aa-8891-fe1e78f7c513}" ma:internalName="TaxCatchAll" ma:showField="CatchAllData" ma:web="7e372abd-750c-4ba8-baf9-dff1920db9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4BD87-E4B4-43A1-AB95-815AA9F09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D97765-77B3-423B-929B-B3AED6443928}">
  <ds:schemaRefs>
    <ds:schemaRef ds:uri="http://purl.org/dc/dcmitype/"/>
    <ds:schemaRef ds:uri="http://schemas.microsoft.com/office/2006/documentManagement/types"/>
    <ds:schemaRef ds:uri="7e372abd-750c-4ba8-baf9-dff1920db9ab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d0b7d2d-7085-4eb6-89d5-e2cfc639fae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4F3F23-C5AF-4A1E-A64D-5DFD98DC9929}">
  <ds:schemaRefs>
    <ds:schemaRef ds:uri="7e372abd-750c-4ba8-baf9-dff1920db9ab"/>
    <ds:schemaRef ds:uri="ed0b7d2d-7085-4eb6-89d5-e2cfc639fa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2941</TotalTime>
  <Words>1034</Words>
  <Application>Microsoft Office PowerPoint</Application>
  <PresentationFormat>Custom</PresentationFormat>
  <Paragraphs>139</Paragraphs>
  <Slides>11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Sauce Bold</vt:lpstr>
      <vt:lpstr>Office Theme</vt:lpstr>
      <vt:lpstr>TOWARDS THE DEVELOPMENT OF A TRUCKING FLEET CONCEPT OF OPERATIONS (CONOPS) FOR MANAGING AUTOMATED DRIVING SYSTEM EQUIPPED TRUCKS IN MIXED FLEETS</vt:lpstr>
      <vt:lpstr>Background</vt:lpstr>
      <vt:lpstr>CONOPS Pillars</vt:lpstr>
      <vt:lpstr>PowerPoint Presentation</vt:lpstr>
      <vt:lpstr>ADS Inspection Procedures</vt:lpstr>
      <vt:lpstr>ADS Safety Metrics and Variables</vt:lpstr>
      <vt:lpstr>ADS Data and Road Assessment</vt:lpstr>
      <vt:lpstr>CONOPS Dataverse</vt:lpstr>
      <vt:lpstr>Operational Use Cases and Demonstrations</vt:lpstr>
      <vt:lpstr>Autonomous Port Queuing Demonstration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Erin Mabry</cp:lastModifiedBy>
  <cp:revision>8</cp:revision>
  <dcterms:created xsi:type="dcterms:W3CDTF">2023-08-30T05:28:25Z</dcterms:created>
  <dcterms:modified xsi:type="dcterms:W3CDTF">2023-10-12T14:53:02Z</dcterms:modified>
  <dc:identifier>DAFqF3977AU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0x010100CDCE52C8EAB9B643A1414639FC771802</vt:lpwstr>
  </property>
  <property fmtid="{D5CDD505-2E9C-101B-9397-08002B2CF9AE}" pid="3" name="MediaServiceImageTags">
    <vt:lpwstr/>
  </property>
</Properties>
</file>