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60" r:id="rId1"/>
  </p:sldMasterIdLst>
  <p:notesMasterIdLst>
    <p:notesMasterId r:id="rId15"/>
  </p:notesMasterIdLst>
  <p:handoutMasterIdLst>
    <p:handoutMasterId r:id="rId16"/>
  </p:handoutMasterIdLst>
  <p:sldIdLst>
    <p:sldId id="256" r:id="rId2"/>
    <p:sldId id="257" r:id="rId3"/>
    <p:sldId id="258" r:id="rId4"/>
    <p:sldId id="261" r:id="rId5"/>
    <p:sldId id="262" r:id="rId6"/>
    <p:sldId id="263" r:id="rId7"/>
    <p:sldId id="260" r:id="rId8"/>
    <p:sldId id="264" r:id="rId9"/>
    <p:sldId id="265" r:id="rId10"/>
    <p:sldId id="267" r:id="rId11"/>
    <p:sldId id="266" r:id="rId12"/>
    <p:sldId id="259" r:id="rId13"/>
    <p:sldId id="268" r:id="rId14"/>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Open Sauce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0717" autoAdjust="0"/>
  </p:normalViewPr>
  <p:slideViewPr>
    <p:cSldViewPr>
      <p:cViewPr varScale="1">
        <p:scale>
          <a:sx n="74" d="100"/>
          <a:sy n="74" d="100"/>
        </p:scale>
        <p:origin x="138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DD61D4-708E-86E9-E863-EE9FF4C24B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478BF61-01BB-5B11-576B-6233E0C4A5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AD6CC9-30A9-4211-8439-25737B6C8885}" type="datetimeFigureOut">
              <a:rPr lang="en-AU" smtClean="0"/>
              <a:t>15/10/2023</a:t>
            </a:fld>
            <a:endParaRPr lang="en-AU"/>
          </a:p>
        </p:txBody>
      </p:sp>
      <p:sp>
        <p:nvSpPr>
          <p:cNvPr id="4" name="Footer Placeholder 3">
            <a:extLst>
              <a:ext uri="{FF2B5EF4-FFF2-40B4-BE49-F238E27FC236}">
                <a16:creationId xmlns:a16="http://schemas.microsoft.com/office/drawing/2014/main" id="{77CE0E2A-C016-8299-5176-385C9D3669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5AE73EB-7D69-F0B3-42DF-14C9757D0D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8DECD-48E5-4866-970A-9F94AA76EE4E}" type="slidenum">
              <a:rPr lang="en-AU" smtClean="0"/>
              <a:t>‹#›</a:t>
            </a:fld>
            <a:endParaRPr lang="en-AU"/>
          </a:p>
        </p:txBody>
      </p:sp>
    </p:spTree>
    <p:extLst>
      <p:ext uri="{BB962C8B-B14F-4D97-AF65-F5344CB8AC3E}">
        <p14:creationId xmlns:p14="http://schemas.microsoft.com/office/powerpoint/2010/main" val="85993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65770-3B8B-484F-B856-328B14DEB162}" type="datetimeFigureOut">
              <a:rPr lang="nl-BE" smtClean="0"/>
              <a:t>15/10/2023</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BBA95-0C9B-433E-A2D5-EF0F8BAA3F71}" type="slidenum">
              <a:rPr lang="nl-BE" smtClean="0"/>
              <a:t>‹#›</a:t>
            </a:fld>
            <a:endParaRPr lang="nl-BE"/>
          </a:p>
        </p:txBody>
      </p:sp>
    </p:spTree>
    <p:extLst>
      <p:ext uri="{BB962C8B-B14F-4D97-AF65-F5344CB8AC3E}">
        <p14:creationId xmlns:p14="http://schemas.microsoft.com/office/powerpoint/2010/main" val="366095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UEMOA: Ivory Coast, Benin, Togo, Burkina Faso, Senegal, Mali, Niger, Guinee Bissau</a:t>
            </a:r>
            <a:endParaRPr lang="nl-BE" dirty="0"/>
          </a:p>
        </p:txBody>
      </p:sp>
      <p:sp>
        <p:nvSpPr>
          <p:cNvPr id="4" name="Slide Number Placeholder 3"/>
          <p:cNvSpPr>
            <a:spLocks noGrp="1"/>
          </p:cNvSpPr>
          <p:nvPr>
            <p:ph type="sldNum" sz="quarter" idx="5"/>
          </p:nvPr>
        </p:nvSpPr>
        <p:spPr/>
        <p:txBody>
          <a:bodyPr/>
          <a:lstStyle/>
          <a:p>
            <a:fld id="{28CBBA95-0C9B-433E-A2D5-EF0F8BAA3F71}" type="slidenum">
              <a:rPr lang="nl-BE" smtClean="0"/>
              <a:t>5</a:t>
            </a:fld>
            <a:endParaRPr lang="nl-BE"/>
          </a:p>
        </p:txBody>
      </p:sp>
    </p:spTree>
    <p:extLst>
      <p:ext uri="{BB962C8B-B14F-4D97-AF65-F5344CB8AC3E}">
        <p14:creationId xmlns:p14="http://schemas.microsoft.com/office/powerpoint/2010/main" val="394355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800" dirty="0">
                <a:effectLst/>
                <a:latin typeface="Times New Roman" panose="02020603050405020304" pitchFamily="18" charset="0"/>
                <a:ea typeface="SimSun" panose="02010600030101010101" pitchFamily="2" charset="-122"/>
              </a:rPr>
              <a:t>Gross vehicle weights differ greatly between countries and continents, from as low as 36 </a:t>
            </a:r>
            <a:r>
              <a:rPr lang="en-US" sz="1800" dirty="0" err="1">
                <a:effectLst/>
                <a:latin typeface="Times New Roman" panose="02020603050405020304" pitchFamily="18" charset="0"/>
                <a:ea typeface="SimSun" panose="02010600030101010101" pitchFamily="2" charset="-122"/>
              </a:rPr>
              <a:t>tonnes</a:t>
            </a:r>
            <a:r>
              <a:rPr lang="en-US" sz="1800" dirty="0">
                <a:effectLst/>
                <a:latin typeface="Times New Roman" panose="02020603050405020304" pitchFamily="18" charset="0"/>
                <a:ea typeface="SimSun" panose="02010600030101010101" pitchFamily="2" charset="-122"/>
              </a:rPr>
              <a:t> to as high as 130 </a:t>
            </a:r>
            <a:r>
              <a:rPr lang="en-US" sz="1800" dirty="0" err="1">
                <a:effectLst/>
                <a:latin typeface="Times New Roman" panose="02020603050405020304" pitchFamily="18" charset="0"/>
                <a:ea typeface="SimSun" panose="02010600030101010101" pitchFamily="2" charset="-122"/>
              </a:rPr>
              <a:t>tonnes</a:t>
            </a:r>
            <a:r>
              <a:rPr lang="en-US" sz="1800" dirty="0">
                <a:effectLst/>
                <a:latin typeface="Times New Roman" panose="02020603050405020304" pitchFamily="18" charset="0"/>
                <a:ea typeface="SimSun" panose="02010600030101010101" pitchFamily="2" charset="-122"/>
              </a:rPr>
              <a:t> (or more with special permits). Higher weight limits are generally set in countries that aim to </a:t>
            </a:r>
            <a:r>
              <a:rPr lang="en-US" sz="1800" dirty="0" err="1">
                <a:effectLst/>
                <a:latin typeface="Times New Roman" panose="02020603050405020304" pitchFamily="18" charset="0"/>
                <a:ea typeface="SimSun" panose="02010600030101010101" pitchFamily="2" charset="-122"/>
              </a:rPr>
              <a:t>maximise</a:t>
            </a:r>
            <a:r>
              <a:rPr lang="en-US" sz="1800" dirty="0">
                <a:effectLst/>
                <a:latin typeface="Times New Roman" panose="02020603050405020304" pitchFamily="18" charset="0"/>
                <a:ea typeface="SimSun" panose="02010600030101010101" pitchFamily="2" charset="-122"/>
              </a:rPr>
              <a:t> the potential of their fleet, though motives for this may vary: in developed countries, the aim is to improve productivity and reduce costs, while in developing countries, it may be more about meeting demand with existing fleet, as new vehicles may not be purchased easily.</a:t>
            </a:r>
            <a:endParaRPr lang="nl-BE" sz="1800" dirty="0">
              <a:effectLst/>
              <a:latin typeface="Times New Roman" panose="02020603050405020304" pitchFamily="18" charset="0"/>
              <a:ea typeface="SimSun" panose="02010600030101010101" pitchFamily="2" charset="-122"/>
            </a:endParaRPr>
          </a:p>
          <a:p>
            <a:pPr marL="342900" lvl="0" indent="-342900">
              <a:buFont typeface="Symbol" panose="05050102010706020507" pitchFamily="18" charset="2"/>
              <a:buChar char=""/>
            </a:pPr>
            <a:r>
              <a:rPr lang="en-US" sz="1800" dirty="0">
                <a:effectLst/>
                <a:latin typeface="Times New Roman" panose="02020603050405020304" pitchFamily="18" charset="0"/>
                <a:ea typeface="SimSun" panose="02010600030101010101" pitchFamily="2" charset="-122"/>
              </a:rPr>
              <a:t>Maximum axle loads are directly related to infrastructure damage and therefore relate closely to the budget available for road infrastructure investment. They vary from as low as 6 </a:t>
            </a:r>
            <a:r>
              <a:rPr lang="en-US" sz="1800" dirty="0" err="1">
                <a:effectLst/>
                <a:latin typeface="Times New Roman" panose="02020603050405020304" pitchFamily="18" charset="0"/>
                <a:ea typeface="SimSun" panose="02010600030101010101" pitchFamily="2" charset="-122"/>
              </a:rPr>
              <a:t>tonnes</a:t>
            </a:r>
            <a:r>
              <a:rPr lang="en-US" sz="1800" dirty="0">
                <a:effectLst/>
                <a:latin typeface="Times New Roman" panose="02020603050405020304" pitchFamily="18" charset="0"/>
                <a:ea typeface="SimSun" panose="02010600030101010101" pitchFamily="2" charset="-122"/>
              </a:rPr>
              <a:t> up to 13 </a:t>
            </a:r>
            <a:r>
              <a:rPr lang="en-US" sz="1800" dirty="0" err="1">
                <a:effectLst/>
                <a:latin typeface="Times New Roman" panose="02020603050405020304" pitchFamily="18" charset="0"/>
                <a:ea typeface="SimSun" panose="02010600030101010101" pitchFamily="2" charset="-122"/>
              </a:rPr>
              <a:t>tonnes</a:t>
            </a:r>
            <a:r>
              <a:rPr lang="en-US" sz="1800" dirty="0">
                <a:effectLst/>
                <a:latin typeface="Times New Roman" panose="02020603050405020304" pitchFamily="18" charset="0"/>
                <a:ea typeface="SimSun" panose="02010600030101010101" pitchFamily="2" charset="-122"/>
              </a:rPr>
              <a:t>.</a:t>
            </a:r>
            <a:endParaRPr lang="nl-BE" sz="1800" dirty="0">
              <a:effectLst/>
              <a:latin typeface="Times New Roman" panose="02020603050405020304" pitchFamily="18" charset="0"/>
              <a:ea typeface="SimSun" panose="02010600030101010101" pitchFamily="2" charset="-122"/>
            </a:endParaRPr>
          </a:p>
          <a:p>
            <a:endParaRPr lang="nl-BE" dirty="0"/>
          </a:p>
        </p:txBody>
      </p:sp>
      <p:sp>
        <p:nvSpPr>
          <p:cNvPr id="4" name="Slide Number Placeholder 3"/>
          <p:cNvSpPr>
            <a:spLocks noGrp="1"/>
          </p:cNvSpPr>
          <p:nvPr>
            <p:ph type="sldNum" sz="quarter" idx="5"/>
          </p:nvPr>
        </p:nvSpPr>
        <p:spPr/>
        <p:txBody>
          <a:bodyPr/>
          <a:lstStyle/>
          <a:p>
            <a:fld id="{28CBBA95-0C9B-433E-A2D5-EF0F8BAA3F71}" type="slidenum">
              <a:rPr lang="nl-BE" smtClean="0"/>
              <a:t>6</a:t>
            </a:fld>
            <a:endParaRPr lang="nl-BE"/>
          </a:p>
        </p:txBody>
      </p:sp>
    </p:spTree>
    <p:extLst>
      <p:ext uri="{BB962C8B-B14F-4D97-AF65-F5344CB8AC3E}">
        <p14:creationId xmlns:p14="http://schemas.microsoft.com/office/powerpoint/2010/main" val="187822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Most European and North American countries and regions report high compliance rates, with violations typically limited to 10% of the fleet, or even less. LMIC report much lower compliance levels, with the share of overweight vehicles ranging from 15 to 40% in Latin America, up to 80% and more in South-East Asian countries like Thailand and Indonesia. </a:t>
            </a:r>
            <a:endParaRPr lang="nl-BE"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 </a:t>
            </a:r>
            <a:endParaRPr lang="nl-BE" sz="180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SimSun" panose="02010600030101010101" pitchFamily="2" charset="-122"/>
              </a:rPr>
              <a:t>The most cited reason for overloading is cost saving, facilitated by a lack of enforcement. Other causes (negligence, customer pressure, …) were generally not considered to be very relevant.</a:t>
            </a:r>
            <a:endParaRPr lang="nl-BE" sz="1800" dirty="0">
              <a:effectLst/>
              <a:latin typeface="Times New Roman" panose="02020603050405020304" pitchFamily="18" charset="0"/>
              <a:ea typeface="SimSun" panose="02010600030101010101" pitchFamily="2" charset="-122"/>
            </a:endParaRPr>
          </a:p>
          <a:p>
            <a:endParaRPr lang="nl-BE" dirty="0"/>
          </a:p>
        </p:txBody>
      </p:sp>
      <p:sp>
        <p:nvSpPr>
          <p:cNvPr id="4" name="Slide Number Placeholder 3"/>
          <p:cNvSpPr>
            <a:spLocks noGrp="1"/>
          </p:cNvSpPr>
          <p:nvPr>
            <p:ph type="sldNum" sz="quarter" idx="5"/>
          </p:nvPr>
        </p:nvSpPr>
        <p:spPr/>
        <p:txBody>
          <a:bodyPr/>
          <a:lstStyle/>
          <a:p>
            <a:fld id="{28CBBA95-0C9B-433E-A2D5-EF0F8BAA3F71}" type="slidenum">
              <a:rPr lang="nl-BE" smtClean="0"/>
              <a:t>7</a:t>
            </a:fld>
            <a:endParaRPr lang="nl-BE"/>
          </a:p>
        </p:txBody>
      </p:sp>
    </p:spTree>
    <p:extLst>
      <p:ext uri="{BB962C8B-B14F-4D97-AF65-F5344CB8AC3E}">
        <p14:creationId xmlns:p14="http://schemas.microsoft.com/office/powerpoint/2010/main" val="418063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28CBBA95-0C9B-433E-A2D5-EF0F8BAA3F71}" type="slidenum">
              <a:rPr lang="nl-BE" smtClean="0"/>
              <a:t>8</a:t>
            </a:fld>
            <a:endParaRPr lang="nl-BE"/>
          </a:p>
        </p:txBody>
      </p:sp>
    </p:spTree>
    <p:extLst>
      <p:ext uri="{BB962C8B-B14F-4D97-AF65-F5344CB8AC3E}">
        <p14:creationId xmlns:p14="http://schemas.microsoft.com/office/powerpoint/2010/main" val="415703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28CBBA95-0C9B-433E-A2D5-EF0F8BAA3F71}" type="slidenum">
              <a:rPr lang="nl-BE" smtClean="0"/>
              <a:t>9</a:t>
            </a:fld>
            <a:endParaRPr lang="nl-BE"/>
          </a:p>
        </p:txBody>
      </p:sp>
    </p:spTree>
    <p:extLst>
      <p:ext uri="{BB962C8B-B14F-4D97-AF65-F5344CB8AC3E}">
        <p14:creationId xmlns:p14="http://schemas.microsoft.com/office/powerpoint/2010/main" val="158154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28CBBA95-0C9B-433E-A2D5-EF0F8BAA3F71}" type="slidenum">
              <a:rPr lang="nl-BE" smtClean="0"/>
              <a:t>11</a:t>
            </a:fld>
            <a:endParaRPr lang="nl-BE"/>
          </a:p>
        </p:txBody>
      </p:sp>
    </p:spTree>
    <p:extLst>
      <p:ext uri="{BB962C8B-B14F-4D97-AF65-F5344CB8AC3E}">
        <p14:creationId xmlns:p14="http://schemas.microsoft.com/office/powerpoint/2010/main" val="1107517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5" name="Title 6">
            <a:extLst>
              <a:ext uri="{FF2B5EF4-FFF2-40B4-BE49-F238E27FC236}">
                <a16:creationId xmlns:a16="http://schemas.microsoft.com/office/drawing/2014/main" id="{999F7FE1-235E-7934-12A4-F22BA4E1C4D2}"/>
              </a:ext>
            </a:extLst>
          </p:cNvPr>
          <p:cNvSpPr>
            <a:spLocks noGrp="1"/>
          </p:cNvSpPr>
          <p:nvPr>
            <p:ph type="title" hasCustomPrompt="1"/>
          </p:nvPr>
        </p:nvSpPr>
        <p:spPr>
          <a:xfrm>
            <a:off x="1257300" y="3304665"/>
            <a:ext cx="15773400" cy="1120186"/>
          </a:xfrm>
          <a:prstGeom prst="rect">
            <a:avLst/>
          </a:prstGeom>
        </p:spPr>
        <p:txBody>
          <a:bodyPr/>
          <a:lstStyle>
            <a:lvl1pPr algn="l">
              <a:defRPr sz="4800" b="1"/>
            </a:lvl1pPr>
          </a:lstStyle>
          <a:p>
            <a:r>
              <a:rPr lang="en-US" dirty="0"/>
              <a:t>Paper Title</a:t>
            </a:r>
            <a:endParaRPr lang="en-AU" dirty="0"/>
          </a:p>
        </p:txBody>
      </p:sp>
      <p:sp>
        <p:nvSpPr>
          <p:cNvPr id="16" name="Freeform 14">
            <a:extLst>
              <a:ext uri="{FF2B5EF4-FFF2-40B4-BE49-F238E27FC236}">
                <a16:creationId xmlns:a16="http://schemas.microsoft.com/office/drawing/2014/main" id="{A4E1BDCB-DEB8-3897-1194-8D429EF012E0}"/>
              </a:ext>
            </a:extLst>
          </p:cNvPr>
          <p:cNvSpPr/>
          <p:nvPr userDrawn="1"/>
        </p:nvSpPr>
        <p:spPr>
          <a:xfrm>
            <a:off x="12581773" y="9084464"/>
            <a:ext cx="4742440" cy="836068"/>
          </a:xfrm>
          <a:custGeom>
            <a:avLst/>
            <a:gdLst/>
            <a:ahLst/>
            <a:cxnLst/>
            <a:rect l="l" t="t" r="r" b="b"/>
            <a:pathLst>
              <a:path w="4742440" h="836068">
                <a:moveTo>
                  <a:pt x="0" y="0"/>
                </a:moveTo>
                <a:lnTo>
                  <a:pt x="4742440" y="0"/>
                </a:lnTo>
                <a:lnTo>
                  <a:pt x="4742440" y="836068"/>
                </a:lnTo>
                <a:lnTo>
                  <a:pt x="0" y="836068"/>
                </a:lnTo>
                <a:lnTo>
                  <a:pt x="0" y="0"/>
                </a:lnTo>
                <a:close/>
              </a:path>
            </a:pathLst>
          </a:custGeom>
          <a:blipFill>
            <a:blip r:embed="rId2"/>
            <a:stretch>
              <a:fillRect/>
            </a:stretch>
          </a:blipFill>
        </p:spPr>
        <p:txBody>
          <a:bodyPr/>
          <a:lstStyle/>
          <a:p>
            <a:endParaRPr lang="en-AU"/>
          </a:p>
        </p:txBody>
      </p:sp>
      <p:sp>
        <p:nvSpPr>
          <p:cNvPr id="17" name="Freeform 15">
            <a:extLst>
              <a:ext uri="{FF2B5EF4-FFF2-40B4-BE49-F238E27FC236}">
                <a16:creationId xmlns:a16="http://schemas.microsoft.com/office/drawing/2014/main" id="{A366E07C-F3A3-8F32-0D03-052D2778B399}"/>
              </a:ext>
            </a:extLst>
          </p:cNvPr>
          <p:cNvSpPr/>
          <p:nvPr userDrawn="1"/>
        </p:nvSpPr>
        <p:spPr>
          <a:xfrm>
            <a:off x="1093613" y="8974432"/>
            <a:ext cx="4278487" cy="1120186"/>
          </a:xfrm>
          <a:custGeom>
            <a:avLst/>
            <a:gdLst/>
            <a:ahLst/>
            <a:cxnLst/>
            <a:rect l="l" t="t" r="r" b="b"/>
            <a:pathLst>
              <a:path w="4278487" h="1120186">
                <a:moveTo>
                  <a:pt x="0" y="0"/>
                </a:moveTo>
                <a:lnTo>
                  <a:pt x="4278487" y="0"/>
                </a:lnTo>
                <a:lnTo>
                  <a:pt x="4278487" y="1120186"/>
                </a:lnTo>
                <a:lnTo>
                  <a:pt x="0" y="1120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18" name="TextBox 16">
            <a:extLst>
              <a:ext uri="{FF2B5EF4-FFF2-40B4-BE49-F238E27FC236}">
                <a16:creationId xmlns:a16="http://schemas.microsoft.com/office/drawing/2014/main" id="{FFA060C8-CB59-4A6C-E3D0-21CA218114CC}"/>
              </a:ext>
            </a:extLst>
          </p:cNvPr>
          <p:cNvSpPr txBox="1"/>
          <p:nvPr userDrawn="1"/>
        </p:nvSpPr>
        <p:spPr>
          <a:xfrm>
            <a:off x="5954195" y="9046364"/>
            <a:ext cx="6509437" cy="1343660"/>
          </a:xfrm>
          <a:prstGeom prst="rect">
            <a:avLst/>
          </a:prstGeom>
        </p:spPr>
        <p:txBody>
          <a:bodyPr wrap="square" lIns="0" tIns="0" rIns="0" bIns="0" rtlCol="0" anchor="t">
            <a:spAutoFit/>
          </a:bodyPr>
          <a:lstStyle/>
          <a:p>
            <a:pPr algn="ctr">
              <a:lnSpc>
                <a:spcPts val="3640"/>
              </a:lnSpc>
            </a:pPr>
            <a:r>
              <a:rPr lang="en-US" sz="2600" dirty="0">
                <a:solidFill>
                  <a:srgbClr val="707070"/>
                </a:solidFill>
                <a:latin typeface="Open Sauce Bold"/>
              </a:rPr>
              <a:t>6 - 10 November 2023 </a:t>
            </a:r>
          </a:p>
          <a:p>
            <a:pPr algn="ctr">
              <a:lnSpc>
                <a:spcPts val="3640"/>
              </a:lnSpc>
            </a:pPr>
            <a:r>
              <a:rPr lang="en-US" sz="2600" dirty="0">
                <a:solidFill>
                  <a:srgbClr val="707070"/>
                </a:solidFill>
                <a:latin typeface="Open Sauce Bold"/>
              </a:rPr>
              <a:t>Brisbane, Australia </a:t>
            </a:r>
          </a:p>
          <a:p>
            <a:pPr>
              <a:lnSpc>
                <a:spcPts val="3640"/>
              </a:lnSpc>
            </a:pPr>
            <a:endParaRPr lang="en-US" sz="2600" dirty="0">
              <a:solidFill>
                <a:srgbClr val="707070"/>
              </a:solidFill>
              <a:latin typeface="Open Sauce Bold"/>
            </a:endParaRPr>
          </a:p>
        </p:txBody>
      </p:sp>
      <p:sp>
        <p:nvSpPr>
          <p:cNvPr id="21" name="Freeform 11">
            <a:extLst>
              <a:ext uri="{FF2B5EF4-FFF2-40B4-BE49-F238E27FC236}">
                <a16:creationId xmlns:a16="http://schemas.microsoft.com/office/drawing/2014/main" id="{3B2AE936-FA78-CA8C-8AE1-3AB7F26F374D}"/>
              </a:ext>
            </a:extLst>
          </p:cNvPr>
          <p:cNvSpPr/>
          <p:nvPr userDrawn="1"/>
        </p:nvSpPr>
        <p:spPr>
          <a:xfrm>
            <a:off x="13104440" y="199752"/>
            <a:ext cx="4929560" cy="1932146"/>
          </a:xfrm>
          <a:custGeom>
            <a:avLst/>
            <a:gdLst/>
            <a:ahLst/>
            <a:cxnLst/>
            <a:rect l="l" t="t" r="r" b="b"/>
            <a:pathLst>
              <a:path w="5710198" h="2287442">
                <a:moveTo>
                  <a:pt x="0" y="0"/>
                </a:moveTo>
                <a:lnTo>
                  <a:pt x="5710198" y="0"/>
                </a:lnTo>
                <a:lnTo>
                  <a:pt x="5710198" y="2287442"/>
                </a:lnTo>
                <a:lnTo>
                  <a:pt x="0" y="2287442"/>
                </a:lnTo>
                <a:lnTo>
                  <a:pt x="0" y="0"/>
                </a:lnTo>
                <a:close/>
              </a:path>
            </a:pathLst>
          </a:custGeom>
          <a:blipFill>
            <a:blip r:embed="rId5"/>
            <a:stretch>
              <a:fillRect l="-26599" t="-14198" r="-23217" b="-14412"/>
            </a:stretch>
          </a:blipFill>
        </p:spPr>
        <p:txBody>
          <a:bodyPr/>
          <a:lstStyle/>
          <a:p>
            <a:endParaRPr lang="en-AU"/>
          </a:p>
        </p:txBody>
      </p:sp>
      <p:sp>
        <p:nvSpPr>
          <p:cNvPr id="22" name="Freeform 12">
            <a:extLst>
              <a:ext uri="{FF2B5EF4-FFF2-40B4-BE49-F238E27FC236}">
                <a16:creationId xmlns:a16="http://schemas.microsoft.com/office/drawing/2014/main" id="{37D3CAB7-8D46-6621-9686-911AAF1AB7E5}"/>
              </a:ext>
            </a:extLst>
          </p:cNvPr>
          <p:cNvSpPr/>
          <p:nvPr userDrawn="1"/>
        </p:nvSpPr>
        <p:spPr>
          <a:xfrm>
            <a:off x="1943200" y="492384"/>
            <a:ext cx="7599645" cy="1738103"/>
          </a:xfrm>
          <a:custGeom>
            <a:avLst/>
            <a:gdLst/>
            <a:ahLst/>
            <a:cxnLst/>
            <a:rect l="l" t="t" r="r" b="b"/>
            <a:pathLst>
              <a:path w="11809899" h="2767945">
                <a:moveTo>
                  <a:pt x="0" y="0"/>
                </a:moveTo>
                <a:lnTo>
                  <a:pt x="11809899" y="0"/>
                </a:lnTo>
                <a:lnTo>
                  <a:pt x="11809899" y="2767945"/>
                </a:lnTo>
                <a:lnTo>
                  <a:pt x="0" y="2767945"/>
                </a:lnTo>
                <a:lnTo>
                  <a:pt x="0" y="0"/>
                </a:lnTo>
                <a:close/>
              </a:path>
            </a:pathLst>
          </a:custGeom>
          <a:blipFill>
            <a:blip r:embed="rId6"/>
            <a:stretch>
              <a:fillRect/>
            </a:stretch>
          </a:blipFill>
        </p:spPr>
        <p:txBody>
          <a:bodyPr/>
          <a:lstStyle/>
          <a:p>
            <a:endParaRPr lang="en-AU" dirty="0"/>
          </a:p>
        </p:txBody>
      </p:sp>
      <p:sp>
        <p:nvSpPr>
          <p:cNvPr id="36" name="Picture Placeholder 34">
            <a:extLst>
              <a:ext uri="{FF2B5EF4-FFF2-40B4-BE49-F238E27FC236}">
                <a16:creationId xmlns:a16="http://schemas.microsoft.com/office/drawing/2014/main" id="{6DBE4ABF-5949-BB04-A4A7-6E6D656880D8}"/>
              </a:ext>
            </a:extLst>
          </p:cNvPr>
          <p:cNvSpPr>
            <a:spLocks noGrp="1"/>
          </p:cNvSpPr>
          <p:nvPr>
            <p:ph type="pic" sz="quarter" idx="11"/>
          </p:nvPr>
        </p:nvSpPr>
        <p:spPr>
          <a:xfrm>
            <a:off x="4092203" y="5841721"/>
            <a:ext cx="1980605" cy="2160000"/>
          </a:xfrm>
          <a:prstGeom prst="rect">
            <a:avLst/>
          </a:prstGeom>
        </p:spPr>
        <p:txBody>
          <a:bodyPr/>
          <a:lstStyle>
            <a:lvl1pPr algn="ctr">
              <a:defRPr/>
            </a:lvl1pPr>
          </a:lstStyle>
          <a:p>
            <a:endParaRPr lang="en-AU" dirty="0"/>
          </a:p>
        </p:txBody>
      </p:sp>
      <p:sp>
        <p:nvSpPr>
          <p:cNvPr id="39" name="Text Placeholder 38">
            <a:extLst>
              <a:ext uri="{FF2B5EF4-FFF2-40B4-BE49-F238E27FC236}">
                <a16:creationId xmlns:a16="http://schemas.microsoft.com/office/drawing/2014/main" id="{598B5617-8CD5-AFB9-64FA-069BE8359CA8}"/>
              </a:ext>
            </a:extLst>
          </p:cNvPr>
          <p:cNvSpPr>
            <a:spLocks noGrp="1"/>
          </p:cNvSpPr>
          <p:nvPr>
            <p:ph type="body" sz="quarter" idx="13" hasCustomPrompt="1"/>
          </p:nvPr>
        </p:nvSpPr>
        <p:spPr>
          <a:xfrm>
            <a:off x="791072" y="7444508"/>
            <a:ext cx="3024188" cy="557213"/>
          </a:xfrm>
          <a:prstGeom prst="rect">
            <a:avLst/>
          </a:prstGeom>
        </p:spPr>
        <p:txBody>
          <a:bodyPr/>
          <a:lstStyle>
            <a:lvl1pPr marL="0" indent="0" algn="ctr">
              <a:buNone/>
              <a:defRPr sz="2000"/>
            </a:lvl1pPr>
          </a:lstStyle>
          <a:p>
            <a:pPr lvl="0"/>
            <a:r>
              <a:rPr lang="en-US" dirty="0"/>
              <a:t>First Author’s Name</a:t>
            </a:r>
            <a:endParaRPr lang="en-AU" dirty="0"/>
          </a:p>
        </p:txBody>
      </p:sp>
      <p:sp>
        <p:nvSpPr>
          <p:cNvPr id="42" name="Picture Placeholder 34">
            <a:extLst>
              <a:ext uri="{FF2B5EF4-FFF2-40B4-BE49-F238E27FC236}">
                <a16:creationId xmlns:a16="http://schemas.microsoft.com/office/drawing/2014/main" id="{03F2A3D6-9A3B-563C-1BCC-C945CBE8DA50}"/>
              </a:ext>
            </a:extLst>
          </p:cNvPr>
          <p:cNvSpPr>
            <a:spLocks noGrp="1"/>
          </p:cNvSpPr>
          <p:nvPr>
            <p:ph type="pic" sz="quarter" idx="14"/>
          </p:nvPr>
        </p:nvSpPr>
        <p:spPr>
          <a:xfrm>
            <a:off x="9650882" y="5841721"/>
            <a:ext cx="1980605" cy="2160000"/>
          </a:xfrm>
          <a:prstGeom prst="rect">
            <a:avLst/>
          </a:prstGeom>
        </p:spPr>
        <p:txBody>
          <a:bodyPr/>
          <a:lstStyle>
            <a:lvl1pPr algn="ctr">
              <a:defRPr/>
            </a:lvl1pPr>
          </a:lstStyle>
          <a:p>
            <a:endParaRPr lang="en-AU" dirty="0"/>
          </a:p>
        </p:txBody>
      </p:sp>
      <p:sp>
        <p:nvSpPr>
          <p:cNvPr id="43" name="Text Placeholder 38">
            <a:extLst>
              <a:ext uri="{FF2B5EF4-FFF2-40B4-BE49-F238E27FC236}">
                <a16:creationId xmlns:a16="http://schemas.microsoft.com/office/drawing/2014/main" id="{08483973-8FC7-1195-B480-6974AAE3D663}"/>
              </a:ext>
            </a:extLst>
          </p:cNvPr>
          <p:cNvSpPr>
            <a:spLocks noGrp="1"/>
          </p:cNvSpPr>
          <p:nvPr>
            <p:ph type="body" sz="quarter" idx="15" hasCustomPrompt="1"/>
          </p:nvPr>
        </p:nvSpPr>
        <p:spPr>
          <a:xfrm>
            <a:off x="6349751" y="7444508"/>
            <a:ext cx="3024188" cy="557213"/>
          </a:xfrm>
          <a:prstGeom prst="rect">
            <a:avLst/>
          </a:prstGeom>
        </p:spPr>
        <p:txBody>
          <a:bodyPr/>
          <a:lstStyle>
            <a:lvl1pPr marL="0" indent="0" algn="ctr">
              <a:buNone/>
              <a:defRPr sz="2000"/>
            </a:lvl1pPr>
          </a:lstStyle>
          <a:p>
            <a:pPr lvl="0"/>
            <a:r>
              <a:rPr lang="en-US" dirty="0"/>
              <a:t>Second Author’s Name</a:t>
            </a:r>
            <a:endParaRPr lang="en-AU" dirty="0"/>
          </a:p>
        </p:txBody>
      </p:sp>
      <p:sp>
        <p:nvSpPr>
          <p:cNvPr id="44" name="Picture Placeholder 34">
            <a:extLst>
              <a:ext uri="{FF2B5EF4-FFF2-40B4-BE49-F238E27FC236}">
                <a16:creationId xmlns:a16="http://schemas.microsoft.com/office/drawing/2014/main" id="{8D018AD3-4B87-5B1C-DEF7-98BF5FE52685}"/>
              </a:ext>
            </a:extLst>
          </p:cNvPr>
          <p:cNvSpPr>
            <a:spLocks noGrp="1"/>
          </p:cNvSpPr>
          <p:nvPr>
            <p:ph type="pic" sz="quarter" idx="16"/>
          </p:nvPr>
        </p:nvSpPr>
        <p:spPr>
          <a:xfrm>
            <a:off x="15209561" y="5787904"/>
            <a:ext cx="1980605" cy="2160000"/>
          </a:xfrm>
          <a:prstGeom prst="rect">
            <a:avLst/>
          </a:prstGeom>
        </p:spPr>
        <p:txBody>
          <a:bodyPr/>
          <a:lstStyle>
            <a:lvl1pPr algn="ctr">
              <a:defRPr/>
            </a:lvl1pPr>
          </a:lstStyle>
          <a:p>
            <a:endParaRPr lang="en-AU" dirty="0"/>
          </a:p>
        </p:txBody>
      </p:sp>
      <p:sp>
        <p:nvSpPr>
          <p:cNvPr id="45" name="Text Placeholder 38">
            <a:extLst>
              <a:ext uri="{FF2B5EF4-FFF2-40B4-BE49-F238E27FC236}">
                <a16:creationId xmlns:a16="http://schemas.microsoft.com/office/drawing/2014/main" id="{B3B41B62-E9C3-DA34-5F20-9DCF1F6BE4D7}"/>
              </a:ext>
            </a:extLst>
          </p:cNvPr>
          <p:cNvSpPr>
            <a:spLocks noGrp="1"/>
          </p:cNvSpPr>
          <p:nvPr>
            <p:ph type="body" sz="quarter" idx="17" hasCustomPrompt="1"/>
          </p:nvPr>
        </p:nvSpPr>
        <p:spPr>
          <a:xfrm>
            <a:off x="11908430" y="7390691"/>
            <a:ext cx="3024188" cy="557213"/>
          </a:xfrm>
          <a:prstGeom prst="rect">
            <a:avLst/>
          </a:prstGeom>
        </p:spPr>
        <p:txBody>
          <a:bodyPr/>
          <a:lstStyle>
            <a:lvl1pPr marL="0" indent="0" algn="ctr">
              <a:buNone/>
              <a:defRPr sz="2000"/>
            </a:lvl1pPr>
          </a:lstStyle>
          <a:p>
            <a:pPr lvl="0"/>
            <a:r>
              <a:rPr lang="en-US" dirty="0"/>
              <a:t>Third Author’s Name</a:t>
            </a:r>
            <a:endParaRPr lang="en-AU" dirty="0"/>
          </a:p>
        </p:txBody>
      </p:sp>
      <p:cxnSp>
        <p:nvCxnSpPr>
          <p:cNvPr id="2" name="Straight Connector 1">
            <a:extLst>
              <a:ext uri="{FF2B5EF4-FFF2-40B4-BE49-F238E27FC236}">
                <a16:creationId xmlns:a16="http://schemas.microsoft.com/office/drawing/2014/main" id="{79350540-7C4D-8F65-971D-317792632497}"/>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22122"/>
      </p:ext>
    </p:extLst>
  </p:cSld>
  <p:clrMapOvr>
    <a:masterClrMapping/>
  </p:clrMapOvr>
  <p:extLst>
    <p:ext uri="{DCECCB84-F9BA-43D5-87BE-67443E8EF086}">
      <p15:sldGuideLst xmlns:p15="http://schemas.microsoft.com/office/powerpoint/2012/main">
        <p15:guide id="1" orient="horz" pos="3285"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4" name="Freeform 2">
            <a:extLst>
              <a:ext uri="{FF2B5EF4-FFF2-40B4-BE49-F238E27FC236}">
                <a16:creationId xmlns:a16="http://schemas.microsoft.com/office/drawing/2014/main" id="{3A299A5E-D3E2-51B1-A1F8-8A80F2A37510}"/>
              </a:ext>
            </a:extLst>
          </p:cNvPr>
          <p:cNvSpPr/>
          <p:nvPr userDrawn="1"/>
        </p:nvSpPr>
        <p:spPr>
          <a:xfrm>
            <a:off x="12984848" y="0"/>
            <a:ext cx="5303152" cy="2983023"/>
          </a:xfrm>
          <a:custGeom>
            <a:avLst/>
            <a:gdLst/>
            <a:ahLst/>
            <a:cxnLst/>
            <a:rect l="l" t="t" r="r" b="b"/>
            <a:pathLst>
              <a:path w="5303152" h="2983023">
                <a:moveTo>
                  <a:pt x="0" y="0"/>
                </a:moveTo>
                <a:lnTo>
                  <a:pt x="5303152" y="0"/>
                </a:lnTo>
                <a:lnTo>
                  <a:pt x="5303152" y="2983023"/>
                </a:lnTo>
                <a:lnTo>
                  <a:pt x="0" y="2983023"/>
                </a:lnTo>
                <a:lnTo>
                  <a:pt x="0" y="0"/>
                </a:lnTo>
                <a:close/>
              </a:path>
            </a:pathLst>
          </a:custGeom>
          <a:blipFill>
            <a:blip r:embed="rId2"/>
            <a:stretch>
              <a:fillRect/>
            </a:stretch>
          </a:blipFill>
        </p:spPr>
        <p:txBody>
          <a:bodyPr/>
          <a:lstStyle/>
          <a:p>
            <a:endParaRPr lang="en-AU"/>
          </a:p>
        </p:txBody>
      </p:sp>
      <p:sp>
        <p:nvSpPr>
          <p:cNvPr id="4" name="Content Placeholder 3">
            <a:extLst>
              <a:ext uri="{FF2B5EF4-FFF2-40B4-BE49-F238E27FC236}">
                <a16:creationId xmlns:a16="http://schemas.microsoft.com/office/drawing/2014/main" id="{54BB21D8-F5B4-574E-A404-9859B6235F42}"/>
              </a:ext>
            </a:extLst>
          </p:cNvPr>
          <p:cNvSpPr>
            <a:spLocks noGrp="1"/>
          </p:cNvSpPr>
          <p:nvPr>
            <p:ph sz="quarter" idx="11"/>
          </p:nvPr>
        </p:nvSpPr>
        <p:spPr>
          <a:xfrm>
            <a:off x="1257300" y="2551213"/>
            <a:ext cx="15773400" cy="59766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Title 18">
            <a:extLst>
              <a:ext uri="{FF2B5EF4-FFF2-40B4-BE49-F238E27FC236}">
                <a16:creationId xmlns:a16="http://schemas.microsoft.com/office/drawing/2014/main" id="{4FD79B66-4661-E68C-76C0-7D4B2A8C9589}"/>
              </a:ext>
            </a:extLst>
          </p:cNvPr>
          <p:cNvSpPr>
            <a:spLocks noGrp="1"/>
          </p:cNvSpPr>
          <p:nvPr>
            <p:ph type="title" hasCustomPrompt="1"/>
          </p:nvPr>
        </p:nvSpPr>
        <p:spPr>
          <a:xfrm>
            <a:off x="1257300" y="547689"/>
            <a:ext cx="12495212" cy="1787500"/>
          </a:xfrm>
          <a:prstGeom prst="rect">
            <a:avLst/>
          </a:prstGeom>
        </p:spPr>
        <p:txBody>
          <a:bodyPr/>
          <a:lstStyle>
            <a:lvl1pPr algn="l">
              <a:defRPr sz="5400" b="1">
                <a:solidFill>
                  <a:srgbClr val="3B9D48"/>
                </a:solidFill>
              </a:defRPr>
            </a:lvl1pPr>
          </a:lstStyle>
          <a:p>
            <a:r>
              <a:rPr lang="en-US" dirty="0"/>
              <a:t>Title</a:t>
            </a:r>
            <a:endParaRPr lang="en-AU" dirty="0"/>
          </a:p>
        </p:txBody>
      </p:sp>
      <p:sp>
        <p:nvSpPr>
          <p:cNvPr id="26" name="Content Placeholder 25">
            <a:extLst>
              <a:ext uri="{FF2B5EF4-FFF2-40B4-BE49-F238E27FC236}">
                <a16:creationId xmlns:a16="http://schemas.microsoft.com/office/drawing/2014/main" id="{FF328DD7-50DC-F844-77D2-965DFD9BFBE2}"/>
              </a:ext>
            </a:extLst>
          </p:cNvPr>
          <p:cNvSpPr>
            <a:spLocks noGrp="1"/>
          </p:cNvSpPr>
          <p:nvPr>
            <p:ph sz="quarter" idx="13" hasCustomPrompt="1"/>
          </p:nvPr>
        </p:nvSpPr>
        <p:spPr>
          <a:xfrm>
            <a:off x="1257300" y="9046843"/>
            <a:ext cx="7886700" cy="993200"/>
          </a:xfrm>
          <a:prstGeom prst="rect">
            <a:avLst/>
          </a:prstGeom>
        </p:spPr>
        <p:txBody>
          <a:bodyPr/>
          <a:lstStyle>
            <a:lvl1pPr marL="0" indent="0">
              <a:buNone/>
              <a:defRPr sz="1800"/>
            </a:lvl1pPr>
          </a:lstStyle>
          <a:p>
            <a:pPr lvl="0"/>
            <a:r>
              <a:rPr lang="en-AU" dirty="0"/>
              <a:t>Author/s</a:t>
            </a:r>
          </a:p>
          <a:p>
            <a:pPr lvl="0"/>
            <a:r>
              <a:rPr lang="en-AU" dirty="0"/>
              <a:t>XXX, XXX, XXX</a:t>
            </a:r>
          </a:p>
        </p:txBody>
      </p:sp>
      <p:cxnSp>
        <p:nvCxnSpPr>
          <p:cNvPr id="16" name="Straight Connector 15">
            <a:extLst>
              <a:ext uri="{FF2B5EF4-FFF2-40B4-BE49-F238E27FC236}">
                <a16:creationId xmlns:a16="http://schemas.microsoft.com/office/drawing/2014/main" id="{E31104CC-3BEC-2D84-08C2-C957D49FD7A5}"/>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03188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082331"/>
      </p:ext>
    </p:extLst>
  </p:cSld>
  <p:clrMap bg1="lt1" tx1="dk1" bg2="lt2" tx2="dk2" accent1="accent1" accent2="accent2" accent3="accent3" accent4="accent4" accent5="accent5" accent6="accent6" hlink="hlink" folHlink="folHlink"/>
  <p:sldLayoutIdLst>
    <p:sldLayoutId id="2147483667" r:id="rId1"/>
    <p:sldLayoutId id="21474836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mailto:Tim.Breemersch@tmleuven.be"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A96A-5200-B26C-995D-433F98A610EF}"/>
              </a:ext>
            </a:extLst>
          </p:cNvPr>
          <p:cNvSpPr>
            <a:spLocks noGrp="1"/>
          </p:cNvSpPr>
          <p:nvPr>
            <p:ph type="title"/>
          </p:nvPr>
        </p:nvSpPr>
        <p:spPr>
          <a:xfrm>
            <a:off x="1257300" y="2983499"/>
            <a:ext cx="15932866" cy="1838835"/>
          </a:xfrm>
        </p:spPr>
        <p:txBody>
          <a:bodyPr/>
          <a:lstStyle/>
          <a:p>
            <a:r>
              <a:rPr lang="en-US" sz="7200" dirty="0">
                <a:latin typeface="Arial" panose="020B0604020202020204" pitchFamily="34" charset="0"/>
                <a:cs typeface="Arial" panose="020B0604020202020204" pitchFamily="34" charset="0"/>
              </a:rPr>
              <a:t>Overweight Vehicles: Impact on Road Infrastructure and Safety</a:t>
            </a:r>
            <a:endParaRPr lang="en-AU" sz="7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C55A680-EB0E-0814-22CB-B6D807106D40}"/>
              </a:ext>
            </a:extLst>
          </p:cNvPr>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Tim Breemersch, researcher at Transport &amp; Mobility Leuven (Belgium)</a:t>
            </a:r>
            <a:endParaRPr lang="en-AU"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4E567595-7022-4DBF-820E-E6FB76FAB154}"/>
              </a:ext>
            </a:extLst>
          </p:cNvPr>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Iain Knight, Director at Apollo Vehicle Safety Ltd (United Kingdom) </a:t>
            </a:r>
            <a:endParaRPr lang="en-AU"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29E674F-2A82-A8F6-0C96-5EB64504133F}"/>
              </a:ext>
            </a:extLst>
          </p:cNvPr>
          <p:cNvSpPr>
            <a:spLocks noGrp="1"/>
          </p:cNvSpPr>
          <p:nvPr>
            <p:ph type="body" sz="quarter" idx="17"/>
          </p:nvPr>
        </p:nvSpPr>
        <p:spPr/>
        <p:txBody>
          <a:bodyPr/>
          <a:lstStyle/>
          <a:p>
            <a:r>
              <a:rPr lang="en-AU" dirty="0">
                <a:latin typeface="Arial" panose="020B0604020202020204" pitchFamily="34" charset="0"/>
                <a:cs typeface="Arial" panose="020B0604020202020204" pitchFamily="34" charset="0"/>
              </a:rPr>
              <a:t>Simona Fontul, Research Officer at LNEC (Portugal) </a:t>
            </a:r>
          </a:p>
        </p:txBody>
      </p:sp>
      <p:pic>
        <p:nvPicPr>
          <p:cNvPr id="9" name="Picture Placeholder 8">
            <a:extLst>
              <a:ext uri="{FF2B5EF4-FFF2-40B4-BE49-F238E27FC236}">
                <a16:creationId xmlns:a16="http://schemas.microsoft.com/office/drawing/2014/main" id="{16A266AB-4FB4-B8F1-0856-C4B469B75A8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154" r="4154"/>
          <a:stretch>
            <a:fillRect/>
          </a:stretch>
        </p:blipFill>
        <p:spPr bwMode="auto">
          <a:prstGeom prst="rect">
            <a:avLst/>
          </a:prstGeom>
          <a:noFill/>
        </p:spPr>
      </p:pic>
      <p:pic>
        <p:nvPicPr>
          <p:cNvPr id="10" name="Picture Placeholder 9">
            <a:extLst>
              <a:ext uri="{FF2B5EF4-FFF2-40B4-BE49-F238E27FC236}">
                <a16:creationId xmlns:a16="http://schemas.microsoft.com/office/drawing/2014/main" id="{F50EBCE0-DA66-F686-E1FF-96744EA86AC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118" r="4118"/>
          <a:stretch>
            <a:fillRect/>
          </a:stretch>
        </p:blipFill>
        <p:spPr bwMode="auto">
          <a:prstGeom prst="rect">
            <a:avLst/>
          </a:prstGeom>
          <a:noFill/>
        </p:spPr>
      </p:pic>
      <p:pic>
        <p:nvPicPr>
          <p:cNvPr id="11" name="Picture Placeholder 10">
            <a:extLst>
              <a:ext uri="{FF2B5EF4-FFF2-40B4-BE49-F238E27FC236}">
                <a16:creationId xmlns:a16="http://schemas.microsoft.com/office/drawing/2014/main" id="{A27F7896-914E-078C-FA2C-60AD7B2C2012}"/>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4188" r="4188"/>
          <a:stretch>
            <a:fillRect/>
          </a:stretch>
        </p:blipFill>
        <p:spPr bwMode="auto">
          <a:prstGeom prst="rect">
            <a:avLst/>
          </a:prstGeom>
          <a:noFill/>
        </p:spPr>
      </p:pic>
    </p:spTree>
    <p:extLst>
      <p:ext uri="{BB962C8B-B14F-4D97-AF65-F5344CB8AC3E}">
        <p14:creationId xmlns:p14="http://schemas.microsoft.com/office/powerpoint/2010/main" val="127571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78E751-DD09-E6B6-C021-93130D71CA41}"/>
              </a:ext>
            </a:extLst>
          </p:cNvPr>
          <p:cNvSpPr>
            <a:spLocks noGrp="1"/>
          </p:cNvSpPr>
          <p:nvPr>
            <p:ph sz="quarter" idx="11"/>
          </p:nvPr>
        </p:nvSpPr>
        <p:spPr/>
        <p:txBody>
          <a:bodyPr/>
          <a:lstStyle/>
          <a:p>
            <a:r>
              <a:rPr lang="en-US" dirty="0"/>
              <a:t>Impact on infrastructure: all road users</a:t>
            </a:r>
          </a:p>
          <a:p>
            <a:r>
              <a:rPr lang="en-US" dirty="0"/>
              <a:t>Reduced maneuverability + higher impact &lt;-&gt; lower vkm for same </a:t>
            </a:r>
            <a:r>
              <a:rPr lang="en-US" dirty="0" err="1"/>
              <a:t>tkm</a:t>
            </a:r>
            <a:endParaRPr lang="en-US" dirty="0"/>
          </a:p>
          <a:p>
            <a:r>
              <a:rPr lang="en-US" dirty="0"/>
              <a:t>Better vehicle and road maintenance reduces impact (LMIC vs HIC)</a:t>
            </a:r>
          </a:p>
          <a:p>
            <a:endParaRPr lang="nl-BE" dirty="0"/>
          </a:p>
          <a:p>
            <a:endParaRPr lang="nl-BE" dirty="0"/>
          </a:p>
          <a:p>
            <a:endParaRPr lang="nl-BE" dirty="0"/>
          </a:p>
          <a:p>
            <a:endParaRPr lang="nl-BE" dirty="0"/>
          </a:p>
          <a:p>
            <a:endParaRPr lang="nl-BE" dirty="0"/>
          </a:p>
          <a:p>
            <a:endParaRPr lang="nl-BE" dirty="0"/>
          </a:p>
          <a:p>
            <a:endParaRPr lang="nl-BE" dirty="0"/>
          </a:p>
          <a:p>
            <a:pPr marL="0" indent="0">
              <a:buNone/>
            </a:pPr>
            <a:r>
              <a:rPr lang="nl-BE" sz="2400" i="1" dirty="0"/>
              <a:t>% truck </a:t>
            </a:r>
            <a:r>
              <a:rPr lang="nl-BE" sz="2400" i="1" dirty="0" err="1"/>
              <a:t>occupant</a:t>
            </a:r>
            <a:r>
              <a:rPr lang="nl-BE" sz="2400" i="1" dirty="0"/>
              <a:t> </a:t>
            </a:r>
            <a:r>
              <a:rPr lang="nl-BE" sz="2400" i="1" dirty="0" err="1"/>
              <a:t>deaths</a:t>
            </a:r>
            <a:endParaRPr lang="nl-BE" sz="2400" i="1" dirty="0"/>
          </a:p>
        </p:txBody>
      </p:sp>
      <p:sp>
        <p:nvSpPr>
          <p:cNvPr id="3" name="Title 2">
            <a:extLst>
              <a:ext uri="{FF2B5EF4-FFF2-40B4-BE49-F238E27FC236}">
                <a16:creationId xmlns:a16="http://schemas.microsoft.com/office/drawing/2014/main" id="{7221D636-A706-D491-8FB7-F8D8197D4C86}"/>
              </a:ext>
            </a:extLst>
          </p:cNvPr>
          <p:cNvSpPr>
            <a:spLocks noGrp="1"/>
          </p:cNvSpPr>
          <p:nvPr>
            <p:ph type="title"/>
          </p:nvPr>
        </p:nvSpPr>
        <p:spPr/>
        <p:txBody>
          <a:bodyPr/>
          <a:lstStyle/>
          <a:p>
            <a:r>
              <a:rPr lang="en-US" sz="4800" dirty="0"/>
              <a:t>4. Impacts</a:t>
            </a:r>
            <a:r>
              <a:rPr lang="en-US" dirty="0"/>
              <a:t> </a:t>
            </a:r>
            <a:r>
              <a:rPr lang="en-US" sz="4800" dirty="0"/>
              <a:t>on safety</a:t>
            </a:r>
            <a:endParaRPr lang="nl-BE" dirty="0"/>
          </a:p>
        </p:txBody>
      </p:sp>
      <p:sp>
        <p:nvSpPr>
          <p:cNvPr id="4" name="Content Placeholder 3">
            <a:extLst>
              <a:ext uri="{FF2B5EF4-FFF2-40B4-BE49-F238E27FC236}">
                <a16:creationId xmlns:a16="http://schemas.microsoft.com/office/drawing/2014/main" id="{E32F950D-C61B-183E-F95F-8A46E956A5FF}"/>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a:p>
            <a:endParaRPr lang="nl-BE" dirty="0"/>
          </a:p>
        </p:txBody>
      </p:sp>
      <p:pic>
        <p:nvPicPr>
          <p:cNvPr id="5" name="Picture 4" descr="Map&#10;&#10;Description automatically generated">
            <a:extLst>
              <a:ext uri="{FF2B5EF4-FFF2-40B4-BE49-F238E27FC236}">
                <a16:creationId xmlns:a16="http://schemas.microsoft.com/office/drawing/2014/main" id="{523A6165-ED72-6369-B0B1-A0CC8ED4169F}"/>
              </a:ext>
            </a:extLst>
          </p:cNvPr>
          <p:cNvPicPr/>
          <p:nvPr/>
        </p:nvPicPr>
        <p:blipFill>
          <a:blip r:embed="rId2">
            <a:extLst>
              <a:ext uri="{28A0092B-C50C-407E-A947-70E740481C1C}">
                <a14:useLocalDpi xmlns:a14="http://schemas.microsoft.com/office/drawing/2010/main" val="0"/>
              </a:ext>
            </a:extLst>
          </a:blip>
          <a:stretch>
            <a:fillRect/>
          </a:stretch>
        </p:blipFill>
        <p:spPr>
          <a:xfrm rot="5400000">
            <a:off x="3063024" y="2811221"/>
            <a:ext cx="3960441" cy="7184839"/>
          </a:xfrm>
          <a:prstGeom prst="rect">
            <a:avLst/>
          </a:prstGeom>
        </p:spPr>
      </p:pic>
      <p:graphicFrame>
        <p:nvGraphicFramePr>
          <p:cNvPr id="6" name="Table 5">
            <a:extLst>
              <a:ext uri="{FF2B5EF4-FFF2-40B4-BE49-F238E27FC236}">
                <a16:creationId xmlns:a16="http://schemas.microsoft.com/office/drawing/2014/main" id="{1AA49611-7CBC-BE44-B0CE-67288B480CBB}"/>
              </a:ext>
            </a:extLst>
          </p:cNvPr>
          <p:cNvGraphicFramePr>
            <a:graphicFrameLocks noGrp="1"/>
          </p:cNvGraphicFramePr>
          <p:nvPr>
            <p:extLst>
              <p:ext uri="{D42A27DB-BD31-4B8C-83A1-F6EECF244321}">
                <p14:modId xmlns:p14="http://schemas.microsoft.com/office/powerpoint/2010/main" val="3872687596"/>
              </p:ext>
            </p:extLst>
          </p:nvPr>
        </p:nvGraphicFramePr>
        <p:xfrm>
          <a:off x="9652335" y="4912182"/>
          <a:ext cx="7184840" cy="3126931"/>
        </p:xfrm>
        <a:graphic>
          <a:graphicData uri="http://schemas.openxmlformats.org/drawingml/2006/table">
            <a:tbl>
              <a:tblPr firstRow="1" firstCol="1" bandRow="1">
                <a:tableStyleId>{5C22544A-7EE6-4342-B048-85BDC9FD1C3A}</a:tableStyleId>
              </a:tblPr>
              <a:tblGrid>
                <a:gridCol w="2395780">
                  <a:extLst>
                    <a:ext uri="{9D8B030D-6E8A-4147-A177-3AD203B41FA5}">
                      <a16:colId xmlns:a16="http://schemas.microsoft.com/office/drawing/2014/main" val="3515707895"/>
                    </a:ext>
                  </a:extLst>
                </a:gridCol>
                <a:gridCol w="2395780">
                  <a:extLst>
                    <a:ext uri="{9D8B030D-6E8A-4147-A177-3AD203B41FA5}">
                      <a16:colId xmlns:a16="http://schemas.microsoft.com/office/drawing/2014/main" val="3435689334"/>
                    </a:ext>
                  </a:extLst>
                </a:gridCol>
                <a:gridCol w="2393280">
                  <a:extLst>
                    <a:ext uri="{9D8B030D-6E8A-4147-A177-3AD203B41FA5}">
                      <a16:colId xmlns:a16="http://schemas.microsoft.com/office/drawing/2014/main" val="767419946"/>
                    </a:ext>
                  </a:extLst>
                </a:gridCol>
              </a:tblGrid>
              <a:tr h="1042311">
                <a:tc rowSpan="2">
                  <a:txBody>
                    <a:bodyPr/>
                    <a:lstStyle/>
                    <a:p>
                      <a:r>
                        <a:rPr lang="en-US" sz="1800" dirty="0">
                          <a:effectLst/>
                        </a:rPr>
                        <a:t>Country</a:t>
                      </a:r>
                      <a:endParaRPr lang="nl-BE" sz="2000" dirty="0">
                        <a:effectLst/>
                        <a:latin typeface="Times New Roman" panose="02020603050405020304" pitchFamily="18" charset="0"/>
                        <a:ea typeface="SimSun" panose="02010600030101010101" pitchFamily="2" charset="-122"/>
                      </a:endParaRPr>
                    </a:p>
                  </a:txBody>
                  <a:tcPr marL="68580" marR="68580" marT="0" marB="0"/>
                </a:tc>
                <a:tc gridSpan="2">
                  <a:txBody>
                    <a:bodyPr/>
                    <a:lstStyle/>
                    <a:p>
                      <a:r>
                        <a:rPr lang="en-US" sz="1800" dirty="0">
                          <a:effectLst/>
                        </a:rPr>
                        <a:t>Proportion of all accidents with HGV involved where overloading was present (Portugal) or contributory to cause (GB/Scotland)</a:t>
                      </a:r>
                      <a:endParaRPr lang="nl-BE" sz="2000" dirty="0">
                        <a:effectLst/>
                        <a:latin typeface="Times New Roman" panose="02020603050405020304" pitchFamily="18" charset="0"/>
                        <a:ea typeface="SimSun" panose="02010600030101010101" pitchFamily="2" charset="-122"/>
                      </a:endParaRPr>
                    </a:p>
                  </a:txBody>
                  <a:tcPr marL="68580" marR="68580" marT="0" marB="0"/>
                </a:tc>
                <a:tc hMerge="1">
                  <a:txBody>
                    <a:bodyPr/>
                    <a:lstStyle/>
                    <a:p>
                      <a:endParaRPr lang="nl-BE"/>
                    </a:p>
                  </a:txBody>
                  <a:tcPr/>
                </a:tc>
                <a:extLst>
                  <a:ext uri="{0D108BD9-81ED-4DB2-BD59-A6C34878D82A}">
                    <a16:rowId xmlns:a16="http://schemas.microsoft.com/office/drawing/2014/main" val="137144332"/>
                  </a:ext>
                </a:extLst>
              </a:tr>
              <a:tr h="521155">
                <a:tc vMerge="1">
                  <a:txBody>
                    <a:bodyPr/>
                    <a:lstStyle/>
                    <a:p>
                      <a:endParaRPr lang="nl-BE"/>
                    </a:p>
                  </a:txBody>
                  <a:tcPr/>
                </a:tc>
                <a:tc>
                  <a:txBody>
                    <a:bodyPr/>
                    <a:lstStyle/>
                    <a:p>
                      <a:r>
                        <a:rPr lang="en-US" sz="1800">
                          <a:effectLst/>
                        </a:rPr>
                        <a:t>Collisions</a:t>
                      </a:r>
                      <a:endParaRPr lang="nl-BE" sz="20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Fatalities</a:t>
                      </a:r>
                      <a:endParaRPr lang="nl-BE" sz="20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688883277"/>
                  </a:ext>
                </a:extLst>
              </a:tr>
              <a:tr h="521155">
                <a:tc>
                  <a:txBody>
                    <a:bodyPr/>
                    <a:lstStyle/>
                    <a:p>
                      <a:r>
                        <a:rPr lang="en-US" sz="1800">
                          <a:effectLst/>
                        </a:rPr>
                        <a:t>Portugal</a:t>
                      </a:r>
                      <a:endParaRPr lang="nl-BE" sz="20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0.3%</a:t>
                      </a:r>
                      <a:endParaRPr lang="nl-BE" sz="20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1.2%</a:t>
                      </a:r>
                      <a:endParaRPr lang="nl-BE" sz="20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915810990"/>
                  </a:ext>
                </a:extLst>
              </a:tr>
              <a:tr h="521155">
                <a:tc>
                  <a:txBody>
                    <a:bodyPr/>
                    <a:lstStyle/>
                    <a:p>
                      <a:r>
                        <a:rPr lang="en-US" sz="1800">
                          <a:effectLst/>
                        </a:rPr>
                        <a:t>GB</a:t>
                      </a:r>
                      <a:endParaRPr lang="nl-BE" sz="20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1.0%</a:t>
                      </a:r>
                      <a:endParaRPr lang="nl-BE" sz="20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0.3%</a:t>
                      </a:r>
                      <a:endParaRPr lang="nl-BE" sz="20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84836615"/>
                  </a:ext>
                </a:extLst>
              </a:tr>
              <a:tr h="521155">
                <a:tc>
                  <a:txBody>
                    <a:bodyPr/>
                    <a:lstStyle/>
                    <a:p>
                      <a:r>
                        <a:rPr lang="en-US" sz="1800">
                          <a:effectLst/>
                        </a:rPr>
                        <a:t>Scotland</a:t>
                      </a:r>
                      <a:endParaRPr lang="nl-BE" sz="20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1.3%</a:t>
                      </a:r>
                      <a:endParaRPr lang="nl-BE" sz="20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dirty="0">
                          <a:effectLst/>
                        </a:rPr>
                        <a:t>0.0%</a:t>
                      </a:r>
                      <a:endParaRPr lang="nl-BE" sz="20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276874001"/>
                  </a:ext>
                </a:extLst>
              </a:tr>
            </a:tbl>
          </a:graphicData>
        </a:graphic>
      </p:graphicFrame>
    </p:spTree>
    <p:extLst>
      <p:ext uri="{BB962C8B-B14F-4D97-AF65-F5344CB8AC3E}">
        <p14:creationId xmlns:p14="http://schemas.microsoft.com/office/powerpoint/2010/main" val="255208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4800" dirty="0">
                <a:latin typeface="Arial" panose="020B0604020202020204" pitchFamily="34" charset="0"/>
                <a:cs typeface="Arial" panose="020B0604020202020204" pitchFamily="34" charset="0"/>
              </a:rPr>
              <a:t>5. Prevention and mitigation</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p:txBody>
      </p:sp>
      <p:sp>
        <p:nvSpPr>
          <p:cNvPr id="9" name="Slide Number Placeholder 1">
            <a:extLst>
              <a:ext uri="{FF2B5EF4-FFF2-40B4-BE49-F238E27FC236}">
                <a16:creationId xmlns:a16="http://schemas.microsoft.com/office/drawing/2014/main" id="{4B9A171B-F8F9-833E-1068-7B2741782325}"/>
              </a:ext>
            </a:extLst>
          </p:cNvPr>
          <p:cNvSpPr txBox="1">
            <a:spLocks/>
          </p:cNvSpPr>
          <p:nvPr/>
        </p:nvSpPr>
        <p:spPr>
          <a:xfrm>
            <a:off x="1653540" y="1522887"/>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BE" sz="2000" dirty="0"/>
          </a:p>
        </p:txBody>
      </p:sp>
      <p:pic>
        <p:nvPicPr>
          <p:cNvPr id="10" name="Graphic 9" descr="Contract with solid fill">
            <a:extLst>
              <a:ext uri="{FF2B5EF4-FFF2-40B4-BE49-F238E27FC236}">
                <a16:creationId xmlns:a16="http://schemas.microsoft.com/office/drawing/2014/main" id="{5ED042C7-AB6E-6B09-BC54-EA8C04263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9680" y="1497684"/>
            <a:ext cx="2758276" cy="2758276"/>
          </a:xfrm>
          <a:prstGeom prst="rect">
            <a:avLst/>
          </a:prstGeom>
        </p:spPr>
      </p:pic>
      <p:pic>
        <p:nvPicPr>
          <p:cNvPr id="11" name="Graphic 10" descr="Classroom with solid fill">
            <a:extLst>
              <a:ext uri="{FF2B5EF4-FFF2-40B4-BE49-F238E27FC236}">
                <a16:creationId xmlns:a16="http://schemas.microsoft.com/office/drawing/2014/main" id="{FFDE95B2-AF50-AF79-3F42-FFE3934B00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79818" y="1652686"/>
            <a:ext cx="2448272" cy="2448272"/>
          </a:xfrm>
          <a:prstGeom prst="rect">
            <a:avLst/>
          </a:prstGeom>
        </p:spPr>
      </p:pic>
      <p:pic>
        <p:nvPicPr>
          <p:cNvPr id="12" name="Graphic 11" descr="Magnifying glass with solid fill">
            <a:extLst>
              <a:ext uri="{FF2B5EF4-FFF2-40B4-BE49-F238E27FC236}">
                <a16:creationId xmlns:a16="http://schemas.microsoft.com/office/drawing/2014/main" id="{E20EB6E2-DC13-04DF-7E93-C6256EA664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89073" y="5267600"/>
            <a:ext cx="2038310" cy="2038310"/>
          </a:xfrm>
          <a:prstGeom prst="rect">
            <a:avLst/>
          </a:prstGeom>
        </p:spPr>
      </p:pic>
      <p:pic>
        <p:nvPicPr>
          <p:cNvPr id="13" name="Graphic 12" descr="Police male with solid fill">
            <a:extLst>
              <a:ext uri="{FF2B5EF4-FFF2-40B4-BE49-F238E27FC236}">
                <a16:creationId xmlns:a16="http://schemas.microsoft.com/office/drawing/2014/main" id="{826172C3-CC05-9875-75D0-6B9BE9613E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4739" y="5339815"/>
            <a:ext cx="2038310" cy="2038310"/>
          </a:xfrm>
          <a:prstGeom prst="rect">
            <a:avLst/>
          </a:prstGeom>
        </p:spPr>
      </p:pic>
      <p:pic>
        <p:nvPicPr>
          <p:cNvPr id="14" name="Graphic 13" descr="Jail with solid fill">
            <a:extLst>
              <a:ext uri="{FF2B5EF4-FFF2-40B4-BE49-F238E27FC236}">
                <a16:creationId xmlns:a16="http://schemas.microsoft.com/office/drawing/2014/main" id="{1C545925-64D9-5FFD-10D0-DF162E1B80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4000" y="5354721"/>
            <a:ext cx="2241073" cy="2241073"/>
          </a:xfrm>
          <a:prstGeom prst="rect">
            <a:avLst/>
          </a:prstGeom>
        </p:spPr>
      </p:pic>
      <p:pic>
        <p:nvPicPr>
          <p:cNvPr id="15" name="Graphic 14" descr="Money with solid fill">
            <a:extLst>
              <a:ext uri="{FF2B5EF4-FFF2-40B4-BE49-F238E27FC236}">
                <a16:creationId xmlns:a16="http://schemas.microsoft.com/office/drawing/2014/main" id="{1E1F2263-1F3A-CD33-3E47-266D3277C2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601097" y="5428602"/>
            <a:ext cx="2078345" cy="2078345"/>
          </a:xfrm>
          <a:prstGeom prst="rect">
            <a:avLst/>
          </a:prstGeom>
        </p:spPr>
      </p:pic>
      <p:sp>
        <p:nvSpPr>
          <p:cNvPr id="16" name="TextBox 15">
            <a:extLst>
              <a:ext uri="{FF2B5EF4-FFF2-40B4-BE49-F238E27FC236}">
                <a16:creationId xmlns:a16="http://schemas.microsoft.com/office/drawing/2014/main" id="{1CEAE3AC-4C62-1983-2C7C-592CB9833BAF}"/>
              </a:ext>
            </a:extLst>
          </p:cNvPr>
          <p:cNvSpPr txBox="1"/>
          <p:nvPr/>
        </p:nvSpPr>
        <p:spPr>
          <a:xfrm>
            <a:off x="4757618" y="4384974"/>
            <a:ext cx="2262909" cy="523220"/>
          </a:xfrm>
          <a:prstGeom prst="rect">
            <a:avLst/>
          </a:prstGeom>
          <a:noFill/>
        </p:spPr>
        <p:txBody>
          <a:bodyPr wrap="square" rtlCol="0">
            <a:spAutoFit/>
          </a:bodyPr>
          <a:lstStyle/>
          <a:p>
            <a:pPr algn="l"/>
            <a:r>
              <a:rPr lang="en-US" sz="2800" dirty="0">
                <a:solidFill>
                  <a:srgbClr val="ED9D00"/>
                </a:solidFill>
              </a:rPr>
              <a:t>Legislation</a:t>
            </a:r>
            <a:endParaRPr lang="nl-BE" sz="2800" dirty="0">
              <a:solidFill>
                <a:srgbClr val="ED9D00"/>
              </a:solidFill>
            </a:endParaRPr>
          </a:p>
        </p:txBody>
      </p:sp>
      <p:sp>
        <p:nvSpPr>
          <p:cNvPr id="17" name="TextBox 16">
            <a:extLst>
              <a:ext uri="{FF2B5EF4-FFF2-40B4-BE49-F238E27FC236}">
                <a16:creationId xmlns:a16="http://schemas.microsoft.com/office/drawing/2014/main" id="{71153E48-840F-1B78-1059-D7F9716EE64E}"/>
              </a:ext>
            </a:extLst>
          </p:cNvPr>
          <p:cNvSpPr txBox="1"/>
          <p:nvPr/>
        </p:nvSpPr>
        <p:spPr>
          <a:xfrm>
            <a:off x="10876048" y="4262466"/>
            <a:ext cx="2262909" cy="954107"/>
          </a:xfrm>
          <a:prstGeom prst="rect">
            <a:avLst/>
          </a:prstGeom>
          <a:noFill/>
        </p:spPr>
        <p:txBody>
          <a:bodyPr wrap="square" rtlCol="0">
            <a:spAutoFit/>
          </a:bodyPr>
          <a:lstStyle/>
          <a:p>
            <a:pPr algn="l"/>
            <a:r>
              <a:rPr lang="en-US" sz="2800" dirty="0">
                <a:solidFill>
                  <a:srgbClr val="ED9D00"/>
                </a:solidFill>
              </a:rPr>
              <a:t>Prevention and education</a:t>
            </a:r>
            <a:endParaRPr lang="nl-BE" sz="2800" dirty="0">
              <a:solidFill>
                <a:srgbClr val="ED9D00"/>
              </a:solidFill>
            </a:endParaRPr>
          </a:p>
        </p:txBody>
      </p:sp>
      <p:sp>
        <p:nvSpPr>
          <p:cNvPr id="18" name="TextBox 17">
            <a:extLst>
              <a:ext uri="{FF2B5EF4-FFF2-40B4-BE49-F238E27FC236}">
                <a16:creationId xmlns:a16="http://schemas.microsoft.com/office/drawing/2014/main" id="{09CF979D-FE97-BD09-62B5-E1B929E18314}"/>
              </a:ext>
            </a:extLst>
          </p:cNvPr>
          <p:cNvSpPr txBox="1"/>
          <p:nvPr/>
        </p:nvSpPr>
        <p:spPr>
          <a:xfrm>
            <a:off x="4541594" y="7768749"/>
            <a:ext cx="2262909" cy="954107"/>
          </a:xfrm>
          <a:prstGeom prst="rect">
            <a:avLst/>
          </a:prstGeom>
          <a:noFill/>
        </p:spPr>
        <p:txBody>
          <a:bodyPr wrap="square" rtlCol="0">
            <a:spAutoFit/>
          </a:bodyPr>
          <a:lstStyle/>
          <a:p>
            <a:pPr algn="l"/>
            <a:r>
              <a:rPr lang="en-US" sz="2800" dirty="0">
                <a:solidFill>
                  <a:srgbClr val="ED9D00"/>
                </a:solidFill>
              </a:rPr>
              <a:t>Detection and enforcement</a:t>
            </a:r>
            <a:endParaRPr lang="nl-BE" sz="2800" dirty="0">
              <a:solidFill>
                <a:srgbClr val="ED9D00"/>
              </a:solidFill>
            </a:endParaRPr>
          </a:p>
        </p:txBody>
      </p:sp>
      <p:sp>
        <p:nvSpPr>
          <p:cNvPr id="19" name="TextBox 18">
            <a:extLst>
              <a:ext uri="{FF2B5EF4-FFF2-40B4-BE49-F238E27FC236}">
                <a16:creationId xmlns:a16="http://schemas.microsoft.com/office/drawing/2014/main" id="{8C5C52CD-2439-E99A-F87E-75E94621A88D}"/>
              </a:ext>
            </a:extLst>
          </p:cNvPr>
          <p:cNvSpPr txBox="1"/>
          <p:nvPr/>
        </p:nvSpPr>
        <p:spPr>
          <a:xfrm>
            <a:off x="10876049" y="8111094"/>
            <a:ext cx="2262909" cy="523220"/>
          </a:xfrm>
          <a:prstGeom prst="rect">
            <a:avLst/>
          </a:prstGeom>
          <a:noFill/>
        </p:spPr>
        <p:txBody>
          <a:bodyPr wrap="square" rtlCol="0">
            <a:spAutoFit/>
          </a:bodyPr>
          <a:lstStyle/>
          <a:p>
            <a:pPr algn="l"/>
            <a:r>
              <a:rPr lang="en-US" sz="2800" dirty="0">
                <a:solidFill>
                  <a:srgbClr val="ED9D00"/>
                </a:solidFill>
              </a:rPr>
              <a:t>Penalties</a:t>
            </a:r>
            <a:endParaRPr lang="nl-BE" sz="2800" dirty="0">
              <a:solidFill>
                <a:srgbClr val="ED9D00"/>
              </a:solidFill>
            </a:endParaRPr>
          </a:p>
        </p:txBody>
      </p:sp>
    </p:spTree>
    <p:extLst>
      <p:ext uri="{BB962C8B-B14F-4D97-AF65-F5344CB8AC3E}">
        <p14:creationId xmlns:p14="http://schemas.microsoft.com/office/powerpoint/2010/main" val="18787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r>
              <a:rPr lang="en-US" dirty="0">
                <a:latin typeface="Arial" panose="020B0604020202020204" pitchFamily="34" charset="0"/>
                <a:cs typeface="Arial" panose="020B0604020202020204" pitchFamily="34" charset="0"/>
              </a:rPr>
              <a:t>Damage from overloaded vehicles is disproportionate (axle weight – “4th power law”)</a:t>
            </a:r>
          </a:p>
          <a:p>
            <a:r>
              <a:rPr lang="en-US" dirty="0">
                <a:latin typeface="Arial" panose="020B0604020202020204" pitchFamily="34" charset="0"/>
                <a:cs typeface="Arial" panose="020B0604020202020204" pitchFamily="34" charset="0"/>
              </a:rPr>
              <a:t>System perspective: cover all aspects</a:t>
            </a:r>
          </a:p>
          <a:p>
            <a:pPr lvl="1"/>
            <a:r>
              <a:rPr lang="en-US" dirty="0">
                <a:latin typeface="Arial" panose="020B0604020202020204" pitchFamily="34" charset="0"/>
                <a:cs typeface="Arial" panose="020B0604020202020204" pitchFamily="34" charset="0"/>
              </a:rPr>
              <a:t>Economic need is driver</a:t>
            </a:r>
          </a:p>
          <a:p>
            <a:pPr lvl="1"/>
            <a:r>
              <a:rPr lang="en-US" dirty="0">
                <a:latin typeface="Arial" panose="020B0604020202020204" pitchFamily="34" charset="0"/>
                <a:cs typeface="Arial" panose="020B0604020202020204" pitchFamily="34" charset="0"/>
              </a:rPr>
              <a:t>Strong enforcement: detection + penalties/incentives</a:t>
            </a:r>
          </a:p>
          <a:p>
            <a:pPr lvl="1"/>
            <a:r>
              <a:rPr lang="en-US" dirty="0">
                <a:latin typeface="Arial" panose="020B0604020202020204" pitchFamily="34" charset="0"/>
                <a:cs typeface="Arial" panose="020B0604020202020204" pitchFamily="34" charset="0"/>
              </a:rPr>
              <a:t>High quality infrastructure can better withstand overloads</a:t>
            </a:r>
          </a:p>
          <a:p>
            <a:pPr lvl="1"/>
            <a:r>
              <a:rPr lang="en-US" dirty="0">
                <a:latin typeface="Arial" panose="020B0604020202020204" pitchFamily="34" charset="0"/>
                <a:cs typeface="Arial" panose="020B0604020202020204" pitchFamily="34" charset="0"/>
              </a:rPr>
              <a:t>High quality vehicles reduce safety risks</a:t>
            </a:r>
          </a:p>
          <a:p>
            <a:r>
              <a:rPr lang="en-US" dirty="0">
                <a:latin typeface="Arial" panose="020B0604020202020204" pitchFamily="34" charset="0"/>
                <a:cs typeface="Arial" panose="020B0604020202020204" pitchFamily="34" charset="0"/>
              </a:rPr>
              <a:t>LMIC: </a:t>
            </a:r>
          </a:p>
          <a:p>
            <a:pPr lvl="1"/>
            <a:r>
              <a:rPr lang="en-US" dirty="0">
                <a:latin typeface="Arial" panose="020B0604020202020204" pitchFamily="34" charset="0"/>
                <a:cs typeface="Arial" panose="020B0604020202020204" pitchFamily="34" charset="0"/>
              </a:rPr>
              <a:t>higher frequency over overloading (10-100%)</a:t>
            </a:r>
          </a:p>
          <a:p>
            <a:pPr lvl="1"/>
            <a:r>
              <a:rPr lang="en-US" dirty="0">
                <a:latin typeface="Arial" panose="020B0604020202020204" pitchFamily="34" charset="0"/>
                <a:cs typeface="Arial" panose="020B0604020202020204" pitchFamily="34" charset="0"/>
              </a:rPr>
              <a:t>Secondary roads</a:t>
            </a:r>
          </a:p>
          <a:p>
            <a:pPr lvl="1"/>
            <a:r>
              <a:rPr lang="en-US" dirty="0">
                <a:latin typeface="Arial" panose="020B0604020202020204" pitchFamily="34" charset="0"/>
                <a:cs typeface="Arial" panose="020B0604020202020204" pitchFamily="34" charset="0"/>
              </a:rPr>
              <a:t>Unpaved/thin flexible pavement roads most sensitive</a:t>
            </a:r>
          </a:p>
          <a:p>
            <a:r>
              <a:rPr lang="en-US" dirty="0">
                <a:latin typeface="Arial" panose="020B0604020202020204" pitchFamily="34" charset="0"/>
                <a:cs typeface="Arial" panose="020B0604020202020204" pitchFamily="34" charset="0"/>
              </a:rPr>
              <a:t>More data would be nice…</a:t>
            </a: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Conclusions</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p:txBody>
      </p:sp>
    </p:spTree>
    <p:extLst>
      <p:ext uri="{BB962C8B-B14F-4D97-AF65-F5344CB8AC3E}">
        <p14:creationId xmlns:p14="http://schemas.microsoft.com/office/powerpoint/2010/main" val="205394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E1336C-B045-8473-4C2F-408CFD0F04A8}"/>
              </a:ext>
            </a:extLst>
          </p:cNvPr>
          <p:cNvSpPr>
            <a:spLocks noGrp="1"/>
          </p:cNvSpPr>
          <p:nvPr>
            <p:ph type="title"/>
          </p:nvPr>
        </p:nvSpPr>
        <p:spPr/>
        <p:txBody>
          <a:bodyPr/>
          <a:lstStyle/>
          <a:p>
            <a:r>
              <a:rPr lang="en-US" dirty="0"/>
              <a:t>Thank you!</a:t>
            </a:r>
            <a:endParaRPr lang="nl-BE" dirty="0"/>
          </a:p>
        </p:txBody>
      </p:sp>
      <p:pic>
        <p:nvPicPr>
          <p:cNvPr id="5" name="Content Placeholder 4">
            <a:extLst>
              <a:ext uri="{FF2B5EF4-FFF2-40B4-BE49-F238E27FC236}">
                <a16:creationId xmlns:a16="http://schemas.microsoft.com/office/drawing/2014/main" id="{423B7B0E-66D4-AB9E-0C54-45791E13C930}"/>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087216" y="3127276"/>
            <a:ext cx="4050448" cy="1152128"/>
          </a:xfrm>
          <a:prstGeom prst="rect">
            <a:avLst/>
          </a:prstGeom>
        </p:spPr>
      </p:pic>
      <p:pic>
        <p:nvPicPr>
          <p:cNvPr id="6" name="Image 30" descr="Une image contenant dessin&#10;&#10;Description générée automatiquement">
            <a:extLst>
              <a:ext uri="{FF2B5EF4-FFF2-40B4-BE49-F238E27FC236}">
                <a16:creationId xmlns:a16="http://schemas.microsoft.com/office/drawing/2014/main" id="{F4DAE4EE-C7EA-E67C-1922-484CB9FF3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3639" y="5636502"/>
            <a:ext cx="2900722" cy="2053243"/>
          </a:xfrm>
          <a:prstGeom prst="rect">
            <a:avLst/>
          </a:prstGeom>
        </p:spPr>
      </p:pic>
      <p:pic>
        <p:nvPicPr>
          <p:cNvPr id="7" name="Picture 6">
            <a:extLst>
              <a:ext uri="{FF2B5EF4-FFF2-40B4-BE49-F238E27FC236}">
                <a16:creationId xmlns:a16="http://schemas.microsoft.com/office/drawing/2014/main" id="{99502C60-687A-AF66-6770-2D3934A67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194" y="3240880"/>
            <a:ext cx="4120948" cy="1025703"/>
          </a:xfrm>
          <a:prstGeom prst="rect">
            <a:avLst/>
          </a:prstGeom>
        </p:spPr>
      </p:pic>
      <p:pic>
        <p:nvPicPr>
          <p:cNvPr id="8" name="Picture 7">
            <a:extLst>
              <a:ext uri="{FF2B5EF4-FFF2-40B4-BE49-F238E27FC236}">
                <a16:creationId xmlns:a16="http://schemas.microsoft.com/office/drawing/2014/main" id="{C978D932-1AFC-B2CC-4A1D-778EE2D92B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04440" y="2812474"/>
            <a:ext cx="2635920" cy="1781729"/>
          </a:xfrm>
          <a:prstGeom prst="rect">
            <a:avLst/>
          </a:prstGeom>
        </p:spPr>
      </p:pic>
      <p:sp>
        <p:nvSpPr>
          <p:cNvPr id="9" name="Content Placeholder 3">
            <a:extLst>
              <a:ext uri="{FF2B5EF4-FFF2-40B4-BE49-F238E27FC236}">
                <a16:creationId xmlns:a16="http://schemas.microsoft.com/office/drawing/2014/main" id="{0D8DC27C-866E-6849-A34F-39E326B2A5A7}"/>
              </a:ext>
            </a:extLst>
          </p:cNvPr>
          <p:cNvSpPr>
            <a:spLocks noGrp="1"/>
          </p:cNvSpPr>
          <p:nvPr>
            <p:ph sz="quarter" idx="13"/>
          </p:nvPr>
        </p:nvSpPr>
        <p:spPr>
          <a:xfrm>
            <a:off x="1257300" y="9047163"/>
            <a:ext cx="7886700" cy="992187"/>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p:txBody>
      </p:sp>
      <p:sp>
        <p:nvSpPr>
          <p:cNvPr id="10" name="TextBox 9">
            <a:extLst>
              <a:ext uri="{FF2B5EF4-FFF2-40B4-BE49-F238E27FC236}">
                <a16:creationId xmlns:a16="http://schemas.microsoft.com/office/drawing/2014/main" id="{9DD1FF4D-9E2C-81E1-A596-F4CF9C280A75}"/>
              </a:ext>
            </a:extLst>
          </p:cNvPr>
          <p:cNvSpPr txBox="1"/>
          <p:nvPr/>
        </p:nvSpPr>
        <p:spPr>
          <a:xfrm>
            <a:off x="1943200" y="5359524"/>
            <a:ext cx="5328592"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Contact: </a:t>
            </a:r>
            <a:r>
              <a:rPr lang="en-US" sz="2800" dirty="0">
                <a:latin typeface="Arial" panose="020B0604020202020204" pitchFamily="34" charset="0"/>
                <a:cs typeface="Arial" panose="020B0604020202020204" pitchFamily="34" charset="0"/>
                <a:hlinkClick r:id="rId6"/>
              </a:rPr>
              <a:t>Tim.Breemersch@tmleuven.be</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+32 16 745 123</a:t>
            </a:r>
            <a:endParaRPr lang="nl-B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17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We’ve seen these before...</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p:txBody>
      </p:sp>
      <p:pic>
        <p:nvPicPr>
          <p:cNvPr id="7" name="Picture 6">
            <a:extLst>
              <a:ext uri="{FF2B5EF4-FFF2-40B4-BE49-F238E27FC236}">
                <a16:creationId xmlns:a16="http://schemas.microsoft.com/office/drawing/2014/main" id="{7298F636-C9D7-9735-8687-A3C6ED253FDD}"/>
              </a:ext>
            </a:extLst>
          </p:cNvPr>
          <p:cNvPicPr>
            <a:picLocks noChangeAspect="1"/>
          </p:cNvPicPr>
          <p:nvPr/>
        </p:nvPicPr>
        <p:blipFill rotWithShape="1">
          <a:blip r:embed="rId2"/>
          <a:srcRect l="305" t="20972" b="28123"/>
          <a:stretch/>
        </p:blipFill>
        <p:spPr>
          <a:xfrm>
            <a:off x="1257300" y="2093030"/>
            <a:ext cx="8916368" cy="3456385"/>
          </a:xfrm>
          <a:prstGeom prst="rect">
            <a:avLst/>
          </a:prstGeom>
        </p:spPr>
      </p:pic>
      <p:pic>
        <p:nvPicPr>
          <p:cNvPr id="8" name="Content Placeholder 7">
            <a:extLst>
              <a:ext uri="{FF2B5EF4-FFF2-40B4-BE49-F238E27FC236}">
                <a16:creationId xmlns:a16="http://schemas.microsoft.com/office/drawing/2014/main" id="{023D8A12-DF74-C8AB-09F9-D778082A3717}"/>
              </a:ext>
            </a:extLst>
          </p:cNvPr>
          <p:cNvPicPr>
            <a:picLocks noGrp="1" noChangeAspect="1"/>
          </p:cNvPicPr>
          <p:nvPr>
            <p:ph sz="quarter" idx="11"/>
          </p:nvPr>
        </p:nvPicPr>
        <p:blipFill>
          <a:blip r:embed="rId3"/>
          <a:stretch>
            <a:fillRect/>
          </a:stretch>
        </p:blipFill>
        <p:spPr>
          <a:xfrm>
            <a:off x="10584160" y="2370657"/>
            <a:ext cx="7047804" cy="5976937"/>
          </a:xfrm>
          <a:prstGeom prst="rect">
            <a:avLst/>
          </a:prstGeom>
        </p:spPr>
      </p:pic>
      <p:pic>
        <p:nvPicPr>
          <p:cNvPr id="9" name="Picture 8">
            <a:extLst>
              <a:ext uri="{FF2B5EF4-FFF2-40B4-BE49-F238E27FC236}">
                <a16:creationId xmlns:a16="http://schemas.microsoft.com/office/drawing/2014/main" id="{DF8AE59A-11EE-E1B9-5957-61374E9F8127}"/>
              </a:ext>
            </a:extLst>
          </p:cNvPr>
          <p:cNvPicPr>
            <a:picLocks noChangeAspect="1"/>
          </p:cNvPicPr>
          <p:nvPr/>
        </p:nvPicPr>
        <p:blipFill>
          <a:blip r:embed="rId4"/>
          <a:stretch>
            <a:fillRect/>
          </a:stretch>
        </p:blipFill>
        <p:spPr>
          <a:xfrm>
            <a:off x="2951312" y="5832617"/>
            <a:ext cx="4178561" cy="2789472"/>
          </a:xfrm>
          <a:prstGeom prst="rect">
            <a:avLst/>
          </a:prstGeom>
        </p:spPr>
      </p:pic>
    </p:spTree>
    <p:extLst>
      <p:ext uri="{BB962C8B-B14F-4D97-AF65-F5344CB8AC3E}">
        <p14:creationId xmlns:p14="http://schemas.microsoft.com/office/powerpoint/2010/main" val="428112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r>
              <a:rPr lang="en-US" dirty="0">
                <a:latin typeface="Arial" panose="020B0604020202020204" pitchFamily="34" charset="0"/>
                <a:cs typeface="Arial" panose="020B0604020202020204" pitchFamily="34" charset="0"/>
              </a:rPr>
              <a:t>Study for PIARC (World Road Association)</a:t>
            </a:r>
          </a:p>
          <a:p>
            <a:r>
              <a:rPr lang="en-US" dirty="0">
                <a:latin typeface="Arial" panose="020B0604020202020204" pitchFamily="34" charset="0"/>
                <a:cs typeface="Arial" panose="020B0604020202020204" pitchFamily="34" charset="0"/>
              </a:rPr>
              <a:t>Objective was </a:t>
            </a:r>
          </a:p>
          <a:p>
            <a:pPr lvl="1"/>
            <a:r>
              <a:rPr lang="en-US" dirty="0">
                <a:latin typeface="Arial" panose="020B0604020202020204" pitchFamily="34" charset="0"/>
                <a:cs typeface="Arial" panose="020B0604020202020204" pitchFamily="34" charset="0"/>
              </a:rPr>
              <a:t>To make an overview of existing weight limits around the world</a:t>
            </a:r>
          </a:p>
          <a:p>
            <a:pPr lvl="1"/>
            <a:r>
              <a:rPr lang="en-US" dirty="0">
                <a:latin typeface="Arial" panose="020B0604020202020204" pitchFamily="34" charset="0"/>
                <a:cs typeface="Arial" panose="020B0604020202020204" pitchFamily="34" charset="0"/>
              </a:rPr>
              <a:t>To provide an overview of impacts of overloading (GVW/axle) on infrastructure and safety</a:t>
            </a:r>
          </a:p>
          <a:p>
            <a:pPr lvl="1"/>
            <a:r>
              <a:rPr lang="en-US" dirty="0">
                <a:latin typeface="Arial" panose="020B0604020202020204" pitchFamily="34" charset="0"/>
                <a:cs typeface="Arial" panose="020B0604020202020204" pitchFamily="34" charset="0"/>
              </a:rPr>
              <a:t>To propose mitigation and enforcement tools and policy to improve compliance</a:t>
            </a:r>
          </a:p>
          <a:p>
            <a:pPr lvl="1"/>
            <a:r>
              <a:rPr lang="en-US" dirty="0">
                <a:latin typeface="Arial" panose="020B0604020202020204" pitchFamily="34" charset="0"/>
                <a:cs typeface="Arial" panose="020B0604020202020204" pitchFamily="34" charset="0"/>
              </a:rPr>
              <a:t>To explicitly focus on differences between High Income Countries (HIC) and Low and Middle Income Countries (LMIC)</a:t>
            </a:r>
          </a:p>
          <a:p>
            <a:r>
              <a:rPr lang="en-US" dirty="0">
                <a:latin typeface="Arial" panose="020B0604020202020204" pitchFamily="34" charset="0"/>
                <a:cs typeface="Arial" panose="020B0604020202020204" pitchFamily="34" charset="0"/>
              </a:rPr>
              <a:t>Using </a:t>
            </a:r>
          </a:p>
          <a:p>
            <a:pPr lvl="1"/>
            <a:r>
              <a:rPr lang="en-US" dirty="0">
                <a:latin typeface="Arial" panose="020B0604020202020204" pitchFamily="34" charset="0"/>
                <a:cs typeface="Arial" panose="020B0604020202020204" pitchFamily="34" charset="0"/>
              </a:rPr>
              <a:t>Desk research </a:t>
            </a:r>
          </a:p>
          <a:p>
            <a:pPr lvl="1"/>
            <a:r>
              <a:rPr lang="en-US" dirty="0">
                <a:latin typeface="Arial" panose="020B0604020202020204" pitchFamily="34" charset="0"/>
                <a:cs typeface="Arial" panose="020B0604020202020204" pitchFamily="34" charset="0"/>
              </a:rPr>
              <a:t>Global online surveys (on network composition, overloading statistics, measures in place)</a:t>
            </a: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Context of the research</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p:txBody>
      </p:sp>
    </p:spTree>
    <p:extLst>
      <p:ext uri="{BB962C8B-B14F-4D97-AF65-F5344CB8AC3E}">
        <p14:creationId xmlns:p14="http://schemas.microsoft.com/office/powerpoint/2010/main" val="212419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3A6E49-2AE3-F987-83DD-86AF5ABE21BD}"/>
              </a:ext>
            </a:extLst>
          </p:cNvPr>
          <p:cNvSpPr>
            <a:spLocks noGrp="1"/>
          </p:cNvSpPr>
          <p:nvPr>
            <p:ph sz="quarter" idx="11"/>
          </p:nvPr>
        </p:nvSpPr>
        <p:spPr/>
        <p:txBody>
          <a:bodyPr/>
          <a:lstStyle/>
          <a:p>
            <a:r>
              <a:rPr lang="en-US" sz="3600" dirty="0"/>
              <a:t>Europe (EU)</a:t>
            </a:r>
          </a:p>
          <a:p>
            <a:pPr lvl="1"/>
            <a:r>
              <a:rPr lang="nl-BE" sz="3200" dirty="0"/>
              <a:t>Non-</a:t>
            </a:r>
            <a:r>
              <a:rPr lang="nl-BE" sz="3200" dirty="0" err="1"/>
              <a:t>driven</a:t>
            </a:r>
            <a:r>
              <a:rPr lang="nl-BE" sz="3200" dirty="0"/>
              <a:t> </a:t>
            </a:r>
            <a:r>
              <a:rPr lang="nl-BE" sz="3200" dirty="0" err="1"/>
              <a:t>axle</a:t>
            </a:r>
            <a:r>
              <a:rPr lang="nl-BE" sz="3200" dirty="0"/>
              <a:t>: 10 </a:t>
            </a:r>
            <a:r>
              <a:rPr lang="nl-BE" sz="3200" dirty="0" err="1"/>
              <a:t>tonnes</a:t>
            </a:r>
            <a:r>
              <a:rPr lang="nl-BE" sz="3200" dirty="0"/>
              <a:t> – </a:t>
            </a:r>
            <a:r>
              <a:rPr lang="nl-BE" sz="3200" dirty="0" err="1"/>
              <a:t>Driven</a:t>
            </a:r>
            <a:r>
              <a:rPr lang="nl-BE" sz="3200" dirty="0"/>
              <a:t> </a:t>
            </a:r>
            <a:r>
              <a:rPr lang="nl-BE" sz="3200" dirty="0" err="1"/>
              <a:t>axle</a:t>
            </a:r>
            <a:r>
              <a:rPr lang="nl-BE" sz="3200" dirty="0"/>
              <a:t>: 11.5 </a:t>
            </a:r>
            <a:r>
              <a:rPr lang="nl-BE" sz="3200" dirty="0" err="1"/>
              <a:t>tonnes</a:t>
            </a:r>
            <a:r>
              <a:rPr lang="nl-BE" sz="3200" dirty="0"/>
              <a:t> </a:t>
            </a:r>
          </a:p>
          <a:p>
            <a:pPr lvl="1"/>
            <a:r>
              <a:rPr lang="nl-BE" sz="3200" dirty="0"/>
              <a:t>2 </a:t>
            </a:r>
            <a:r>
              <a:rPr lang="nl-BE" sz="3200" dirty="0" err="1"/>
              <a:t>axles</a:t>
            </a:r>
            <a:r>
              <a:rPr lang="nl-BE" sz="3200" dirty="0"/>
              <a:t>: 18t / 3 </a:t>
            </a:r>
            <a:r>
              <a:rPr lang="nl-BE" sz="3200" dirty="0" err="1"/>
              <a:t>axles</a:t>
            </a:r>
            <a:r>
              <a:rPr lang="nl-BE" sz="3200" dirty="0"/>
              <a:t>: 26t / 4 </a:t>
            </a:r>
            <a:r>
              <a:rPr lang="nl-BE" sz="3200" dirty="0" err="1"/>
              <a:t>axles</a:t>
            </a:r>
            <a:r>
              <a:rPr lang="nl-BE" sz="3200" dirty="0"/>
              <a:t>: 36t / 5 </a:t>
            </a:r>
            <a:r>
              <a:rPr lang="nl-BE" sz="3200" dirty="0" err="1"/>
              <a:t>axle</a:t>
            </a:r>
            <a:r>
              <a:rPr lang="nl-BE" sz="3200" dirty="0"/>
              <a:t>: </a:t>
            </a:r>
            <a:r>
              <a:rPr lang="nl-BE" sz="3200" dirty="0">
                <a:solidFill>
                  <a:srgbClr val="FF0000"/>
                </a:solidFill>
              </a:rPr>
              <a:t>40t</a:t>
            </a:r>
            <a:r>
              <a:rPr lang="nl-BE" sz="3200" dirty="0"/>
              <a:t> (44 </a:t>
            </a:r>
            <a:r>
              <a:rPr lang="nl-BE" sz="3200" dirty="0" err="1"/>
              <a:t>for</a:t>
            </a:r>
            <a:r>
              <a:rPr lang="nl-BE" sz="3200" dirty="0"/>
              <a:t> </a:t>
            </a:r>
            <a:r>
              <a:rPr lang="nl-BE" sz="3200" dirty="0" err="1"/>
              <a:t>intermodal</a:t>
            </a:r>
            <a:r>
              <a:rPr lang="nl-BE" sz="3200" dirty="0"/>
              <a:t>)</a:t>
            </a:r>
          </a:p>
          <a:p>
            <a:pPr lvl="1"/>
            <a:r>
              <a:rPr lang="nl-BE" sz="3200" dirty="0" err="1"/>
              <a:t>Many</a:t>
            </a:r>
            <a:r>
              <a:rPr lang="nl-BE" sz="3200" dirty="0"/>
              <a:t> </a:t>
            </a:r>
            <a:r>
              <a:rPr lang="nl-BE" sz="3200" dirty="0" err="1"/>
              <a:t>exceptions</a:t>
            </a:r>
            <a:r>
              <a:rPr lang="nl-BE" sz="3200" dirty="0"/>
              <a:t>:</a:t>
            </a:r>
          </a:p>
          <a:p>
            <a:pPr lvl="2"/>
            <a:r>
              <a:rPr lang="nl-BE" sz="2800" dirty="0"/>
              <a:t> </a:t>
            </a:r>
            <a:r>
              <a:rPr lang="nl-BE" sz="2800" dirty="0" err="1"/>
              <a:t>Driven</a:t>
            </a:r>
            <a:r>
              <a:rPr lang="nl-BE" sz="2800" dirty="0"/>
              <a:t> </a:t>
            </a:r>
            <a:r>
              <a:rPr lang="nl-BE" sz="2800" dirty="0" err="1"/>
              <a:t>axle</a:t>
            </a:r>
            <a:r>
              <a:rPr lang="nl-BE" sz="2800" dirty="0"/>
              <a:t> up </a:t>
            </a:r>
            <a:r>
              <a:rPr lang="nl-BE" sz="2800" dirty="0" err="1"/>
              <a:t>to</a:t>
            </a:r>
            <a:r>
              <a:rPr lang="nl-BE" sz="2800" dirty="0"/>
              <a:t> </a:t>
            </a:r>
            <a:r>
              <a:rPr lang="nl-BE" sz="2800" dirty="0">
                <a:solidFill>
                  <a:srgbClr val="FF0000"/>
                </a:solidFill>
              </a:rPr>
              <a:t>13t</a:t>
            </a:r>
          </a:p>
          <a:p>
            <a:pPr lvl="2"/>
            <a:r>
              <a:rPr lang="nl-BE" sz="2800" dirty="0"/>
              <a:t>EMS1 up </a:t>
            </a:r>
            <a:r>
              <a:rPr lang="nl-BE" sz="2800" dirty="0" err="1"/>
              <a:t>to</a:t>
            </a:r>
            <a:r>
              <a:rPr lang="nl-BE" sz="2800" dirty="0"/>
              <a:t> 60t, EMS2 </a:t>
            </a:r>
            <a:r>
              <a:rPr lang="nl-BE" sz="2800" dirty="0">
                <a:solidFill>
                  <a:srgbClr val="FF0000"/>
                </a:solidFill>
              </a:rPr>
              <a:t>70-100+t</a:t>
            </a:r>
            <a:r>
              <a:rPr lang="nl-BE" sz="2800" dirty="0"/>
              <a:t> (</a:t>
            </a:r>
            <a:r>
              <a:rPr lang="nl-BE" sz="2800" dirty="0" err="1"/>
              <a:t>Nordics</a:t>
            </a:r>
            <a:r>
              <a:rPr lang="nl-BE" sz="2800" dirty="0"/>
              <a:t>)</a:t>
            </a:r>
          </a:p>
          <a:p>
            <a:pPr lvl="2"/>
            <a:r>
              <a:rPr lang="nl-BE" sz="2800" dirty="0"/>
              <a:t>NL up </a:t>
            </a:r>
            <a:r>
              <a:rPr lang="nl-BE" sz="2800" dirty="0" err="1"/>
              <a:t>to</a:t>
            </a:r>
            <a:r>
              <a:rPr lang="nl-BE" sz="2800" dirty="0"/>
              <a:t> 50t</a:t>
            </a:r>
          </a:p>
          <a:p>
            <a:pPr lvl="2"/>
            <a:r>
              <a:rPr lang="nl-BE" sz="2800" dirty="0"/>
              <a:t>Extra </a:t>
            </a:r>
            <a:r>
              <a:rPr lang="nl-BE" sz="2800" dirty="0" err="1"/>
              <a:t>weight</a:t>
            </a:r>
            <a:r>
              <a:rPr lang="nl-BE" sz="2800" dirty="0"/>
              <a:t> </a:t>
            </a:r>
            <a:r>
              <a:rPr lang="nl-BE" sz="2800" dirty="0" err="1"/>
              <a:t>for</a:t>
            </a:r>
            <a:r>
              <a:rPr lang="nl-BE" sz="2800" dirty="0"/>
              <a:t> </a:t>
            </a:r>
            <a:r>
              <a:rPr lang="nl-BE" sz="2800" dirty="0" err="1"/>
              <a:t>alternativelly</a:t>
            </a:r>
            <a:r>
              <a:rPr lang="nl-BE" sz="2800" dirty="0"/>
              <a:t> </a:t>
            </a:r>
            <a:r>
              <a:rPr lang="nl-BE" sz="2800" dirty="0" err="1"/>
              <a:t>fueled</a:t>
            </a:r>
            <a:r>
              <a:rPr lang="nl-BE" sz="2800" dirty="0"/>
              <a:t>/zero </a:t>
            </a:r>
            <a:r>
              <a:rPr lang="nl-BE" sz="2800" dirty="0" err="1"/>
              <a:t>emission</a:t>
            </a:r>
            <a:endParaRPr lang="nl-BE" sz="2800" dirty="0"/>
          </a:p>
          <a:p>
            <a:pPr lvl="1"/>
            <a:r>
              <a:rPr lang="nl-BE" sz="3200" dirty="0"/>
              <a:t>Non EU </a:t>
            </a:r>
            <a:r>
              <a:rPr lang="nl-BE" sz="3200" dirty="0" err="1"/>
              <a:t>generally</a:t>
            </a:r>
            <a:r>
              <a:rPr lang="nl-BE" sz="3200" dirty="0"/>
              <a:t> </a:t>
            </a:r>
            <a:r>
              <a:rPr lang="nl-BE" sz="3200" dirty="0" err="1"/>
              <a:t>same</a:t>
            </a:r>
            <a:r>
              <a:rPr lang="nl-BE" sz="3200" dirty="0"/>
              <a:t> or </a:t>
            </a:r>
            <a:r>
              <a:rPr lang="nl-BE" sz="3200" dirty="0" err="1"/>
              <a:t>lower</a:t>
            </a:r>
            <a:r>
              <a:rPr lang="nl-BE" sz="3200" dirty="0"/>
              <a:t> </a:t>
            </a:r>
            <a:r>
              <a:rPr lang="nl-BE" sz="3200" dirty="0" err="1"/>
              <a:t>limits</a:t>
            </a:r>
            <a:endParaRPr lang="nl-BE" sz="3200" dirty="0"/>
          </a:p>
        </p:txBody>
      </p:sp>
      <p:sp>
        <p:nvSpPr>
          <p:cNvPr id="3" name="Title 2">
            <a:extLst>
              <a:ext uri="{FF2B5EF4-FFF2-40B4-BE49-F238E27FC236}">
                <a16:creationId xmlns:a16="http://schemas.microsoft.com/office/drawing/2014/main" id="{9485692D-5FCD-ED6B-3E79-9588A95AECC2}"/>
              </a:ext>
            </a:extLst>
          </p:cNvPr>
          <p:cNvSpPr>
            <a:spLocks noGrp="1"/>
          </p:cNvSpPr>
          <p:nvPr>
            <p:ph type="title"/>
          </p:nvPr>
        </p:nvSpPr>
        <p:spPr/>
        <p:txBody>
          <a:bodyPr/>
          <a:lstStyle/>
          <a:p>
            <a:r>
              <a:rPr lang="en-US" dirty="0"/>
              <a:t>1. Current Weight Limits around the world</a:t>
            </a:r>
            <a:endParaRPr lang="nl-BE" dirty="0"/>
          </a:p>
        </p:txBody>
      </p:sp>
      <p:sp>
        <p:nvSpPr>
          <p:cNvPr id="4" name="Content Placeholder 3">
            <a:extLst>
              <a:ext uri="{FF2B5EF4-FFF2-40B4-BE49-F238E27FC236}">
                <a16:creationId xmlns:a16="http://schemas.microsoft.com/office/drawing/2014/main" id="{AB6626DE-BF7F-F996-D4A7-69EF8B1AFCAF}"/>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a:p>
            <a:endParaRPr lang="nl-BE" dirty="0"/>
          </a:p>
        </p:txBody>
      </p:sp>
    </p:spTree>
    <p:extLst>
      <p:ext uri="{BB962C8B-B14F-4D97-AF65-F5344CB8AC3E}">
        <p14:creationId xmlns:p14="http://schemas.microsoft.com/office/powerpoint/2010/main" val="137477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3A6E49-2AE3-F987-83DD-86AF5ABE21BD}"/>
              </a:ext>
            </a:extLst>
          </p:cNvPr>
          <p:cNvSpPr>
            <a:spLocks noGrp="1"/>
          </p:cNvSpPr>
          <p:nvPr>
            <p:ph sz="quarter" idx="11"/>
          </p:nvPr>
        </p:nvSpPr>
        <p:spPr/>
        <p:txBody>
          <a:bodyPr/>
          <a:lstStyle/>
          <a:p>
            <a:r>
              <a:rPr lang="en-US" sz="3600" dirty="0"/>
              <a:t>Americas</a:t>
            </a:r>
          </a:p>
          <a:p>
            <a:endParaRPr lang="en-US" sz="3600" dirty="0"/>
          </a:p>
          <a:p>
            <a:endParaRPr lang="en-US" sz="3600" dirty="0"/>
          </a:p>
          <a:p>
            <a:endParaRPr lang="en-US" sz="3600" dirty="0"/>
          </a:p>
          <a:p>
            <a:endParaRPr lang="en-US" sz="3600" dirty="0"/>
          </a:p>
          <a:p>
            <a:r>
              <a:rPr lang="en-US" sz="3600" dirty="0"/>
              <a:t>Africa</a:t>
            </a:r>
          </a:p>
          <a:p>
            <a:endParaRPr lang="en-US" sz="3600" dirty="0"/>
          </a:p>
          <a:p>
            <a:endParaRPr lang="en-US" sz="3600" dirty="0"/>
          </a:p>
        </p:txBody>
      </p:sp>
      <p:sp>
        <p:nvSpPr>
          <p:cNvPr id="3" name="Title 2">
            <a:extLst>
              <a:ext uri="{FF2B5EF4-FFF2-40B4-BE49-F238E27FC236}">
                <a16:creationId xmlns:a16="http://schemas.microsoft.com/office/drawing/2014/main" id="{9485692D-5FCD-ED6B-3E79-9588A95AECC2}"/>
              </a:ext>
            </a:extLst>
          </p:cNvPr>
          <p:cNvSpPr>
            <a:spLocks noGrp="1"/>
          </p:cNvSpPr>
          <p:nvPr>
            <p:ph type="title"/>
          </p:nvPr>
        </p:nvSpPr>
        <p:spPr/>
        <p:txBody>
          <a:bodyPr/>
          <a:lstStyle/>
          <a:p>
            <a:r>
              <a:rPr lang="en-US" dirty="0"/>
              <a:t>1. Current Weight Limits around the world</a:t>
            </a:r>
            <a:endParaRPr lang="nl-BE" dirty="0"/>
          </a:p>
        </p:txBody>
      </p:sp>
      <p:sp>
        <p:nvSpPr>
          <p:cNvPr id="4" name="Content Placeholder 3">
            <a:extLst>
              <a:ext uri="{FF2B5EF4-FFF2-40B4-BE49-F238E27FC236}">
                <a16:creationId xmlns:a16="http://schemas.microsoft.com/office/drawing/2014/main" id="{AB6626DE-BF7F-F996-D4A7-69EF8B1AFCAF}"/>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a:p>
            <a:endParaRPr lang="nl-BE" dirty="0"/>
          </a:p>
        </p:txBody>
      </p:sp>
      <p:graphicFrame>
        <p:nvGraphicFramePr>
          <p:cNvPr id="5" name="Table 4">
            <a:extLst>
              <a:ext uri="{FF2B5EF4-FFF2-40B4-BE49-F238E27FC236}">
                <a16:creationId xmlns:a16="http://schemas.microsoft.com/office/drawing/2014/main" id="{627D4498-9B38-3CBF-7D68-E06E869034D3}"/>
              </a:ext>
            </a:extLst>
          </p:cNvPr>
          <p:cNvGraphicFramePr>
            <a:graphicFrameLocks noGrp="1"/>
          </p:cNvGraphicFramePr>
          <p:nvPr>
            <p:extLst>
              <p:ext uri="{D42A27DB-BD31-4B8C-83A1-F6EECF244321}">
                <p14:modId xmlns:p14="http://schemas.microsoft.com/office/powerpoint/2010/main" val="4024593772"/>
              </p:ext>
            </p:extLst>
          </p:nvPr>
        </p:nvGraphicFramePr>
        <p:xfrm>
          <a:off x="2367597" y="3133314"/>
          <a:ext cx="14689632" cy="2705713"/>
        </p:xfrm>
        <a:graphic>
          <a:graphicData uri="http://schemas.openxmlformats.org/drawingml/2006/table">
            <a:tbl>
              <a:tblPr firstRow="1" firstCol="1" bandRow="1">
                <a:tableStyleId>{5C22544A-7EE6-4342-B048-85BDC9FD1C3A}</a:tableStyleId>
              </a:tblPr>
              <a:tblGrid>
                <a:gridCol w="2430616">
                  <a:extLst>
                    <a:ext uri="{9D8B030D-6E8A-4147-A177-3AD203B41FA5}">
                      <a16:colId xmlns:a16="http://schemas.microsoft.com/office/drawing/2014/main" val="3369835346"/>
                    </a:ext>
                  </a:extLst>
                </a:gridCol>
                <a:gridCol w="1949495">
                  <a:extLst>
                    <a:ext uri="{9D8B030D-6E8A-4147-A177-3AD203B41FA5}">
                      <a16:colId xmlns:a16="http://schemas.microsoft.com/office/drawing/2014/main" val="791160191"/>
                    </a:ext>
                  </a:extLst>
                </a:gridCol>
                <a:gridCol w="1341841">
                  <a:extLst>
                    <a:ext uri="{9D8B030D-6E8A-4147-A177-3AD203B41FA5}">
                      <a16:colId xmlns:a16="http://schemas.microsoft.com/office/drawing/2014/main" val="3713311533"/>
                    </a:ext>
                  </a:extLst>
                </a:gridCol>
                <a:gridCol w="1252093">
                  <a:extLst>
                    <a:ext uri="{9D8B030D-6E8A-4147-A177-3AD203B41FA5}">
                      <a16:colId xmlns:a16="http://schemas.microsoft.com/office/drawing/2014/main" val="1960545897"/>
                    </a:ext>
                  </a:extLst>
                </a:gridCol>
                <a:gridCol w="1478673">
                  <a:extLst>
                    <a:ext uri="{9D8B030D-6E8A-4147-A177-3AD203B41FA5}">
                      <a16:colId xmlns:a16="http://schemas.microsoft.com/office/drawing/2014/main" val="784922502"/>
                    </a:ext>
                  </a:extLst>
                </a:gridCol>
                <a:gridCol w="1649346">
                  <a:extLst>
                    <a:ext uri="{9D8B030D-6E8A-4147-A177-3AD203B41FA5}">
                      <a16:colId xmlns:a16="http://schemas.microsoft.com/office/drawing/2014/main" val="2836916987"/>
                    </a:ext>
                  </a:extLst>
                </a:gridCol>
                <a:gridCol w="1877403">
                  <a:extLst>
                    <a:ext uri="{9D8B030D-6E8A-4147-A177-3AD203B41FA5}">
                      <a16:colId xmlns:a16="http://schemas.microsoft.com/office/drawing/2014/main" val="3464970574"/>
                    </a:ext>
                  </a:extLst>
                </a:gridCol>
                <a:gridCol w="2710165">
                  <a:extLst>
                    <a:ext uri="{9D8B030D-6E8A-4147-A177-3AD203B41FA5}">
                      <a16:colId xmlns:a16="http://schemas.microsoft.com/office/drawing/2014/main" val="3470655712"/>
                    </a:ext>
                  </a:extLst>
                </a:gridCol>
              </a:tblGrid>
              <a:tr h="543244">
                <a:tc>
                  <a:txBody>
                    <a:bodyPr/>
                    <a:lstStyle/>
                    <a:p>
                      <a:r>
                        <a:rPr lang="nl-BE" sz="1400" dirty="0">
                          <a:effectLst/>
                        </a:rPr>
                        <a:t>Country</a:t>
                      </a:r>
                      <a:endParaRPr lang="nl-BE" sz="14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400" dirty="0">
                          <a:effectLst/>
                        </a:rPr>
                        <a:t>Weight per non-drive axle</a:t>
                      </a:r>
                      <a:endParaRPr lang="nl-BE" sz="14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Weight per drive axle</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Lorry 2 axles</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Lorry 3 axles</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Road train 4 axles</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Road train 5 axles and +</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Articulated vehicles 5axles and +</a:t>
                      </a:r>
                      <a:endParaRPr lang="nl-BE" sz="1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560068622"/>
                  </a:ext>
                </a:extLst>
              </a:tr>
              <a:tr h="208738">
                <a:tc>
                  <a:txBody>
                    <a:bodyPr/>
                    <a:lstStyle/>
                    <a:p>
                      <a:r>
                        <a:rPr lang="nl-BE" sz="1400">
                          <a:effectLst/>
                        </a:rPr>
                        <a:t>USA (Federal)</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9.1</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9.1</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36.3</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36.3</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36.3</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36.3</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36.3</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8240654"/>
                  </a:ext>
                </a:extLst>
              </a:tr>
              <a:tr h="251508">
                <a:tc>
                  <a:txBody>
                    <a:bodyPr/>
                    <a:lstStyle/>
                    <a:p>
                      <a:r>
                        <a:rPr lang="nl-BE" sz="1400" dirty="0">
                          <a:effectLst/>
                        </a:rPr>
                        <a:t>Canada (</a:t>
                      </a:r>
                      <a:r>
                        <a:rPr lang="nl-BE" sz="1400" dirty="0" err="1">
                          <a:effectLst/>
                        </a:rPr>
                        <a:t>interprovincial</a:t>
                      </a:r>
                      <a:r>
                        <a:rPr lang="nl-BE" sz="1400" dirty="0">
                          <a:effectLst/>
                        </a:rPr>
                        <a:t>)</a:t>
                      </a:r>
                      <a:endParaRPr lang="nl-BE" sz="14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7.7</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dirty="0">
                          <a:effectLst/>
                        </a:rPr>
                        <a:t>7.7</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16.35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24.25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46.5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46.5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62.5</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267762149"/>
                  </a:ext>
                </a:extLst>
              </a:tr>
              <a:tr h="271622">
                <a:tc>
                  <a:txBody>
                    <a:bodyPr/>
                    <a:lstStyle/>
                    <a:p>
                      <a:r>
                        <a:rPr lang="nl-BE" sz="1400">
                          <a:effectLst/>
                        </a:rPr>
                        <a:t>Canada (Quebec)</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9</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10</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17.25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25.25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35.5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51.5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dirty="0">
                          <a:effectLst/>
                        </a:rPr>
                        <a:t>53</a:t>
                      </a:r>
                      <a:endParaRPr lang="nl-BE" sz="18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199896398"/>
                  </a:ext>
                </a:extLst>
              </a:tr>
              <a:tr h="208738">
                <a:tc>
                  <a:txBody>
                    <a:bodyPr/>
                    <a:lstStyle/>
                    <a:p>
                      <a:r>
                        <a:rPr lang="nl-BE" sz="1400">
                          <a:effectLst/>
                        </a:rPr>
                        <a:t>Argentina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10.5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49.5/52.5/60/75</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060577216"/>
                  </a:ext>
                </a:extLst>
              </a:tr>
              <a:tr h="208738">
                <a:tc>
                  <a:txBody>
                    <a:bodyPr/>
                    <a:lstStyle/>
                    <a:p>
                      <a:r>
                        <a:rPr lang="nl-BE" sz="1400">
                          <a:effectLst/>
                        </a:rPr>
                        <a:t>Brazil</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6</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8.2</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17</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25.5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24</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45/57/74</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96472826"/>
                  </a:ext>
                </a:extLst>
              </a:tr>
              <a:tr h="208738">
                <a:tc>
                  <a:txBody>
                    <a:bodyPr/>
                    <a:lstStyle/>
                    <a:p>
                      <a:r>
                        <a:rPr lang="nl-BE" sz="1400">
                          <a:effectLst/>
                        </a:rPr>
                        <a:t>Mexico</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6.5/11</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12.5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19</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27.5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38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54</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800">
                          <a:effectLst/>
                        </a:rPr>
                        <a:t>66.5</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42164234"/>
                  </a:ext>
                </a:extLst>
              </a:tr>
              <a:tr h="516549">
                <a:tc>
                  <a:txBody>
                    <a:bodyPr/>
                    <a:lstStyle/>
                    <a:p>
                      <a:r>
                        <a:rPr lang="pt-PT" sz="1400">
                          <a:effectLst/>
                        </a:rPr>
                        <a:t>MERCOSUR (Brazil, Argentina, Uruguay, Paraguay)</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6</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10.5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25.5</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dirty="0">
                          <a:effectLst/>
                        </a:rPr>
                        <a:t>45</a:t>
                      </a:r>
                      <a:endParaRPr lang="nl-BE" sz="18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021124991"/>
                  </a:ext>
                </a:extLst>
              </a:tr>
            </a:tbl>
          </a:graphicData>
        </a:graphic>
      </p:graphicFrame>
      <p:graphicFrame>
        <p:nvGraphicFramePr>
          <p:cNvPr id="15" name="Table 14">
            <a:extLst>
              <a:ext uri="{FF2B5EF4-FFF2-40B4-BE49-F238E27FC236}">
                <a16:creationId xmlns:a16="http://schemas.microsoft.com/office/drawing/2014/main" id="{75AC0A13-EB0E-1AF3-1084-BC5A7040085A}"/>
              </a:ext>
            </a:extLst>
          </p:cNvPr>
          <p:cNvGraphicFramePr>
            <a:graphicFrameLocks noGrp="1"/>
          </p:cNvGraphicFramePr>
          <p:nvPr>
            <p:extLst>
              <p:ext uri="{D42A27DB-BD31-4B8C-83A1-F6EECF244321}">
                <p14:modId xmlns:p14="http://schemas.microsoft.com/office/powerpoint/2010/main" val="829359517"/>
              </p:ext>
            </p:extLst>
          </p:nvPr>
        </p:nvGraphicFramePr>
        <p:xfrm>
          <a:off x="2316650" y="6357993"/>
          <a:ext cx="14699635" cy="2895600"/>
        </p:xfrm>
        <a:graphic>
          <a:graphicData uri="http://schemas.openxmlformats.org/drawingml/2006/table">
            <a:tbl>
              <a:tblPr firstRow="1" firstCol="1" bandRow="1">
                <a:tableStyleId>{5C22544A-7EE6-4342-B048-85BDC9FD1C3A}</a:tableStyleId>
              </a:tblPr>
              <a:tblGrid>
                <a:gridCol w="2788356">
                  <a:extLst>
                    <a:ext uri="{9D8B030D-6E8A-4147-A177-3AD203B41FA5}">
                      <a16:colId xmlns:a16="http://schemas.microsoft.com/office/drawing/2014/main" val="1289265459"/>
                    </a:ext>
                  </a:extLst>
                </a:gridCol>
                <a:gridCol w="1590722">
                  <a:extLst>
                    <a:ext uri="{9D8B030D-6E8A-4147-A177-3AD203B41FA5}">
                      <a16:colId xmlns:a16="http://schemas.microsoft.com/office/drawing/2014/main" val="2271353670"/>
                    </a:ext>
                  </a:extLst>
                </a:gridCol>
                <a:gridCol w="1368152">
                  <a:extLst>
                    <a:ext uri="{9D8B030D-6E8A-4147-A177-3AD203B41FA5}">
                      <a16:colId xmlns:a16="http://schemas.microsoft.com/office/drawing/2014/main" val="944485288"/>
                    </a:ext>
                  </a:extLst>
                </a:gridCol>
                <a:gridCol w="1296144">
                  <a:extLst>
                    <a:ext uri="{9D8B030D-6E8A-4147-A177-3AD203B41FA5}">
                      <a16:colId xmlns:a16="http://schemas.microsoft.com/office/drawing/2014/main" val="1326928109"/>
                    </a:ext>
                  </a:extLst>
                </a:gridCol>
                <a:gridCol w="1512168">
                  <a:extLst>
                    <a:ext uri="{9D8B030D-6E8A-4147-A177-3AD203B41FA5}">
                      <a16:colId xmlns:a16="http://schemas.microsoft.com/office/drawing/2014/main" val="4245194536"/>
                    </a:ext>
                  </a:extLst>
                </a:gridCol>
                <a:gridCol w="3033353">
                  <a:extLst>
                    <a:ext uri="{9D8B030D-6E8A-4147-A177-3AD203B41FA5}">
                      <a16:colId xmlns:a16="http://schemas.microsoft.com/office/drawing/2014/main" val="2811072845"/>
                    </a:ext>
                  </a:extLst>
                </a:gridCol>
                <a:gridCol w="3110740">
                  <a:extLst>
                    <a:ext uri="{9D8B030D-6E8A-4147-A177-3AD203B41FA5}">
                      <a16:colId xmlns:a16="http://schemas.microsoft.com/office/drawing/2014/main" val="951752781"/>
                    </a:ext>
                  </a:extLst>
                </a:gridCol>
              </a:tblGrid>
              <a:tr h="182880">
                <a:tc>
                  <a:txBody>
                    <a:bodyPr/>
                    <a:lstStyle/>
                    <a:p>
                      <a:r>
                        <a:rPr lang="nl-BE" sz="1400" dirty="0">
                          <a:effectLst/>
                        </a:rPr>
                        <a:t>Country</a:t>
                      </a:r>
                      <a:endParaRPr lang="nl-BE" sz="14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400">
                          <a:effectLst/>
                        </a:rPr>
                        <a:t>Weight per non-drive axle</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Weight per drive axle</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Lorry 2 axles</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Lorry 3 axles</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Road train 4 axles</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Articulated vehicles 5axles and +</a:t>
                      </a:r>
                      <a:endParaRPr lang="nl-BE" sz="1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50246269"/>
                  </a:ext>
                </a:extLst>
              </a:tr>
              <a:tr h="222885">
                <a:tc>
                  <a:txBody>
                    <a:bodyPr/>
                    <a:lstStyle/>
                    <a:p>
                      <a:r>
                        <a:rPr lang="en-US" sz="1400">
                          <a:effectLst/>
                        </a:rPr>
                        <a:t>Malawi</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dirty="0">
                          <a:effectLst/>
                        </a:rPr>
                        <a:t>8</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16</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24</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56</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67213638"/>
                  </a:ext>
                </a:extLst>
              </a:tr>
              <a:tr h="222885">
                <a:tc>
                  <a:txBody>
                    <a:bodyPr/>
                    <a:lstStyle/>
                    <a:p>
                      <a:r>
                        <a:rPr lang="en-US" sz="1400">
                          <a:effectLst/>
                        </a:rPr>
                        <a:t>Mozambique</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dirty="0">
                          <a:effectLst/>
                        </a:rPr>
                        <a:t>8</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16</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24</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56</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843987236"/>
                  </a:ext>
                </a:extLst>
              </a:tr>
              <a:tr h="222885">
                <a:tc>
                  <a:txBody>
                    <a:bodyPr/>
                    <a:lstStyle/>
                    <a:p>
                      <a:r>
                        <a:rPr lang="en-US" sz="1400">
                          <a:effectLst/>
                        </a:rPr>
                        <a:t>Namibia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16</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24</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56</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750003009"/>
                  </a:ext>
                </a:extLst>
              </a:tr>
              <a:tr h="222885">
                <a:tc>
                  <a:txBody>
                    <a:bodyPr/>
                    <a:lstStyle/>
                    <a:p>
                      <a:r>
                        <a:rPr lang="en-US" sz="1400">
                          <a:effectLst/>
                        </a:rPr>
                        <a:t>South Africa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dirty="0">
                          <a:effectLst/>
                        </a:rPr>
                        <a:t>8</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16</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24</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56</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734156808"/>
                  </a:ext>
                </a:extLst>
              </a:tr>
              <a:tr h="222885">
                <a:tc>
                  <a:txBody>
                    <a:bodyPr/>
                    <a:lstStyle/>
                    <a:p>
                      <a:r>
                        <a:rPr lang="en-US" sz="1400">
                          <a:effectLst/>
                        </a:rPr>
                        <a:t>Tanzania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12</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24</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56</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43534964"/>
                  </a:ext>
                </a:extLst>
              </a:tr>
              <a:tr h="222885">
                <a:tc>
                  <a:txBody>
                    <a:bodyPr/>
                    <a:lstStyle/>
                    <a:p>
                      <a:r>
                        <a:rPr lang="en-US" sz="1400">
                          <a:effectLst/>
                        </a:rPr>
                        <a:t>Zambia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dirty="0">
                          <a:effectLst/>
                        </a:rPr>
                        <a:t>12</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24</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56</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42819837"/>
                  </a:ext>
                </a:extLst>
              </a:tr>
              <a:tr h="222885">
                <a:tc>
                  <a:txBody>
                    <a:bodyPr/>
                    <a:lstStyle/>
                    <a:p>
                      <a:r>
                        <a:rPr lang="en-US" sz="1400">
                          <a:effectLst/>
                        </a:rPr>
                        <a:t>Zimbabwe</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16</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24</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56</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193789960"/>
                  </a:ext>
                </a:extLst>
              </a:tr>
              <a:tr h="222885">
                <a:tc>
                  <a:txBody>
                    <a:bodyPr/>
                    <a:lstStyle/>
                    <a:p>
                      <a:r>
                        <a:rPr lang="en-US" sz="1400">
                          <a:effectLst/>
                        </a:rPr>
                        <a:t>Cameroon</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13</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13</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dirty="0">
                          <a:effectLst/>
                        </a:rPr>
                        <a:t> </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50</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743806916"/>
                  </a:ext>
                </a:extLst>
              </a:tr>
              <a:tr h="222885">
                <a:tc>
                  <a:txBody>
                    <a:bodyPr/>
                    <a:lstStyle/>
                    <a:p>
                      <a:r>
                        <a:rPr lang="en-US" sz="1400">
                          <a:effectLst/>
                        </a:rPr>
                        <a:t>UEMOA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6/11.5/12</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6/11.5/12</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18</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a:effectLst/>
                        </a:rPr>
                        <a:t>26</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dirty="0">
                          <a:effectLst/>
                        </a:rPr>
                        <a:t>38</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800" dirty="0">
                          <a:effectLst/>
                        </a:rPr>
                        <a:t>51</a:t>
                      </a:r>
                      <a:endParaRPr lang="nl-BE" sz="18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854296137"/>
                  </a:ext>
                </a:extLst>
              </a:tr>
            </a:tbl>
          </a:graphicData>
        </a:graphic>
      </p:graphicFrame>
    </p:spTree>
    <p:extLst>
      <p:ext uri="{BB962C8B-B14F-4D97-AF65-F5344CB8AC3E}">
        <p14:creationId xmlns:p14="http://schemas.microsoft.com/office/powerpoint/2010/main" val="113506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3A6E49-2AE3-F987-83DD-86AF5ABE21BD}"/>
              </a:ext>
            </a:extLst>
          </p:cNvPr>
          <p:cNvSpPr>
            <a:spLocks noGrp="1"/>
          </p:cNvSpPr>
          <p:nvPr>
            <p:ph sz="quarter" idx="11"/>
          </p:nvPr>
        </p:nvSpPr>
        <p:spPr/>
        <p:txBody>
          <a:bodyPr/>
          <a:lstStyle/>
          <a:p>
            <a:r>
              <a:rPr lang="en-US" sz="3600" dirty="0"/>
              <a:t>Asia &amp; Pacific</a:t>
            </a:r>
          </a:p>
          <a:p>
            <a:endParaRPr lang="en-US" sz="3600" dirty="0"/>
          </a:p>
          <a:p>
            <a:endParaRPr lang="en-US" sz="3600" dirty="0"/>
          </a:p>
          <a:p>
            <a:endParaRPr lang="en-US" sz="3600" dirty="0"/>
          </a:p>
          <a:p>
            <a:endParaRPr lang="en-US" sz="3600" dirty="0"/>
          </a:p>
          <a:p>
            <a:endParaRPr lang="en-US" sz="3600" dirty="0"/>
          </a:p>
          <a:p>
            <a:endParaRPr lang="en-US" sz="3600" dirty="0"/>
          </a:p>
        </p:txBody>
      </p:sp>
      <p:sp>
        <p:nvSpPr>
          <p:cNvPr id="3" name="Title 2">
            <a:extLst>
              <a:ext uri="{FF2B5EF4-FFF2-40B4-BE49-F238E27FC236}">
                <a16:creationId xmlns:a16="http://schemas.microsoft.com/office/drawing/2014/main" id="{9485692D-5FCD-ED6B-3E79-9588A95AECC2}"/>
              </a:ext>
            </a:extLst>
          </p:cNvPr>
          <p:cNvSpPr>
            <a:spLocks noGrp="1"/>
          </p:cNvSpPr>
          <p:nvPr>
            <p:ph type="title"/>
          </p:nvPr>
        </p:nvSpPr>
        <p:spPr/>
        <p:txBody>
          <a:bodyPr/>
          <a:lstStyle/>
          <a:p>
            <a:r>
              <a:rPr lang="en-US" dirty="0"/>
              <a:t>1. Current Weight Limits around the world</a:t>
            </a:r>
            <a:endParaRPr lang="nl-BE" dirty="0"/>
          </a:p>
        </p:txBody>
      </p:sp>
      <p:sp>
        <p:nvSpPr>
          <p:cNvPr id="4" name="Content Placeholder 3">
            <a:extLst>
              <a:ext uri="{FF2B5EF4-FFF2-40B4-BE49-F238E27FC236}">
                <a16:creationId xmlns:a16="http://schemas.microsoft.com/office/drawing/2014/main" id="{AB6626DE-BF7F-F996-D4A7-69EF8B1AFCAF}"/>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a:p>
            <a:endParaRPr lang="nl-BE" dirty="0"/>
          </a:p>
        </p:txBody>
      </p:sp>
      <p:graphicFrame>
        <p:nvGraphicFramePr>
          <p:cNvPr id="6" name="Table 5">
            <a:extLst>
              <a:ext uri="{FF2B5EF4-FFF2-40B4-BE49-F238E27FC236}">
                <a16:creationId xmlns:a16="http://schemas.microsoft.com/office/drawing/2014/main" id="{2533DD86-8FDF-0458-4B6D-6C79B69A35C1}"/>
              </a:ext>
            </a:extLst>
          </p:cNvPr>
          <p:cNvGraphicFramePr>
            <a:graphicFrameLocks noGrp="1"/>
          </p:cNvGraphicFramePr>
          <p:nvPr>
            <p:extLst>
              <p:ext uri="{D42A27DB-BD31-4B8C-83A1-F6EECF244321}">
                <p14:modId xmlns:p14="http://schemas.microsoft.com/office/powerpoint/2010/main" val="3156261112"/>
              </p:ext>
            </p:extLst>
          </p:nvPr>
        </p:nvGraphicFramePr>
        <p:xfrm>
          <a:off x="2015208" y="3199284"/>
          <a:ext cx="15015491" cy="5759711"/>
        </p:xfrm>
        <a:graphic>
          <a:graphicData uri="http://schemas.openxmlformats.org/drawingml/2006/table">
            <a:tbl>
              <a:tblPr firstRow="1" firstCol="1" bandRow="1">
                <a:tableStyleId>{5C22544A-7EE6-4342-B048-85BDC9FD1C3A}</a:tableStyleId>
              </a:tblPr>
              <a:tblGrid>
                <a:gridCol w="2924497">
                  <a:extLst>
                    <a:ext uri="{9D8B030D-6E8A-4147-A177-3AD203B41FA5}">
                      <a16:colId xmlns:a16="http://schemas.microsoft.com/office/drawing/2014/main" val="4206511628"/>
                    </a:ext>
                  </a:extLst>
                </a:gridCol>
                <a:gridCol w="2588146">
                  <a:extLst>
                    <a:ext uri="{9D8B030D-6E8A-4147-A177-3AD203B41FA5}">
                      <a16:colId xmlns:a16="http://schemas.microsoft.com/office/drawing/2014/main" val="2656136472"/>
                    </a:ext>
                  </a:extLst>
                </a:gridCol>
                <a:gridCol w="1614493">
                  <a:extLst>
                    <a:ext uri="{9D8B030D-6E8A-4147-A177-3AD203B41FA5}">
                      <a16:colId xmlns:a16="http://schemas.microsoft.com/office/drawing/2014/main" val="3119974805"/>
                    </a:ext>
                  </a:extLst>
                </a:gridCol>
                <a:gridCol w="1504736">
                  <a:extLst>
                    <a:ext uri="{9D8B030D-6E8A-4147-A177-3AD203B41FA5}">
                      <a16:colId xmlns:a16="http://schemas.microsoft.com/office/drawing/2014/main" val="310016538"/>
                    </a:ext>
                  </a:extLst>
                </a:gridCol>
                <a:gridCol w="1506505">
                  <a:extLst>
                    <a:ext uri="{9D8B030D-6E8A-4147-A177-3AD203B41FA5}">
                      <a16:colId xmlns:a16="http://schemas.microsoft.com/office/drawing/2014/main" val="2646419055"/>
                    </a:ext>
                  </a:extLst>
                </a:gridCol>
                <a:gridCol w="1614493">
                  <a:extLst>
                    <a:ext uri="{9D8B030D-6E8A-4147-A177-3AD203B41FA5}">
                      <a16:colId xmlns:a16="http://schemas.microsoft.com/office/drawing/2014/main" val="4131229256"/>
                    </a:ext>
                  </a:extLst>
                </a:gridCol>
                <a:gridCol w="3262621">
                  <a:extLst>
                    <a:ext uri="{9D8B030D-6E8A-4147-A177-3AD203B41FA5}">
                      <a16:colId xmlns:a16="http://schemas.microsoft.com/office/drawing/2014/main" val="362248525"/>
                    </a:ext>
                  </a:extLst>
                </a:gridCol>
              </a:tblGrid>
              <a:tr h="639071">
                <a:tc>
                  <a:txBody>
                    <a:bodyPr/>
                    <a:lstStyle/>
                    <a:p>
                      <a:r>
                        <a:rPr lang="nl-BE" sz="1400" dirty="0">
                          <a:effectLst/>
                        </a:rPr>
                        <a:t>Country</a:t>
                      </a:r>
                      <a:endParaRPr lang="nl-BE" sz="1400" dirty="0">
                        <a:effectLst/>
                        <a:latin typeface="Times New Roman" panose="02020603050405020304" pitchFamily="18" charset="0"/>
                        <a:ea typeface="SimSun" panose="02010600030101010101" pitchFamily="2" charset="-122"/>
                      </a:endParaRPr>
                    </a:p>
                  </a:txBody>
                  <a:tcPr marL="68580" marR="68580" marT="0" marB="0"/>
                </a:tc>
                <a:tc>
                  <a:txBody>
                    <a:bodyPr/>
                    <a:lstStyle/>
                    <a:p>
                      <a:r>
                        <a:rPr lang="en-US" sz="1400">
                          <a:effectLst/>
                        </a:rPr>
                        <a:t>Weight per non-drive axle</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Weight per drive axle</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Lorry 2 axles</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Lorry 3 axles</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Road train 4 axles</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r>
                        <a:rPr lang="nl-BE" sz="1400">
                          <a:effectLst/>
                        </a:rPr>
                        <a:t>Articulated vehicles 5axles and +</a:t>
                      </a:r>
                      <a:endParaRPr lang="nl-BE" sz="1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954131979"/>
                  </a:ext>
                </a:extLst>
              </a:tr>
              <a:tr h="213024">
                <a:tc>
                  <a:txBody>
                    <a:bodyPr/>
                    <a:lstStyle/>
                    <a:p>
                      <a:pPr algn="ctr"/>
                      <a:r>
                        <a:rPr lang="en-US" sz="1400">
                          <a:effectLst/>
                        </a:rPr>
                        <a:t>Australia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 7</a:t>
                      </a:r>
                      <a:endParaRPr lang="nl-BE"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7</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15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23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30</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130 </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204332423"/>
                  </a:ext>
                </a:extLst>
              </a:tr>
              <a:tr h="213024">
                <a:tc>
                  <a:txBody>
                    <a:bodyPr/>
                    <a:lstStyle/>
                    <a:p>
                      <a:pPr algn="ctr"/>
                      <a:r>
                        <a:rPr lang="en-US" sz="1400">
                          <a:effectLst/>
                        </a:rPr>
                        <a:t>New Zealand</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 7.6</a:t>
                      </a:r>
                      <a:endParaRPr lang="nl-BE"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7.6</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432735627"/>
                  </a:ext>
                </a:extLst>
              </a:tr>
              <a:tr h="213024">
                <a:tc>
                  <a:txBody>
                    <a:bodyPr/>
                    <a:lstStyle/>
                    <a:p>
                      <a:pPr algn="ctr"/>
                      <a:r>
                        <a:rPr lang="en-US" sz="1400">
                          <a:effectLst/>
                        </a:rPr>
                        <a:t>China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10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10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18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25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36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49</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768661253"/>
                  </a:ext>
                </a:extLst>
              </a:tr>
              <a:tr h="213024">
                <a:tc>
                  <a:txBody>
                    <a:bodyPr/>
                    <a:lstStyle/>
                    <a:p>
                      <a:pPr algn="ctr"/>
                      <a:r>
                        <a:rPr lang="en-US" sz="1400">
                          <a:effectLst/>
                        </a:rPr>
                        <a:t>Japan</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 10</a:t>
                      </a:r>
                      <a:endParaRPr lang="nl-BE"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10</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20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36</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36</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641181005"/>
                  </a:ext>
                </a:extLst>
              </a:tr>
              <a:tr h="213024">
                <a:tc>
                  <a:txBody>
                    <a:bodyPr/>
                    <a:lstStyle/>
                    <a:p>
                      <a:pPr algn="ctr"/>
                      <a:r>
                        <a:rPr lang="en-US" sz="1400">
                          <a:effectLst/>
                        </a:rPr>
                        <a:t>Singapore</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12</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12</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19</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28</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39</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46</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906552832"/>
                  </a:ext>
                </a:extLst>
              </a:tr>
              <a:tr h="213024">
                <a:tc>
                  <a:txBody>
                    <a:bodyPr/>
                    <a:lstStyle/>
                    <a:p>
                      <a:pPr algn="ctr"/>
                      <a:r>
                        <a:rPr lang="en-US" sz="1400">
                          <a:effectLst/>
                        </a:rPr>
                        <a:t>South Korea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40</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506736700"/>
                  </a:ext>
                </a:extLst>
              </a:tr>
              <a:tr h="213024">
                <a:tc>
                  <a:txBody>
                    <a:bodyPr/>
                    <a:lstStyle/>
                    <a:p>
                      <a:pPr algn="ctr"/>
                      <a:r>
                        <a:rPr lang="en-US" sz="1400">
                          <a:effectLst/>
                        </a:rPr>
                        <a:t>Taiwan</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9.5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9.5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25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42</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971185277"/>
                  </a:ext>
                </a:extLst>
              </a:tr>
              <a:tr h="213024">
                <a:tc>
                  <a:txBody>
                    <a:bodyPr/>
                    <a:lstStyle/>
                    <a:p>
                      <a:pPr algn="ctr"/>
                      <a:r>
                        <a:rPr lang="en-US" sz="1400">
                          <a:effectLst/>
                        </a:rPr>
                        <a:t>Thailand</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11</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 </a:t>
                      </a:r>
                      <a:endParaRPr lang="nl-BE"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15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25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37</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50.5 </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257891269"/>
                  </a:ext>
                </a:extLst>
              </a:tr>
              <a:tr h="213024">
                <a:tc>
                  <a:txBody>
                    <a:bodyPr/>
                    <a:lstStyle/>
                    <a:p>
                      <a:pPr algn="ctr"/>
                      <a:r>
                        <a:rPr lang="en-US" sz="1400">
                          <a:effectLst/>
                        </a:rPr>
                        <a:t>Vietnam</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10</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10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18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24/30</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34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48 </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198330138"/>
                  </a:ext>
                </a:extLst>
              </a:tr>
              <a:tr h="213024">
                <a:tc>
                  <a:txBody>
                    <a:bodyPr/>
                    <a:lstStyle/>
                    <a:p>
                      <a:pPr algn="ctr"/>
                      <a:r>
                        <a:rPr lang="en-US" sz="1400">
                          <a:effectLst/>
                        </a:rPr>
                        <a:t>Indonesia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325678128"/>
                  </a:ext>
                </a:extLst>
              </a:tr>
              <a:tr h="213024">
                <a:tc>
                  <a:txBody>
                    <a:bodyPr/>
                    <a:lstStyle/>
                    <a:p>
                      <a:pPr algn="ctr"/>
                      <a:r>
                        <a:rPr lang="en-US" sz="1400">
                          <a:effectLst/>
                        </a:rPr>
                        <a:t>Pakistan</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12</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22.5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33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33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824272399"/>
                  </a:ext>
                </a:extLst>
              </a:tr>
              <a:tr h="213024">
                <a:tc>
                  <a:txBody>
                    <a:bodyPr/>
                    <a:lstStyle/>
                    <a:p>
                      <a:pPr algn="ctr"/>
                      <a:r>
                        <a:rPr lang="en-US" sz="1400">
                          <a:effectLst/>
                        </a:rPr>
                        <a:t>India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11.5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 19</a:t>
                      </a:r>
                      <a:endParaRPr lang="nl-BE"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28.5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40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55</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668337502"/>
                  </a:ext>
                </a:extLst>
              </a:tr>
              <a:tr h="213024">
                <a:tc>
                  <a:txBody>
                    <a:bodyPr/>
                    <a:lstStyle/>
                    <a:p>
                      <a:pPr algn="ctr"/>
                      <a:r>
                        <a:rPr lang="en-US" sz="1400">
                          <a:effectLst/>
                        </a:rPr>
                        <a:t>Malaysia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12</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27</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53</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031279555"/>
                  </a:ext>
                </a:extLst>
              </a:tr>
              <a:tr h="213024">
                <a:tc>
                  <a:txBody>
                    <a:bodyPr/>
                    <a:lstStyle/>
                    <a:p>
                      <a:pPr algn="ctr"/>
                      <a:r>
                        <a:rPr lang="en-US" sz="1400">
                          <a:effectLst/>
                        </a:rPr>
                        <a:t>Cambodia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11</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30</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40</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145109598"/>
                  </a:ext>
                </a:extLst>
              </a:tr>
              <a:tr h="213024">
                <a:tc>
                  <a:txBody>
                    <a:bodyPr/>
                    <a:lstStyle/>
                    <a:p>
                      <a:pPr algn="ctr"/>
                      <a:r>
                        <a:rPr lang="en-US" sz="1400">
                          <a:effectLst/>
                        </a:rPr>
                        <a:t>Kyrgyzstan</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11.5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11.5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32</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44</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095183260"/>
                  </a:ext>
                </a:extLst>
              </a:tr>
              <a:tr h="213024">
                <a:tc>
                  <a:txBody>
                    <a:bodyPr/>
                    <a:lstStyle/>
                    <a:p>
                      <a:pPr algn="ctr"/>
                      <a:r>
                        <a:rPr lang="en-US" sz="1400">
                          <a:effectLst/>
                        </a:rPr>
                        <a:t>Tajikistan</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10</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10</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40</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284472995"/>
                  </a:ext>
                </a:extLst>
              </a:tr>
              <a:tr h="213024">
                <a:tc>
                  <a:txBody>
                    <a:bodyPr/>
                    <a:lstStyle/>
                    <a:p>
                      <a:pPr algn="ctr"/>
                      <a:r>
                        <a:rPr lang="en-US" sz="1400">
                          <a:effectLst/>
                        </a:rPr>
                        <a:t>Uzbekistan</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11.5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11.5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32</a:t>
                      </a:r>
                      <a:endParaRPr lang="nl-BE"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44</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251613096"/>
                  </a:ext>
                </a:extLst>
              </a:tr>
              <a:tr h="213024">
                <a:tc>
                  <a:txBody>
                    <a:bodyPr/>
                    <a:lstStyle/>
                    <a:p>
                      <a:pPr algn="ctr"/>
                      <a:r>
                        <a:rPr lang="en-US" sz="1400">
                          <a:effectLst/>
                        </a:rPr>
                        <a:t>Turkmenistan</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10</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10</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36</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283330528"/>
                  </a:ext>
                </a:extLst>
              </a:tr>
              <a:tr h="213024">
                <a:tc>
                  <a:txBody>
                    <a:bodyPr/>
                    <a:lstStyle/>
                    <a:p>
                      <a:pPr algn="ctr"/>
                      <a:r>
                        <a:rPr lang="en-US" sz="1400">
                          <a:effectLst/>
                        </a:rPr>
                        <a:t>Azerbaijan</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10</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10</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32</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44</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079729791"/>
                  </a:ext>
                </a:extLst>
              </a:tr>
              <a:tr h="213024">
                <a:tc>
                  <a:txBody>
                    <a:bodyPr/>
                    <a:lstStyle/>
                    <a:p>
                      <a:pPr algn="ctr"/>
                      <a:r>
                        <a:rPr lang="en-US" sz="1400">
                          <a:effectLst/>
                        </a:rPr>
                        <a:t>Georgia</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11.5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11.5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24</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44</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394932631"/>
                  </a:ext>
                </a:extLst>
              </a:tr>
              <a:tr h="213024">
                <a:tc>
                  <a:txBody>
                    <a:bodyPr/>
                    <a:lstStyle/>
                    <a:p>
                      <a:pPr algn="ctr"/>
                      <a:r>
                        <a:rPr lang="en-US" sz="1400">
                          <a:effectLst/>
                        </a:rPr>
                        <a:t>Turkey</a:t>
                      </a:r>
                      <a:endParaRPr lang="nl-BE" sz="14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11.5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11.5</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32</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 </a:t>
                      </a:r>
                      <a:endParaRPr lang="nl-BE"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44</a:t>
                      </a:r>
                      <a:endParaRPr lang="nl-BE"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666210501"/>
                  </a:ext>
                </a:extLst>
              </a:tr>
            </a:tbl>
          </a:graphicData>
        </a:graphic>
      </p:graphicFrame>
    </p:spTree>
    <p:extLst>
      <p:ext uri="{BB962C8B-B14F-4D97-AF65-F5344CB8AC3E}">
        <p14:creationId xmlns:p14="http://schemas.microsoft.com/office/powerpoint/2010/main" val="19994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B1D2691-12B8-3B7A-8AF8-23455802E625}"/>
              </a:ext>
            </a:extLst>
          </p:cNvPr>
          <p:cNvGraphicFramePr>
            <a:graphicFrameLocks noGrp="1"/>
          </p:cNvGraphicFramePr>
          <p:nvPr>
            <p:ph sz="quarter" idx="11"/>
            <p:extLst>
              <p:ext uri="{D42A27DB-BD31-4B8C-83A1-F6EECF244321}">
                <p14:modId xmlns:p14="http://schemas.microsoft.com/office/powerpoint/2010/main" val="3081248260"/>
              </p:ext>
            </p:extLst>
          </p:nvPr>
        </p:nvGraphicFramePr>
        <p:xfrm>
          <a:off x="2015208" y="2479204"/>
          <a:ext cx="14905656" cy="6336710"/>
        </p:xfrm>
        <a:graphic>
          <a:graphicData uri="http://schemas.openxmlformats.org/drawingml/2006/table">
            <a:tbl>
              <a:tblPr firstRow="1" firstCol="1" bandRow="1">
                <a:tableStyleId>{5C22544A-7EE6-4342-B048-85BDC9FD1C3A}</a:tableStyleId>
              </a:tblPr>
              <a:tblGrid>
                <a:gridCol w="4090245">
                  <a:extLst>
                    <a:ext uri="{9D8B030D-6E8A-4147-A177-3AD203B41FA5}">
                      <a16:colId xmlns:a16="http://schemas.microsoft.com/office/drawing/2014/main" val="790915584"/>
                    </a:ext>
                  </a:extLst>
                </a:gridCol>
                <a:gridCol w="10815411">
                  <a:extLst>
                    <a:ext uri="{9D8B030D-6E8A-4147-A177-3AD203B41FA5}">
                      <a16:colId xmlns:a16="http://schemas.microsoft.com/office/drawing/2014/main" val="891494540"/>
                    </a:ext>
                  </a:extLst>
                </a:gridCol>
              </a:tblGrid>
              <a:tr h="302099">
                <a:tc>
                  <a:txBody>
                    <a:bodyPr/>
                    <a:lstStyle/>
                    <a:p>
                      <a:r>
                        <a:rPr lang="en-US" sz="1600">
                          <a:effectLst/>
                        </a:rPr>
                        <a:t>Country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Share of overloaded vehicles</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583614260"/>
                  </a:ext>
                </a:extLst>
              </a:tr>
              <a:tr h="302099">
                <a:tc>
                  <a:txBody>
                    <a:bodyPr/>
                    <a:lstStyle/>
                    <a:p>
                      <a:r>
                        <a:rPr lang="en-US" sz="1600">
                          <a:effectLst/>
                        </a:rPr>
                        <a:t>Estonia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11%, usually limited to 10t</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028172896"/>
                  </a:ext>
                </a:extLst>
              </a:tr>
              <a:tr h="302099">
                <a:tc>
                  <a:txBody>
                    <a:bodyPr/>
                    <a:lstStyle/>
                    <a:p>
                      <a:r>
                        <a:rPr lang="en-US" sz="1600">
                          <a:effectLst/>
                        </a:rPr>
                        <a:t>Portugal</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37.5% (data from 1999)</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494073978"/>
                  </a:ext>
                </a:extLst>
              </a:tr>
              <a:tr h="302099">
                <a:tc>
                  <a:txBody>
                    <a:bodyPr/>
                    <a:lstStyle/>
                    <a:p>
                      <a:r>
                        <a:rPr lang="en-US" sz="1600" dirty="0">
                          <a:effectLst/>
                        </a:rPr>
                        <a:t>Russia</a:t>
                      </a:r>
                      <a:endParaRPr lang="nl-BE"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b="1" dirty="0">
                          <a:effectLst/>
                        </a:rPr>
                        <a:t>40%</a:t>
                      </a:r>
                      <a:endParaRPr lang="nl-BE" sz="1600" b="1"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726407782"/>
                  </a:ext>
                </a:extLst>
              </a:tr>
              <a:tr h="302099">
                <a:tc>
                  <a:txBody>
                    <a:bodyPr/>
                    <a:lstStyle/>
                    <a:p>
                      <a:r>
                        <a:rPr lang="en-US" sz="1600">
                          <a:effectLst/>
                        </a:rPr>
                        <a:t>Hungary</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 overloaded, 0.4% by more than 5 tonnes</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947945563"/>
                  </a:ext>
                </a:extLst>
              </a:tr>
              <a:tr h="302099">
                <a:tc>
                  <a:txBody>
                    <a:bodyPr/>
                    <a:lstStyle/>
                    <a:p>
                      <a:r>
                        <a:rPr lang="en-US" sz="1600">
                          <a:effectLst/>
                        </a:rPr>
                        <a:t>France</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b="1" dirty="0">
                          <a:effectLst/>
                        </a:rPr>
                        <a:t>1-8% overloaded, 5% by more than 10%</a:t>
                      </a:r>
                      <a:endParaRPr lang="nl-BE" sz="1600" b="1"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126014573"/>
                  </a:ext>
                </a:extLst>
              </a:tr>
              <a:tr h="302099">
                <a:tc>
                  <a:txBody>
                    <a:bodyPr/>
                    <a:lstStyle/>
                    <a:p>
                      <a:r>
                        <a:rPr lang="en-US" sz="1600">
                          <a:effectLst/>
                        </a:rPr>
                        <a:t>Ukraine</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21.5% of vehicles, but for tridem axles up to 60% are overloaded</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170352503"/>
                  </a:ext>
                </a:extLst>
              </a:tr>
              <a:tr h="302099">
                <a:tc>
                  <a:txBody>
                    <a:bodyPr/>
                    <a:lstStyle/>
                    <a:p>
                      <a:r>
                        <a:rPr lang="en-US" sz="1600">
                          <a:effectLst/>
                        </a:rPr>
                        <a:t>Brasil</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b="1" dirty="0">
                          <a:effectLst/>
                        </a:rPr>
                        <a:t>77% of vehicles, 10% of axles, </a:t>
                      </a:r>
                      <a:r>
                        <a:rPr lang="en-US" sz="1600" dirty="0">
                          <a:effectLst/>
                        </a:rPr>
                        <a:t>mostly single axles</a:t>
                      </a:r>
                      <a:endParaRPr lang="nl-BE"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424464864"/>
                  </a:ext>
                </a:extLst>
              </a:tr>
              <a:tr h="302099">
                <a:tc>
                  <a:txBody>
                    <a:bodyPr/>
                    <a:lstStyle/>
                    <a:p>
                      <a:r>
                        <a:rPr lang="en-US" sz="1600">
                          <a:effectLst/>
                        </a:rPr>
                        <a:t>USA</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b="1" dirty="0">
                          <a:effectLst/>
                        </a:rPr>
                        <a:t>0.5% </a:t>
                      </a:r>
                      <a:r>
                        <a:rPr lang="en-US" sz="1600" dirty="0">
                          <a:effectLst/>
                        </a:rPr>
                        <a:t>overloaded (60% GVW, 20% axle, rest bridge formula)</a:t>
                      </a:r>
                      <a:endParaRPr lang="nl-BE"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559479181"/>
                  </a:ext>
                </a:extLst>
              </a:tr>
              <a:tr h="302099">
                <a:tc>
                  <a:txBody>
                    <a:bodyPr/>
                    <a:lstStyle/>
                    <a:p>
                      <a:r>
                        <a:rPr lang="en-US" sz="1600">
                          <a:effectLst/>
                        </a:rPr>
                        <a:t>Argentina</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30% of vehicles overloaded by at least 20%</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89570425"/>
                  </a:ext>
                </a:extLst>
              </a:tr>
              <a:tr h="302099">
                <a:tc>
                  <a:txBody>
                    <a:bodyPr/>
                    <a:lstStyle/>
                    <a:p>
                      <a:r>
                        <a:rPr lang="en-US" sz="1600">
                          <a:effectLst/>
                        </a:rPr>
                        <a:t>Mexico</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14.3% overloaded, decreasing</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286368999"/>
                  </a:ext>
                </a:extLst>
              </a:tr>
              <a:tr h="302099">
                <a:tc>
                  <a:txBody>
                    <a:bodyPr/>
                    <a:lstStyle/>
                    <a:p>
                      <a:r>
                        <a:rPr lang="en-US" sz="1600">
                          <a:effectLst/>
                        </a:rPr>
                        <a:t>South Korea</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b="1" dirty="0">
                          <a:effectLst/>
                        </a:rPr>
                        <a:t>0.07%</a:t>
                      </a:r>
                      <a:endParaRPr lang="nl-BE" sz="1600" b="1"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231333227"/>
                  </a:ext>
                </a:extLst>
              </a:tr>
              <a:tr h="302099">
                <a:tc>
                  <a:txBody>
                    <a:bodyPr/>
                    <a:lstStyle/>
                    <a:p>
                      <a:r>
                        <a:rPr lang="en-US" sz="1600">
                          <a:effectLst/>
                        </a:rPr>
                        <a:t>Taiwan</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14.2%, axle overloads mostly on tandem</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637988652"/>
                  </a:ext>
                </a:extLst>
              </a:tr>
              <a:tr h="302099">
                <a:tc>
                  <a:txBody>
                    <a:bodyPr/>
                    <a:lstStyle/>
                    <a:p>
                      <a:r>
                        <a:rPr lang="en-US" sz="1600">
                          <a:effectLst/>
                        </a:rPr>
                        <a:t>Pakistan</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33-48%</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087245303"/>
                  </a:ext>
                </a:extLst>
              </a:tr>
              <a:tr h="302099">
                <a:tc>
                  <a:txBody>
                    <a:bodyPr/>
                    <a:lstStyle/>
                    <a:p>
                      <a:r>
                        <a:rPr lang="en-US" sz="1600">
                          <a:effectLst/>
                        </a:rPr>
                        <a:t>Thailand</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33%</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867165375"/>
                  </a:ext>
                </a:extLst>
              </a:tr>
              <a:tr h="302099">
                <a:tc>
                  <a:txBody>
                    <a:bodyPr/>
                    <a:lstStyle/>
                    <a:p>
                      <a:r>
                        <a:rPr lang="en-US" sz="1600">
                          <a:effectLst/>
                        </a:rPr>
                        <a:t>Malaysia</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24-29%, but only 8% on motorways</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730730407"/>
                  </a:ext>
                </a:extLst>
              </a:tr>
              <a:tr h="302099">
                <a:tc>
                  <a:txBody>
                    <a:bodyPr/>
                    <a:lstStyle/>
                    <a:p>
                      <a:r>
                        <a:rPr lang="en-US" sz="1600">
                          <a:effectLst/>
                        </a:rPr>
                        <a:t>Indonesia</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b="1" dirty="0">
                          <a:effectLst/>
                        </a:rPr>
                        <a:t>30-98% based on axle load</a:t>
                      </a:r>
                      <a:endParaRPr lang="nl-BE" sz="1600" b="1"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11510911"/>
                  </a:ext>
                </a:extLst>
              </a:tr>
              <a:tr h="302099">
                <a:tc>
                  <a:txBody>
                    <a:bodyPr/>
                    <a:lstStyle/>
                    <a:p>
                      <a:r>
                        <a:rPr lang="en-US" sz="1600">
                          <a:effectLst/>
                        </a:rPr>
                        <a:t>South Africa</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15-20%, lower on primary roads</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543269491"/>
                  </a:ext>
                </a:extLst>
              </a:tr>
              <a:tr h="294730">
                <a:tc>
                  <a:txBody>
                    <a:bodyPr/>
                    <a:lstStyle/>
                    <a:p>
                      <a:r>
                        <a:rPr lang="en-US" sz="1600">
                          <a:effectLst/>
                        </a:rPr>
                        <a:t>Cameroon</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In 1996 85%, 1/3 by 20-40%, 1/3 by over 40%</a:t>
                      </a:r>
                      <a:r>
                        <a:rPr lang="nl-BE" sz="1600" dirty="0">
                          <a:effectLst/>
                        </a:rPr>
                        <a:t> - </a:t>
                      </a:r>
                      <a:r>
                        <a:rPr lang="en-US" sz="1600" dirty="0">
                          <a:effectLst/>
                        </a:rPr>
                        <a:t>In 2014 reduced to 5.9%</a:t>
                      </a:r>
                      <a:endParaRPr lang="nl-BE"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940706886"/>
                  </a:ext>
                </a:extLst>
              </a:tr>
              <a:tr h="302099">
                <a:tc>
                  <a:txBody>
                    <a:bodyPr/>
                    <a:lstStyle/>
                    <a:p>
                      <a:r>
                        <a:rPr lang="en-US" sz="1600">
                          <a:effectLst/>
                        </a:rPr>
                        <a:t>UEMOA</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a:effectLst/>
                        </a:rPr>
                        <a:t>Senegal 18%, Togo 6%, Ivory Coast 17%, decreased by 20% since 2013</a:t>
                      </a:r>
                      <a:endParaRPr lang="nl-BE"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075202513"/>
                  </a:ext>
                </a:extLst>
              </a:tr>
              <a:tr h="302099">
                <a:tc>
                  <a:txBody>
                    <a:bodyPr/>
                    <a:lstStyle/>
                    <a:p>
                      <a:r>
                        <a:rPr lang="en-US" sz="1600">
                          <a:effectLst/>
                        </a:rPr>
                        <a:t>Austria </a:t>
                      </a:r>
                      <a:endParaRPr lang="nl-BE"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40 000 non-compliance with loading limits per year</a:t>
                      </a:r>
                      <a:endParaRPr lang="nl-BE"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833918953"/>
                  </a:ext>
                </a:extLst>
              </a:tr>
            </a:tbl>
          </a:graphicData>
        </a:graphic>
      </p:graphicFrame>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4800" dirty="0">
                <a:latin typeface="Arial" panose="020B0604020202020204" pitchFamily="34" charset="0"/>
                <a:cs typeface="Arial" panose="020B0604020202020204" pitchFamily="34" charset="0"/>
              </a:rPr>
              <a:t>2. Overweight vehicles around the world</a:t>
            </a:r>
            <a:endParaRPr lang="en-AU" sz="48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p:txBody>
      </p:sp>
    </p:spTree>
    <p:extLst>
      <p:ext uri="{BB962C8B-B14F-4D97-AF65-F5344CB8AC3E}">
        <p14:creationId xmlns:p14="http://schemas.microsoft.com/office/powerpoint/2010/main" val="236732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4800" dirty="0">
                <a:latin typeface="Arial" panose="020B0604020202020204" pitchFamily="34" charset="0"/>
                <a:cs typeface="Arial" panose="020B0604020202020204" pitchFamily="34" charset="0"/>
              </a:rPr>
              <a:t>2. Overweight vehicles around the world</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p:txBody>
      </p:sp>
      <p:sp>
        <p:nvSpPr>
          <p:cNvPr id="6" name="Content Placeholder 5">
            <a:extLst>
              <a:ext uri="{FF2B5EF4-FFF2-40B4-BE49-F238E27FC236}">
                <a16:creationId xmlns:a16="http://schemas.microsoft.com/office/drawing/2014/main" id="{CDCD6261-9699-2DDD-C577-52F696198B90}"/>
              </a:ext>
            </a:extLst>
          </p:cNvPr>
          <p:cNvSpPr>
            <a:spLocks noGrp="1"/>
          </p:cNvSpPr>
          <p:nvPr>
            <p:ph sz="quarter" idx="11"/>
          </p:nvPr>
        </p:nvSpPr>
        <p:spPr/>
        <p:txBody>
          <a:bodyPr/>
          <a:lstStyle/>
          <a:p>
            <a:r>
              <a:rPr lang="en-US" dirty="0"/>
              <a:t>HIC (e.g. North America, EU, South Korea): relatively good compliance rate (no more than 10% overloaded vehicles, mostly limited to 10% over the limit)</a:t>
            </a:r>
          </a:p>
          <a:p>
            <a:r>
              <a:rPr lang="en-US" dirty="0"/>
              <a:t>Latin America: overload shares of 15-40%</a:t>
            </a:r>
          </a:p>
          <a:p>
            <a:r>
              <a:rPr lang="en-US" dirty="0"/>
              <a:t>SE Asia (Thailand, Indonesia) 80% and more, high overloads</a:t>
            </a:r>
          </a:p>
          <a:p>
            <a:endParaRPr lang="en-US" dirty="0"/>
          </a:p>
          <a:p>
            <a:r>
              <a:rPr lang="en-US" dirty="0"/>
              <a:t>Most cited reason: </a:t>
            </a:r>
            <a:r>
              <a:rPr lang="en-US" u="sng" dirty="0"/>
              <a:t>cost savings </a:t>
            </a:r>
            <a:r>
              <a:rPr lang="en-US" dirty="0"/>
              <a:t>– facilitated by lack of enforcement</a:t>
            </a:r>
          </a:p>
          <a:p>
            <a:endParaRPr lang="en-US" dirty="0"/>
          </a:p>
          <a:p>
            <a:r>
              <a:rPr lang="en-US" dirty="0"/>
              <a:t>BUT: cost savings for transport operators are severely outweighed by additional maintenance cost for road managers</a:t>
            </a:r>
          </a:p>
        </p:txBody>
      </p:sp>
    </p:spTree>
    <p:extLst>
      <p:ext uri="{BB962C8B-B14F-4D97-AF65-F5344CB8AC3E}">
        <p14:creationId xmlns:p14="http://schemas.microsoft.com/office/powerpoint/2010/main" val="335091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4800" dirty="0">
                <a:latin typeface="Arial" panose="020B0604020202020204" pitchFamily="34" charset="0"/>
                <a:cs typeface="Arial" panose="020B0604020202020204" pitchFamily="34" charset="0"/>
              </a:rPr>
              <a:t>3. Impacts on infrastructure (pavement)</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Tim Breemersch, Iain Knight, Simona Fontul, Sandra Vieira Gomes, Bernard Jacob</a:t>
            </a:r>
          </a:p>
        </p:txBody>
      </p:sp>
      <p:pic>
        <p:nvPicPr>
          <p:cNvPr id="5" name="Content Placeholder 4">
            <a:extLst>
              <a:ext uri="{FF2B5EF4-FFF2-40B4-BE49-F238E27FC236}">
                <a16:creationId xmlns:a16="http://schemas.microsoft.com/office/drawing/2014/main" id="{C6816717-7637-8693-7B4A-E14548DEEB68}"/>
              </a:ext>
            </a:extLst>
          </p:cNvPr>
          <p:cNvPicPr>
            <a:picLocks noGrp="1" noChangeAspect="1"/>
          </p:cNvPicPr>
          <p:nvPr>
            <p:ph sz="quarter" idx="11"/>
          </p:nvPr>
        </p:nvPicPr>
        <p:blipFill>
          <a:blip r:embed="rId3"/>
          <a:stretch>
            <a:fillRect/>
          </a:stretch>
        </p:blipFill>
        <p:spPr>
          <a:xfrm>
            <a:off x="826118" y="1759124"/>
            <a:ext cx="7868522" cy="2645823"/>
          </a:xfrm>
        </p:spPr>
      </p:pic>
      <p:pic>
        <p:nvPicPr>
          <p:cNvPr id="7" name="Picture 6" descr="Chart&#10;&#10;Description automatically generated">
            <a:extLst>
              <a:ext uri="{FF2B5EF4-FFF2-40B4-BE49-F238E27FC236}">
                <a16:creationId xmlns:a16="http://schemas.microsoft.com/office/drawing/2014/main" id="{1E156F29-7000-A28D-7C53-AC038DAC0C1E}"/>
              </a:ext>
            </a:extLst>
          </p:cNvPr>
          <p:cNvPicPr>
            <a:picLocks noChangeAspect="1"/>
          </p:cNvPicPr>
          <p:nvPr/>
        </p:nvPicPr>
        <p:blipFill rotWithShape="1">
          <a:blip r:embed="rId4"/>
          <a:srcRect l="1047" t="1370" r="2059" b="1889"/>
          <a:stretch/>
        </p:blipFill>
        <p:spPr bwMode="auto">
          <a:xfrm>
            <a:off x="8711952" y="1657433"/>
            <a:ext cx="5328592" cy="2898925"/>
          </a:xfrm>
          <a:prstGeom prst="rect">
            <a:avLst/>
          </a:prstGeom>
          <a:ln>
            <a:noFill/>
          </a:ln>
          <a:extLst>
            <a:ext uri="{53640926-AAD7-44D8-BBD7-CCE9431645EC}">
              <a14:shadowObscured xmlns:a14="http://schemas.microsoft.com/office/drawing/2010/main"/>
            </a:ext>
          </a:extLst>
        </p:spPr>
      </p:pic>
      <p:graphicFrame>
        <p:nvGraphicFramePr>
          <p:cNvPr id="8" name="Table 7">
            <a:extLst>
              <a:ext uri="{FF2B5EF4-FFF2-40B4-BE49-F238E27FC236}">
                <a16:creationId xmlns:a16="http://schemas.microsoft.com/office/drawing/2014/main" id="{8EDB2312-0A89-EA13-94A7-539438CAF92B}"/>
              </a:ext>
            </a:extLst>
          </p:cNvPr>
          <p:cNvGraphicFramePr>
            <a:graphicFrameLocks noGrp="1"/>
          </p:cNvGraphicFramePr>
          <p:nvPr>
            <p:extLst>
              <p:ext uri="{D42A27DB-BD31-4B8C-83A1-F6EECF244321}">
                <p14:modId xmlns:p14="http://schemas.microsoft.com/office/powerpoint/2010/main" val="3903481559"/>
              </p:ext>
            </p:extLst>
          </p:nvPr>
        </p:nvGraphicFramePr>
        <p:xfrm>
          <a:off x="3095329" y="4556359"/>
          <a:ext cx="12025334" cy="4420725"/>
        </p:xfrm>
        <a:graphic>
          <a:graphicData uri="http://schemas.openxmlformats.org/drawingml/2006/table">
            <a:tbl>
              <a:tblPr firstRow="1" firstCol="1" bandRow="1">
                <a:tableStyleId>{5C22544A-7EE6-4342-B048-85BDC9FD1C3A}</a:tableStyleId>
              </a:tblPr>
              <a:tblGrid>
                <a:gridCol w="3984458">
                  <a:extLst>
                    <a:ext uri="{9D8B030D-6E8A-4147-A177-3AD203B41FA5}">
                      <a16:colId xmlns:a16="http://schemas.microsoft.com/office/drawing/2014/main" val="4160057728"/>
                    </a:ext>
                  </a:extLst>
                </a:gridCol>
                <a:gridCol w="2010219">
                  <a:extLst>
                    <a:ext uri="{9D8B030D-6E8A-4147-A177-3AD203B41FA5}">
                      <a16:colId xmlns:a16="http://schemas.microsoft.com/office/drawing/2014/main" val="4252365326"/>
                    </a:ext>
                  </a:extLst>
                </a:gridCol>
                <a:gridCol w="2010219">
                  <a:extLst>
                    <a:ext uri="{9D8B030D-6E8A-4147-A177-3AD203B41FA5}">
                      <a16:colId xmlns:a16="http://schemas.microsoft.com/office/drawing/2014/main" val="3385937800"/>
                    </a:ext>
                  </a:extLst>
                </a:gridCol>
                <a:gridCol w="2010219">
                  <a:extLst>
                    <a:ext uri="{9D8B030D-6E8A-4147-A177-3AD203B41FA5}">
                      <a16:colId xmlns:a16="http://schemas.microsoft.com/office/drawing/2014/main" val="260941511"/>
                    </a:ext>
                  </a:extLst>
                </a:gridCol>
                <a:gridCol w="2010219">
                  <a:extLst>
                    <a:ext uri="{9D8B030D-6E8A-4147-A177-3AD203B41FA5}">
                      <a16:colId xmlns:a16="http://schemas.microsoft.com/office/drawing/2014/main" val="3737929246"/>
                    </a:ext>
                  </a:extLst>
                </a:gridCol>
              </a:tblGrid>
              <a:tr h="239601">
                <a:tc rowSpan="3">
                  <a:txBody>
                    <a:bodyPr/>
                    <a:lstStyle/>
                    <a:p>
                      <a:pPr algn="ctr"/>
                      <a:r>
                        <a:rPr lang="en-US" sz="1800" dirty="0">
                          <a:effectLst/>
                        </a:rPr>
                        <a:t> </a:t>
                      </a:r>
                      <a:endParaRPr lang="nl-BE" sz="1800" dirty="0">
                        <a:effectLst/>
                        <a:latin typeface="Times New Roman" panose="02020603050405020304" pitchFamily="18" charset="0"/>
                        <a:ea typeface="SimSun" panose="02010600030101010101" pitchFamily="2" charset="-122"/>
                      </a:endParaRPr>
                    </a:p>
                  </a:txBody>
                  <a:tcPr marL="68580" marR="68580" marT="0" marB="0"/>
                </a:tc>
                <a:tc gridSpan="4">
                  <a:txBody>
                    <a:bodyPr/>
                    <a:lstStyle/>
                    <a:p>
                      <a:pPr algn="ctr"/>
                      <a:r>
                        <a:rPr lang="en-US" sz="1800" dirty="0">
                          <a:effectLst/>
                        </a:rPr>
                        <a:t>Influence on pavement service life (H= high, M= medium, L= low)</a:t>
                      </a:r>
                      <a:endParaRPr lang="nl-BE" sz="1800" dirty="0">
                        <a:effectLst/>
                        <a:latin typeface="Times New Roman" panose="02020603050405020304" pitchFamily="18" charset="0"/>
                        <a:ea typeface="SimSun" panose="02010600030101010101" pitchFamily="2" charset="-122"/>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746240356"/>
                  </a:ext>
                </a:extLst>
              </a:tr>
              <a:tr h="239601">
                <a:tc vMerge="1">
                  <a:txBody>
                    <a:bodyPr/>
                    <a:lstStyle/>
                    <a:p>
                      <a:endParaRPr lang="nl-BE"/>
                    </a:p>
                  </a:txBody>
                  <a:tcPr/>
                </a:tc>
                <a:tc gridSpan="4">
                  <a:txBody>
                    <a:bodyPr/>
                    <a:lstStyle/>
                    <a:p>
                      <a:pPr algn="ctr"/>
                      <a:r>
                        <a:rPr lang="en-US" sz="1800">
                          <a:effectLst/>
                        </a:rPr>
                        <a:t>Type of pavement</a:t>
                      </a:r>
                      <a:endParaRPr lang="nl-BE" sz="1800">
                        <a:effectLst/>
                        <a:latin typeface="Times New Roman" panose="02020603050405020304" pitchFamily="18" charset="0"/>
                        <a:ea typeface="SimSun" panose="02010600030101010101" pitchFamily="2" charset="-122"/>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452141084"/>
                  </a:ext>
                </a:extLst>
              </a:tr>
              <a:tr h="239601">
                <a:tc vMerge="1">
                  <a:txBody>
                    <a:bodyPr/>
                    <a:lstStyle/>
                    <a:p>
                      <a:endParaRPr lang="nl-BE"/>
                    </a:p>
                  </a:txBody>
                  <a:tcPr/>
                </a:tc>
                <a:tc>
                  <a:txBody>
                    <a:bodyPr/>
                    <a:lstStyle/>
                    <a:p>
                      <a:pPr algn="ctr"/>
                      <a:r>
                        <a:rPr lang="en-US" sz="1800">
                          <a:effectLst/>
                        </a:rPr>
                        <a:t>Unpaved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Flexible</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Semi-rigid</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Rigid</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024871657"/>
                  </a:ext>
                </a:extLst>
              </a:tr>
              <a:tr h="239601">
                <a:tc>
                  <a:txBody>
                    <a:bodyPr/>
                    <a:lstStyle/>
                    <a:p>
                      <a:pPr algn="ctr"/>
                      <a:r>
                        <a:rPr lang="en-US" sz="1800" i="0" u="sng" dirty="0">
                          <a:effectLst/>
                        </a:rPr>
                        <a:t>Vehicles configuration</a:t>
                      </a:r>
                      <a:endParaRPr lang="nl-BE" sz="1800" i="0" u="sng" dirty="0">
                        <a:effectLst/>
                        <a:latin typeface="Times New Roman" panose="02020603050405020304" pitchFamily="18" charset="0"/>
                        <a:ea typeface="SimSun" panose="02010600030101010101" pitchFamily="2" charset="-122"/>
                      </a:endParaRPr>
                    </a:p>
                  </a:txBody>
                  <a:tcPr marL="68580" marR="68580" marT="0" marB="0"/>
                </a:tc>
                <a:tc gridSpan="4">
                  <a:txBody>
                    <a:bodyPr/>
                    <a:lstStyle/>
                    <a:p>
                      <a:pPr algn="ctr"/>
                      <a:r>
                        <a:rPr lang="en-US" sz="1800">
                          <a:effectLst/>
                        </a:rPr>
                        <a:t> </a:t>
                      </a:r>
                      <a:endParaRPr lang="nl-BE" sz="1800">
                        <a:effectLst/>
                        <a:latin typeface="Times New Roman" panose="02020603050405020304" pitchFamily="18" charset="0"/>
                        <a:ea typeface="SimSun" panose="02010600030101010101" pitchFamily="2" charset="-122"/>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878146352"/>
                  </a:ext>
                </a:extLst>
              </a:tr>
              <a:tr h="239601">
                <a:tc>
                  <a:txBody>
                    <a:bodyPr/>
                    <a:lstStyle/>
                    <a:p>
                      <a:pPr algn="ctr"/>
                      <a:r>
                        <a:rPr lang="en-US" sz="1800">
                          <a:effectLst/>
                        </a:rPr>
                        <a:t>Axle load</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dirty="0">
                          <a:effectLst/>
                        </a:rPr>
                        <a:t>H</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H</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H</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H</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896649217"/>
                  </a:ext>
                </a:extLst>
              </a:tr>
              <a:tr h="239601">
                <a:tc>
                  <a:txBody>
                    <a:bodyPr/>
                    <a:lstStyle/>
                    <a:p>
                      <a:pPr algn="ctr"/>
                      <a:r>
                        <a:rPr lang="en-US" sz="1800">
                          <a:effectLst/>
                        </a:rPr>
                        <a:t>Group of axles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M</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M</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L</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L</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468472188"/>
                  </a:ext>
                </a:extLst>
              </a:tr>
              <a:tr h="239601">
                <a:tc>
                  <a:txBody>
                    <a:bodyPr/>
                    <a:lstStyle/>
                    <a:p>
                      <a:pPr algn="ctr"/>
                      <a:r>
                        <a:rPr lang="en-US" sz="1800">
                          <a:effectLst/>
                        </a:rPr>
                        <a:t>Wheels and tyres</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dirty="0">
                          <a:effectLst/>
                        </a:rPr>
                        <a:t>M</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M</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L</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L</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81269100"/>
                  </a:ext>
                </a:extLst>
              </a:tr>
              <a:tr h="239601">
                <a:tc>
                  <a:txBody>
                    <a:bodyPr/>
                    <a:lstStyle/>
                    <a:p>
                      <a:pPr algn="ctr"/>
                      <a:r>
                        <a:rPr lang="en-US" sz="1800">
                          <a:effectLst/>
                        </a:rPr>
                        <a:t>Load distribution</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H</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dirty="0">
                          <a:effectLst/>
                        </a:rPr>
                        <a:t>H</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M</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M</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270854474"/>
                  </a:ext>
                </a:extLst>
              </a:tr>
              <a:tr h="239601">
                <a:tc>
                  <a:txBody>
                    <a:bodyPr/>
                    <a:lstStyle/>
                    <a:p>
                      <a:pPr algn="ctr"/>
                      <a:r>
                        <a:rPr lang="en-US" sz="1800">
                          <a:effectLst/>
                        </a:rPr>
                        <a:t>Suspension</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M</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M</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L</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L</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69931911"/>
                  </a:ext>
                </a:extLst>
              </a:tr>
              <a:tr h="239601">
                <a:tc>
                  <a:txBody>
                    <a:bodyPr/>
                    <a:lstStyle/>
                    <a:p>
                      <a:pPr algn="ctr"/>
                      <a:r>
                        <a:rPr lang="en-US" sz="1800" u="sng" dirty="0">
                          <a:effectLst/>
                        </a:rPr>
                        <a:t>Pavement characteristics</a:t>
                      </a:r>
                      <a:endParaRPr lang="nl-BE" sz="1800" u="sng" dirty="0">
                        <a:effectLst/>
                        <a:latin typeface="Times New Roman" panose="02020603050405020304" pitchFamily="18" charset="0"/>
                        <a:ea typeface="SimSun" panose="02010600030101010101" pitchFamily="2" charset="-122"/>
                      </a:endParaRPr>
                    </a:p>
                  </a:txBody>
                  <a:tcPr marL="68580" marR="68580" marT="0" marB="0"/>
                </a:tc>
                <a:tc gridSpan="4">
                  <a:txBody>
                    <a:bodyPr/>
                    <a:lstStyle/>
                    <a:p>
                      <a:pPr algn="ctr"/>
                      <a:r>
                        <a:rPr lang="en-US" sz="1800" dirty="0">
                          <a:effectLst/>
                        </a:rPr>
                        <a:t> </a:t>
                      </a:r>
                      <a:endParaRPr lang="nl-BE" sz="1800" dirty="0">
                        <a:effectLst/>
                        <a:latin typeface="Times New Roman" panose="02020603050405020304" pitchFamily="18" charset="0"/>
                        <a:ea typeface="SimSun" panose="02010600030101010101" pitchFamily="2" charset="-122"/>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846563275"/>
                  </a:ext>
                </a:extLst>
              </a:tr>
              <a:tr h="580245">
                <a:tc>
                  <a:txBody>
                    <a:bodyPr/>
                    <a:lstStyle/>
                    <a:p>
                      <a:pPr algn="ctr"/>
                      <a:r>
                        <a:rPr lang="en-US" sz="1800">
                          <a:effectLst/>
                        </a:rPr>
                        <a:t>Type of pavement</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H</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dirty="0">
                          <a:effectLst/>
                        </a:rPr>
                        <a:t>H</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dirty="0">
                          <a:effectLst/>
                        </a:rPr>
                        <a:t>Only above over design load</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Only above over design load</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394632903"/>
                  </a:ext>
                </a:extLst>
              </a:tr>
              <a:tr h="239601">
                <a:tc>
                  <a:txBody>
                    <a:bodyPr/>
                    <a:lstStyle/>
                    <a:p>
                      <a:pPr algn="ctr"/>
                      <a:r>
                        <a:rPr lang="en-US" sz="1800">
                          <a:effectLst/>
                        </a:rPr>
                        <a:t>Unevenness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M</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M</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dirty="0">
                          <a:effectLst/>
                        </a:rPr>
                        <a:t>L</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L</a:t>
                      </a:r>
                      <a:endParaRPr lang="nl-BE"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149358460"/>
                  </a:ext>
                </a:extLst>
              </a:tr>
              <a:tr h="239601">
                <a:tc>
                  <a:txBody>
                    <a:bodyPr/>
                    <a:lstStyle/>
                    <a:p>
                      <a:pPr algn="ctr"/>
                      <a:r>
                        <a:rPr lang="en-US" sz="1800">
                          <a:effectLst/>
                        </a:rPr>
                        <a:t>Environmental factors </a:t>
                      </a:r>
                      <a:endParaRPr lang="nl-BE" sz="1800">
                        <a:effectLst/>
                        <a:latin typeface="Times New Roman" panose="02020603050405020304" pitchFamily="18" charset="0"/>
                        <a:ea typeface="SimSun" panose="02010600030101010101" pitchFamily="2" charset="-122"/>
                      </a:endParaRPr>
                    </a:p>
                  </a:txBody>
                  <a:tcPr marL="68580" marR="68580" marT="0" marB="0"/>
                </a:tc>
                <a:tc gridSpan="4">
                  <a:txBody>
                    <a:bodyPr/>
                    <a:lstStyle/>
                    <a:p>
                      <a:pPr algn="ctr"/>
                      <a:r>
                        <a:rPr lang="en-US" sz="1800" dirty="0">
                          <a:effectLst/>
                        </a:rPr>
                        <a:t> </a:t>
                      </a:r>
                      <a:endParaRPr lang="nl-BE" sz="1800" dirty="0">
                        <a:effectLst/>
                        <a:latin typeface="Times New Roman" panose="02020603050405020304" pitchFamily="18" charset="0"/>
                        <a:ea typeface="SimSun" panose="02010600030101010101" pitchFamily="2" charset="-122"/>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390792641"/>
                  </a:ext>
                </a:extLst>
              </a:tr>
              <a:tr h="239601">
                <a:tc>
                  <a:txBody>
                    <a:bodyPr/>
                    <a:lstStyle/>
                    <a:p>
                      <a:pPr algn="ctr"/>
                      <a:r>
                        <a:rPr lang="en-US" sz="1800">
                          <a:effectLst/>
                        </a:rPr>
                        <a:t>Temperature</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L</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H</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dirty="0">
                          <a:effectLst/>
                        </a:rPr>
                        <a:t>L</a:t>
                      </a:r>
                      <a:endParaRPr lang="nl-BE"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dirty="0">
                          <a:effectLst/>
                        </a:rPr>
                        <a:t>L</a:t>
                      </a:r>
                      <a:endParaRPr lang="nl-BE" sz="18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054950031"/>
                  </a:ext>
                </a:extLst>
              </a:tr>
              <a:tr h="239601">
                <a:tc>
                  <a:txBody>
                    <a:bodyPr/>
                    <a:lstStyle/>
                    <a:p>
                      <a:pPr algn="ctr"/>
                      <a:r>
                        <a:rPr lang="en-US" sz="1800">
                          <a:effectLst/>
                        </a:rPr>
                        <a:t>Drainage and water presence </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H</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H</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a:effectLst/>
                        </a:rPr>
                        <a:t>L</a:t>
                      </a:r>
                      <a:endParaRPr lang="nl-BE" sz="18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800" dirty="0">
                          <a:effectLst/>
                        </a:rPr>
                        <a:t>L</a:t>
                      </a:r>
                      <a:endParaRPr lang="nl-BE" sz="18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075998159"/>
                  </a:ext>
                </a:extLst>
              </a:tr>
            </a:tbl>
          </a:graphicData>
        </a:graphic>
      </p:graphicFrame>
    </p:spTree>
    <p:extLst>
      <p:ext uri="{BB962C8B-B14F-4D97-AF65-F5344CB8AC3E}">
        <p14:creationId xmlns:p14="http://schemas.microsoft.com/office/powerpoint/2010/main" val="4084050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hnology Convergence 2023 - Presentation Template" id="{AD7E61BC-6D68-468E-983F-68C8A034365A}" vid="{6AA01E9F-0444-4427-8A7C-1FD78B2E5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Technology Convergence 2023 - Presentation Template</Template>
  <TotalTime>7337</TotalTime>
  <Words>1688</Words>
  <Application>Microsoft Office PowerPoint</Application>
  <PresentationFormat>Custom</PresentationFormat>
  <Paragraphs>517</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Open Sauce Bold</vt:lpstr>
      <vt:lpstr>Calibri</vt:lpstr>
      <vt:lpstr>Times New Roman</vt:lpstr>
      <vt:lpstr>Symbol</vt:lpstr>
      <vt:lpstr>Office Theme</vt:lpstr>
      <vt:lpstr>Overweight Vehicles: Impact on Road Infrastructure and Safety</vt:lpstr>
      <vt:lpstr>We’ve seen these before...</vt:lpstr>
      <vt:lpstr>Context of the research</vt:lpstr>
      <vt:lpstr>1. Current Weight Limits around the world</vt:lpstr>
      <vt:lpstr>1. Current Weight Limits around the world</vt:lpstr>
      <vt:lpstr>1. Current Weight Limits around the world</vt:lpstr>
      <vt:lpstr>2. Overweight vehicles around the world</vt:lpstr>
      <vt:lpstr>2. Overweight vehicles around the world</vt:lpstr>
      <vt:lpstr>3. Impacts on infrastructure (pavement)</vt:lpstr>
      <vt:lpstr>4. Impacts on safety</vt:lpstr>
      <vt:lpstr>5. Prevention and mitigation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Hamid</dc:creator>
  <cp:lastModifiedBy>Tim Breemersch</cp:lastModifiedBy>
  <cp:revision>7</cp:revision>
  <dcterms:created xsi:type="dcterms:W3CDTF">2023-08-30T05:28:25Z</dcterms:created>
  <dcterms:modified xsi:type="dcterms:W3CDTF">2023-10-18T09:24:31Z</dcterms:modified>
  <dc:identifier>DAFqF3977AU</dc:identifier>
</cp:coreProperties>
</file>