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omments/modernComment_10D_C7D4E17A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4"/>
  </p:handout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70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Open Sauce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3A358E-F044-D8E8-30AB-00409A3AFDE8}" name="Julien Lépine" initials="JL" userId="Julien Lépin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0" autoAdjust="0"/>
    <p:restoredTop sz="94622" autoAdjust="0"/>
  </p:normalViewPr>
  <p:slideViewPr>
    <p:cSldViewPr>
      <p:cViewPr varScale="1">
        <p:scale>
          <a:sx n="48" d="100"/>
          <a:sy n="48" d="100"/>
        </p:scale>
        <p:origin x="62" y="4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comments/modernComment_10D_C7D4E17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61961AA-9A4F-4B31-9826-DEFCCE53BA6D}" authorId="{A33A358E-F044-D8E8-30AB-00409A3AFDE8}" created="2023-11-03T12:33:19.25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52617338" sldId="269"/>
      <ac:spMk id="5" creationId="{CCCCA9F8-00EF-4393-BD2A-0B39E9291D93}"/>
    </ac:deMkLst>
    <p188:txBody>
      <a:bodyPr/>
      <a:lstStyle/>
      <a:p>
        <a:r>
          <a:rPr lang="fr-CA"/>
          <a:t>Average force difference: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DD61D4-708E-86E9-E863-EE9FF4C24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8BF61-01BB-5B11-576B-6233E0C4A5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6CC9-30A9-4211-8439-25737B6C8885}" type="datetimeFigureOut">
              <a:rPr lang="en-AU" smtClean="0"/>
              <a:t>4/11/2023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E0E2A-C016-8299-5176-385C9D3669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E73EB-7D69-F0B3-42DF-14C9757D0D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8DECD-48E5-4866-970A-9F94AA76EE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93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5" name="Title 6">
            <a:extLst>
              <a:ext uri="{FF2B5EF4-FFF2-40B4-BE49-F238E27FC236}">
                <a16:creationId xmlns:a16="http://schemas.microsoft.com/office/drawing/2014/main" id="{999F7FE1-235E-7934-12A4-F22BA4E1C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304664"/>
            <a:ext cx="15773400" cy="1794873"/>
          </a:xfrm>
          <a:prstGeom prst="rect">
            <a:avLst/>
          </a:prstGeom>
        </p:spPr>
        <p:txBody>
          <a:bodyPr/>
          <a:lstStyle>
            <a:lvl1pPr algn="l">
              <a:defRPr sz="4800" b="1"/>
            </a:lvl1pPr>
          </a:lstStyle>
          <a:p>
            <a:endParaRPr lang="en-AU" dirty="0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A4E1BDCB-DEB8-3897-1194-8D429EF012E0}"/>
              </a:ext>
            </a:extLst>
          </p:cNvPr>
          <p:cNvSpPr/>
          <p:nvPr userDrawn="1"/>
        </p:nvSpPr>
        <p:spPr>
          <a:xfrm>
            <a:off x="12581773" y="9084464"/>
            <a:ext cx="4742440" cy="836068"/>
          </a:xfrm>
          <a:custGeom>
            <a:avLst/>
            <a:gdLst/>
            <a:ahLst/>
            <a:cxnLst/>
            <a:rect l="l" t="t" r="r" b="b"/>
            <a:pathLst>
              <a:path w="4742440" h="836068">
                <a:moveTo>
                  <a:pt x="0" y="0"/>
                </a:moveTo>
                <a:lnTo>
                  <a:pt x="4742440" y="0"/>
                </a:lnTo>
                <a:lnTo>
                  <a:pt x="4742440" y="836068"/>
                </a:lnTo>
                <a:lnTo>
                  <a:pt x="0" y="8360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A366E07C-F3A3-8F32-0D03-052D2778B399}"/>
              </a:ext>
            </a:extLst>
          </p:cNvPr>
          <p:cNvSpPr/>
          <p:nvPr userDrawn="1"/>
        </p:nvSpPr>
        <p:spPr>
          <a:xfrm>
            <a:off x="1093613" y="8974432"/>
            <a:ext cx="4278487" cy="1120186"/>
          </a:xfrm>
          <a:custGeom>
            <a:avLst/>
            <a:gdLst/>
            <a:ahLst/>
            <a:cxnLst/>
            <a:rect l="l" t="t" r="r" b="b"/>
            <a:pathLst>
              <a:path w="4278487" h="1120186">
                <a:moveTo>
                  <a:pt x="0" y="0"/>
                </a:moveTo>
                <a:lnTo>
                  <a:pt x="4278487" y="0"/>
                </a:lnTo>
                <a:lnTo>
                  <a:pt x="4278487" y="1120186"/>
                </a:lnTo>
                <a:lnTo>
                  <a:pt x="0" y="11201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FA060C8-CB59-4A6C-E3D0-21CA218114CC}"/>
              </a:ext>
            </a:extLst>
          </p:cNvPr>
          <p:cNvSpPr txBox="1"/>
          <p:nvPr userDrawn="1"/>
        </p:nvSpPr>
        <p:spPr>
          <a:xfrm>
            <a:off x="5954195" y="9046364"/>
            <a:ext cx="6509437" cy="1343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6 - 10 November 2023 </a:t>
            </a: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Brisbane, Australia 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707070"/>
              </a:solidFill>
              <a:latin typeface="Open Sauce Bold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3B2AE936-FA78-CA8C-8AE1-3AB7F26F374D}"/>
              </a:ext>
            </a:extLst>
          </p:cNvPr>
          <p:cNvSpPr/>
          <p:nvPr userDrawn="1"/>
        </p:nvSpPr>
        <p:spPr>
          <a:xfrm>
            <a:off x="13104440" y="199752"/>
            <a:ext cx="4929560" cy="1932146"/>
          </a:xfrm>
          <a:custGeom>
            <a:avLst/>
            <a:gdLst/>
            <a:ahLst/>
            <a:cxnLst/>
            <a:rect l="l" t="t" r="r" b="b"/>
            <a:pathLst>
              <a:path w="5710198" h="2287442">
                <a:moveTo>
                  <a:pt x="0" y="0"/>
                </a:moveTo>
                <a:lnTo>
                  <a:pt x="5710198" y="0"/>
                </a:lnTo>
                <a:lnTo>
                  <a:pt x="5710198" y="2287442"/>
                </a:lnTo>
                <a:lnTo>
                  <a:pt x="0" y="2287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599" t="-14198" r="-23217" b="-14412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37D3CAB7-8D46-6621-9686-911AAF1AB7E5}"/>
              </a:ext>
            </a:extLst>
          </p:cNvPr>
          <p:cNvSpPr/>
          <p:nvPr userDrawn="1"/>
        </p:nvSpPr>
        <p:spPr>
          <a:xfrm>
            <a:off x="1943200" y="492384"/>
            <a:ext cx="7599645" cy="1738103"/>
          </a:xfrm>
          <a:custGeom>
            <a:avLst/>
            <a:gdLst/>
            <a:ahLst/>
            <a:cxnLst/>
            <a:rect l="l" t="t" r="r" b="b"/>
            <a:pathLst>
              <a:path w="11809899" h="2767945">
                <a:moveTo>
                  <a:pt x="0" y="0"/>
                </a:moveTo>
                <a:lnTo>
                  <a:pt x="11809899" y="0"/>
                </a:lnTo>
                <a:lnTo>
                  <a:pt x="11809899" y="2767945"/>
                </a:lnTo>
                <a:lnTo>
                  <a:pt x="0" y="27679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6DBE4ABF-5949-BB04-A4A7-6E6D656880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2203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98B5617-8CD5-AFB9-64FA-069BE8359C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072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endParaRPr lang="en-AU" dirty="0"/>
          </a:p>
        </p:txBody>
      </p:sp>
      <p:sp>
        <p:nvSpPr>
          <p:cNvPr id="42" name="Picture Placeholder 34">
            <a:extLst>
              <a:ext uri="{FF2B5EF4-FFF2-40B4-BE49-F238E27FC236}">
                <a16:creationId xmlns:a16="http://schemas.microsoft.com/office/drawing/2014/main" id="{03F2A3D6-9A3B-563C-1BCC-C945CBE8D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50882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08483973-8FC7-1195-B480-6974AAE3D6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9751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endParaRPr lang="en-AU" dirty="0"/>
          </a:p>
        </p:txBody>
      </p:sp>
      <p:sp>
        <p:nvSpPr>
          <p:cNvPr id="44" name="Picture Placeholder 34">
            <a:extLst>
              <a:ext uri="{FF2B5EF4-FFF2-40B4-BE49-F238E27FC236}">
                <a16:creationId xmlns:a16="http://schemas.microsoft.com/office/drawing/2014/main" id="{8D018AD3-4B87-5B1C-DEF7-98BF5FE526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209561" y="5787904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B3B41B62-E9C3-DA34-5F20-9DCF1F6BE4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908430" y="7390691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9350540-7C4D-8F65-971D-317792632497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622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5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4" name="Freeform 2">
            <a:extLst>
              <a:ext uri="{FF2B5EF4-FFF2-40B4-BE49-F238E27FC236}">
                <a16:creationId xmlns:a16="http://schemas.microsoft.com/office/drawing/2014/main" id="{3A299A5E-D3E2-51B1-A1F8-8A80F2A37510}"/>
              </a:ext>
            </a:extLst>
          </p:cNvPr>
          <p:cNvSpPr/>
          <p:nvPr userDrawn="1"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B21D8-F5B4-574E-A404-9859B6235F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3"/>
            <a:ext cx="15773400" cy="59766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FD79B66-4661-E68C-76C0-7D4B2A8C9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89"/>
            <a:ext cx="12495212" cy="1787500"/>
          </a:xfrm>
          <a:prstGeom prst="rect">
            <a:avLst/>
          </a:prstGeom>
        </p:spPr>
        <p:txBody>
          <a:bodyPr/>
          <a:lstStyle>
            <a:lvl1pPr algn="l">
              <a:defRPr sz="6000" b="1">
                <a:solidFill>
                  <a:srgbClr val="3B9D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F328DD7-50DC-F844-77D2-965DFD9BFB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7886700" cy="9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endParaRPr lang="en-A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104CC-3BEC-2D84-08C2-C957D49FD7A5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3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4" name="Freeform 2">
            <a:extLst>
              <a:ext uri="{FF2B5EF4-FFF2-40B4-BE49-F238E27FC236}">
                <a16:creationId xmlns:a16="http://schemas.microsoft.com/office/drawing/2014/main" id="{3A299A5E-D3E2-51B1-A1F8-8A80F2A37510}"/>
              </a:ext>
            </a:extLst>
          </p:cNvPr>
          <p:cNvSpPr/>
          <p:nvPr userDrawn="1"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B21D8-F5B4-574E-A404-9859B6235F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00" y="2551213"/>
            <a:ext cx="7886700" cy="59766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FD79B66-4661-E68C-76C0-7D4B2A8C9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89"/>
            <a:ext cx="12495212" cy="178750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3B9D48"/>
                </a:solidFill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F328DD7-50DC-F844-77D2-965DFD9BFB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7886700" cy="9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endParaRPr lang="en-A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104CC-3BEC-2D84-08C2-C957D49FD7A5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FB1FD85-C669-4088-A2EB-056571A609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7300" y="2551877"/>
            <a:ext cx="7887600" cy="597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4919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4" name="Freeform 2">
            <a:extLst>
              <a:ext uri="{FF2B5EF4-FFF2-40B4-BE49-F238E27FC236}">
                <a16:creationId xmlns:a16="http://schemas.microsoft.com/office/drawing/2014/main" id="{3A299A5E-D3E2-51B1-A1F8-8A80F2A37510}"/>
              </a:ext>
            </a:extLst>
          </p:cNvPr>
          <p:cNvSpPr/>
          <p:nvPr userDrawn="1"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B21D8-F5B4-574E-A404-9859B6235F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592272" y="2551213"/>
            <a:ext cx="5040000" cy="59766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FD79B66-4661-E68C-76C0-7D4B2A8C9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89"/>
            <a:ext cx="12495212" cy="178750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3B9D48"/>
                </a:solidFill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F328DD7-50DC-F844-77D2-965DFD9BFB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7300" y="9046843"/>
            <a:ext cx="7886700" cy="9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endParaRPr lang="en-AU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104CC-3BEC-2D84-08C2-C957D49FD7A5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8FB1FD85-C669-4088-A2EB-056571A609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7300" y="2551877"/>
            <a:ext cx="5040000" cy="5976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A6B7C06-127F-4F1A-83C1-B4BA7A849C5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24786" y="2551213"/>
            <a:ext cx="5040000" cy="59766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0205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0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71" r:id="rId3"/>
    <p:sldLayoutId id="214748367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microsoft.com/office/2018/10/relationships/comments" Target="../comments/modernComment_10D_C7D4E17A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E3C0B7-5A8D-495D-BA82-57C1412F6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304664"/>
            <a:ext cx="15773400" cy="1838835"/>
          </a:xfrm>
        </p:spPr>
        <p:txBody>
          <a:bodyPr/>
          <a:lstStyle/>
          <a:p>
            <a:r>
              <a:rPr lang="en-US" dirty="0"/>
              <a:t>Introducing a Novel Method for Measuring Rolling Resistance and Dynamic Vertical Load on a Semi-Trailer Suspension</a:t>
            </a:r>
            <a:endParaRPr lang="fr-CA" dirty="0"/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1B84A26C-B29A-4E9B-8FE4-EC69DC8D3A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9" b="13959"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3C8490-7522-4B2B-9F99-291506DF2B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/>
              <a:t>William Levesque, CPI, </a:t>
            </a:r>
            <a:r>
              <a:rPr lang="fr-CA" dirty="0" err="1"/>
              <a:t>Ph.D</a:t>
            </a:r>
            <a:r>
              <a:rPr lang="fr-CA" dirty="0"/>
              <a:t>. Candidate</a:t>
            </a:r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2CFC6D6F-FC34-44B3-B8B5-AC366277D89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9" b="9879"/>
          <a:stretch>
            <a:fillRect/>
          </a:stretch>
        </p:blipFill>
        <p:spPr>
          <a:xfrm>
            <a:off x="9915294" y="5841721"/>
            <a:ext cx="1980605" cy="2160000"/>
          </a:xfr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944ABA-BC87-4B8B-A63E-AAD9093320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9750" y="7444508"/>
            <a:ext cx="3370314" cy="557213"/>
          </a:xfrm>
        </p:spPr>
        <p:txBody>
          <a:bodyPr/>
          <a:lstStyle/>
          <a:p>
            <a:r>
              <a:rPr lang="fr-CA" dirty="0"/>
              <a:t>André Bégin-Drolet, </a:t>
            </a:r>
            <a:r>
              <a:rPr lang="fr-CA" dirty="0" err="1"/>
              <a:t>ing</a:t>
            </a:r>
            <a:r>
              <a:rPr lang="fr-CA" dirty="0"/>
              <a:t>., </a:t>
            </a:r>
            <a:r>
              <a:rPr lang="fr-CA" dirty="0" err="1"/>
              <a:t>Ph.D</a:t>
            </a:r>
            <a:r>
              <a:rPr lang="fr-CA" dirty="0"/>
              <a:t>.</a:t>
            </a:r>
          </a:p>
        </p:txBody>
      </p:sp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36EEC1D9-5ED5-4F85-AF52-2745C9E18DD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11737"/>
          <a:stretch>
            <a:fillRect/>
          </a:stretch>
        </p:blipFill>
        <p:spPr>
          <a:xfrm>
            <a:off x="15408696" y="5787904"/>
            <a:ext cx="1980605" cy="2160000"/>
          </a:xfr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FF06A9F-897E-4AAD-8337-24EF47CAFF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91129" y="7390691"/>
            <a:ext cx="3024188" cy="557213"/>
          </a:xfrm>
        </p:spPr>
        <p:txBody>
          <a:bodyPr/>
          <a:lstStyle/>
          <a:p>
            <a:r>
              <a:rPr lang="fr-CA" dirty="0"/>
              <a:t>Julien Lépine, </a:t>
            </a:r>
            <a:r>
              <a:rPr lang="fr-CA" dirty="0" err="1"/>
              <a:t>ing</a:t>
            </a:r>
            <a:r>
              <a:rPr lang="fr-CA" dirty="0"/>
              <a:t>., </a:t>
            </a:r>
            <a:r>
              <a:rPr lang="fr-CA" dirty="0" err="1"/>
              <a:t>Ph.D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439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09A43E-3373-439A-8AA8-0ACFDC7D414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655" y="2870133"/>
            <a:ext cx="6994287" cy="5339487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8E2E2A2E-4F59-4849-90EC-ED5E2CDF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Experimental</a:t>
            </a:r>
            <a:r>
              <a:rPr lang="fr-CA" dirty="0"/>
              <a:t> </a:t>
            </a:r>
            <a:r>
              <a:rPr lang="fr-CA" dirty="0" err="1"/>
              <a:t>Campain</a:t>
            </a:r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27B25E-1EC4-4A5C-AA1E-5A81D5EE9D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William Levesque, André Bégin-Drolet, Julien Lépine</a:t>
            </a:r>
          </a:p>
          <a:p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CCA9F8-00EF-4393-BD2A-0B39E9291D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A" dirty="0" err="1"/>
              <a:t>During</a:t>
            </a:r>
            <a:r>
              <a:rPr lang="fr-CA" dirty="0"/>
              <a:t> </a:t>
            </a:r>
            <a:r>
              <a:rPr lang="fr-CA" dirty="0" err="1"/>
              <a:t>September</a:t>
            </a:r>
            <a:r>
              <a:rPr lang="fr-CA" dirty="0"/>
              <a:t> and </a:t>
            </a:r>
            <a:r>
              <a:rPr lang="fr-CA" dirty="0" err="1"/>
              <a:t>October</a:t>
            </a:r>
            <a:r>
              <a:rPr lang="fr-CA" dirty="0"/>
              <a:t> 2023</a:t>
            </a:r>
          </a:p>
          <a:p>
            <a:r>
              <a:rPr lang="fr-CA" dirty="0"/>
              <a:t>Focus on highway conditions at </a:t>
            </a:r>
            <a:r>
              <a:rPr lang="fr-CA" b="1" dirty="0"/>
              <a:t>constant speed</a:t>
            </a:r>
            <a:r>
              <a:rPr lang="fr-CA" dirty="0"/>
              <a:t> (</a:t>
            </a:r>
            <a:r>
              <a:rPr lang="fr-CA" i="1" dirty="0"/>
              <a:t>i.e. </a:t>
            </a:r>
            <a:r>
              <a:rPr lang="fr-CA" dirty="0"/>
              <a:t>9</a:t>
            </a:r>
            <a:r>
              <a:rPr lang="fr-CA" spc="200" dirty="0"/>
              <a:t>5 </a:t>
            </a:r>
            <a:r>
              <a:rPr lang="fr-CA" dirty="0"/>
              <a:t>km/h)</a:t>
            </a:r>
          </a:p>
          <a:p>
            <a:r>
              <a:rPr lang="fr-CA" dirty="0" err="1"/>
              <a:t>Measurements</a:t>
            </a:r>
            <a:r>
              <a:rPr lang="fr-CA" dirty="0"/>
              <a:t> on </a:t>
            </a:r>
            <a:r>
              <a:rPr lang="fr-CA" dirty="0" err="1"/>
              <a:t>various</a:t>
            </a:r>
            <a:r>
              <a:rPr lang="fr-CA" dirty="0"/>
              <a:t> pavements</a:t>
            </a:r>
          </a:p>
          <a:p>
            <a:pPr lvl="1"/>
            <a:r>
              <a:rPr lang="fr-CA" dirty="0" err="1"/>
              <a:t>Rigid</a:t>
            </a:r>
            <a:r>
              <a:rPr lang="fr-CA" dirty="0"/>
              <a:t> </a:t>
            </a:r>
            <a:r>
              <a:rPr lang="fr-CA" i="1" dirty="0"/>
              <a:t>vs </a:t>
            </a:r>
            <a:r>
              <a:rPr lang="fr-CA" dirty="0"/>
              <a:t>Flexible</a:t>
            </a:r>
          </a:p>
          <a:p>
            <a:r>
              <a:rPr lang="fr-CA" dirty="0" err="1"/>
              <a:t>Generally</a:t>
            </a:r>
            <a:r>
              <a:rPr lang="fr-CA" dirty="0"/>
              <a:t> a straight and flat road</a:t>
            </a:r>
          </a:p>
          <a:p>
            <a:pPr lvl="1"/>
            <a:r>
              <a:rPr lang="fr-CA" dirty="0"/>
              <a:t>Low </a:t>
            </a:r>
            <a:r>
              <a:rPr lang="fr-CA" b="1" dirty="0" err="1"/>
              <a:t>average</a:t>
            </a:r>
            <a:r>
              <a:rPr lang="fr-CA" dirty="0"/>
              <a:t> pitch angle </a:t>
            </a:r>
            <a:r>
              <a:rPr lang="fr-CA" b="1" dirty="0"/>
              <a:t>(&lt; 0.05 </a:t>
            </a:r>
            <a:r>
              <a:rPr lang="fr-CA" b="1" dirty="0" err="1"/>
              <a:t>degree</a:t>
            </a:r>
            <a:r>
              <a:rPr lang="fr-CA" dirty="0"/>
              <a:t>)</a:t>
            </a:r>
          </a:p>
          <a:p>
            <a:pPr lvl="1"/>
            <a:r>
              <a:rPr lang="en-US" dirty="0"/>
              <a:t>Low </a:t>
            </a:r>
            <a:r>
              <a:rPr lang="en-US" b="1" dirty="0"/>
              <a:t>m</a:t>
            </a:r>
            <a:r>
              <a:rPr lang="fr-CA" b="1" dirty="0" err="1"/>
              <a:t>aximum</a:t>
            </a:r>
            <a:r>
              <a:rPr lang="fr-CA" dirty="0"/>
              <a:t> pitch angles (</a:t>
            </a:r>
            <a:r>
              <a:rPr lang="fr-CA" b="1" dirty="0"/>
              <a:t>&lt; 1.5 </a:t>
            </a:r>
            <a:r>
              <a:rPr lang="fr-CA" b="1" dirty="0" err="1"/>
              <a:t>degree</a:t>
            </a:r>
            <a:r>
              <a:rPr lang="fr-CA" dirty="0"/>
              <a:t>)</a:t>
            </a:r>
          </a:p>
          <a:p>
            <a:r>
              <a:rPr lang="fr-CA" dirty="0"/>
              <a:t>Tire </a:t>
            </a:r>
            <a:r>
              <a:rPr lang="fr-CA" dirty="0" err="1"/>
              <a:t>temperature</a:t>
            </a:r>
            <a:r>
              <a:rPr lang="fr-CA" dirty="0"/>
              <a:t> </a:t>
            </a:r>
            <a:r>
              <a:rPr lang="fr-CA" dirty="0" err="1"/>
              <a:t>stabilization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3051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09A43E-3373-439A-8AA8-0ACFDC7D414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7" y="2411991"/>
            <a:ext cx="12231772" cy="6115885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8E2E2A2E-4F59-4849-90EC-ED5E2CDF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Results: Right Frame Bracket Longitudinal Force</a:t>
            </a:r>
            <a:endParaRPr lang="fr-CA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D27B25E-1EC4-4A5C-AA1E-5A81D5EE9D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William Levesque, André Bégin-Drolet, Julien Lépine</a:t>
            </a:r>
          </a:p>
          <a:p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texte 4">
                <a:extLst>
                  <a:ext uri="{FF2B5EF4-FFF2-40B4-BE49-F238E27FC236}">
                    <a16:creationId xmlns:a16="http://schemas.microsoft.com/office/drawing/2014/main" id="{CCCCA9F8-00EF-4393-BD2A-0B39E9291D93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257301" y="2551877"/>
                <a:ext cx="4718347" cy="5976000"/>
              </a:xfrm>
            </p:spPr>
            <p:txBody>
              <a:bodyPr/>
              <a:lstStyle/>
              <a:p>
                <a:r>
                  <a:rPr lang="fr-CA" dirty="0"/>
                  <a:t>Physical aspect to </a:t>
                </a:r>
                <a:r>
                  <a:rPr lang="fr-CA" dirty="0" err="1"/>
                  <a:t>consider</a:t>
                </a:r>
                <a:r>
                  <a:rPr lang="fr-CA" dirty="0"/>
                  <a:t>:</a:t>
                </a:r>
              </a:p>
              <a:p>
                <a:pPr lvl="1"/>
                <a:r>
                  <a:rPr lang="fr-CA" b="1" dirty="0"/>
                  <a:t>Road </a:t>
                </a:r>
                <a:r>
                  <a:rPr lang="fr-CA" b="1" dirty="0" err="1"/>
                  <a:t>slope</a:t>
                </a:r>
                <a:endParaRPr lang="fr-CA" b="1" dirty="0"/>
              </a:p>
              <a:p>
                <a:pPr lvl="1"/>
                <a:r>
                  <a:rPr lang="fr-CA" dirty="0" err="1"/>
                  <a:t>Vehicle</a:t>
                </a:r>
                <a:r>
                  <a:rPr lang="fr-CA" dirty="0"/>
                  <a:t> </a:t>
                </a:r>
                <a:r>
                  <a:rPr lang="fr-CA" dirty="0" err="1"/>
                  <a:t>acceleration</a:t>
                </a:r>
                <a:endParaRPr lang="fr-CA" dirty="0"/>
              </a:p>
              <a:p>
                <a:pPr lvl="1"/>
                <a:r>
                  <a:rPr lang="en-US" dirty="0"/>
                  <a:t>Damping force</a:t>
                </a:r>
              </a:p>
              <a:p>
                <a:pPr lvl="1"/>
                <a:r>
                  <a:rPr lang="en-US" dirty="0"/>
                  <a:t>Suspension aerodynamics</a:t>
                </a:r>
              </a:p>
              <a:p>
                <a:r>
                  <a:rPr lang="en-US" b="0" dirty="0"/>
                  <a:t>Estimated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𝑅𝑅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Rigid: 6.0 kg</a:t>
                </a:r>
                <a:r>
                  <a:rPr lang="fr-CA" dirty="0"/>
                  <a:t>/ton</a:t>
                </a:r>
              </a:p>
              <a:p>
                <a:pPr lvl="1"/>
                <a:r>
                  <a:rPr lang="fr-CA" dirty="0"/>
                  <a:t>Flexible: 6.8 kg/ton</a:t>
                </a:r>
              </a:p>
              <a:p>
                <a:r>
                  <a:rPr lang="fr-CA" b="1" dirty="0"/>
                  <a:t>Difference: 22N</a:t>
                </a: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Espace réservé du texte 4">
                <a:extLst>
                  <a:ext uri="{FF2B5EF4-FFF2-40B4-BE49-F238E27FC236}">
                    <a16:creationId xmlns:a16="http://schemas.microsoft.com/office/drawing/2014/main" id="{CCCCA9F8-00EF-4393-BD2A-0B39E9291D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257301" y="2551877"/>
                <a:ext cx="4718347" cy="5976000"/>
              </a:xfrm>
              <a:blipFill>
                <a:blip r:embed="rId4"/>
                <a:stretch>
                  <a:fillRect l="-2972" t="-132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61733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EEBC53-6E6B-4A47-B670-D131E3EA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1F2B9-A9DA-4C6B-972C-7186C241C6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William Levesque, André Bégin-Drolet, Julien Lépine</a:t>
            </a:r>
          </a:p>
          <a:p>
            <a:endParaRPr lang="fr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8CFD78-865A-4A2C-85C9-50BDE879F3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7300" y="2551877"/>
            <a:ext cx="7670676" cy="5976000"/>
          </a:xfrm>
        </p:spPr>
        <p:txBody>
          <a:bodyPr/>
          <a:lstStyle/>
          <a:p>
            <a:r>
              <a:rPr lang="en-US" dirty="0"/>
              <a:t>Successfully installed and used on real roads</a:t>
            </a:r>
          </a:p>
          <a:p>
            <a:r>
              <a:rPr lang="fr-CA" dirty="0"/>
              <a:t>More data </a:t>
            </a:r>
            <a:r>
              <a:rPr lang="fr-CA" dirty="0" err="1"/>
              <a:t>analysis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</a:t>
            </a:r>
            <a:r>
              <a:rPr lang="fr-CA" dirty="0" err="1"/>
              <a:t>required</a:t>
            </a:r>
            <a:r>
              <a:rPr lang="fr-CA" dirty="0"/>
              <a:t>:</a:t>
            </a:r>
          </a:p>
          <a:p>
            <a:pPr lvl="1"/>
            <a:r>
              <a:rPr lang="fr-CA" dirty="0" err="1"/>
              <a:t>Implementation</a:t>
            </a:r>
            <a:r>
              <a:rPr lang="fr-CA" dirty="0"/>
              <a:t> of the </a:t>
            </a:r>
            <a:r>
              <a:rPr lang="fr-CA" dirty="0" err="1"/>
              <a:t>whole</a:t>
            </a:r>
            <a:r>
              <a:rPr lang="fr-CA" dirty="0"/>
              <a:t> model</a:t>
            </a:r>
          </a:p>
          <a:p>
            <a:pPr lvl="1"/>
            <a:r>
              <a:rPr lang="fr-CA" dirty="0"/>
              <a:t>Tire vibration </a:t>
            </a:r>
          </a:p>
          <a:p>
            <a:pPr lvl="1"/>
            <a:r>
              <a:rPr lang="fr-CA" dirty="0"/>
              <a:t>In-</a:t>
            </a:r>
            <a:r>
              <a:rPr lang="fr-CA" dirty="0" err="1"/>
              <a:t>depth</a:t>
            </a:r>
            <a:r>
              <a:rPr lang="fr-CA" dirty="0"/>
              <a:t> </a:t>
            </a:r>
            <a:r>
              <a:rPr lang="fr-CA" dirty="0" err="1"/>
              <a:t>comparision</a:t>
            </a:r>
            <a:r>
              <a:rPr lang="fr-CA" dirty="0"/>
              <a:t> </a:t>
            </a:r>
            <a:r>
              <a:rPr lang="fr-CA" i="1" dirty="0" err="1"/>
              <a:t>Rigid</a:t>
            </a:r>
            <a:r>
              <a:rPr lang="fr-CA" i="1" dirty="0"/>
              <a:t> vs Flexible</a:t>
            </a:r>
          </a:p>
          <a:p>
            <a:r>
              <a:rPr lang="fr-CA" b="1" dirty="0"/>
              <a:t>Validation</a:t>
            </a:r>
            <a:r>
              <a:rPr lang="fr-CA" dirty="0"/>
              <a:t> of the instruments</a:t>
            </a:r>
          </a:p>
          <a:p>
            <a:r>
              <a:rPr lang="fr-CA" dirty="0" err="1"/>
              <a:t>Experimental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hard (but </a:t>
            </a:r>
            <a:r>
              <a:rPr lang="fr-CA" dirty="0" err="1"/>
              <a:t>worth</a:t>
            </a:r>
            <a:r>
              <a:rPr lang="fr-CA" dirty="0"/>
              <a:t> </a:t>
            </a:r>
            <a:r>
              <a:rPr lang="fr-CA" dirty="0" err="1"/>
              <a:t>it</a:t>
            </a:r>
            <a:r>
              <a:rPr lang="fr-CA" dirty="0"/>
              <a:t>)</a:t>
            </a:r>
          </a:p>
          <a:p>
            <a:endParaRPr lang="fr-CA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8D49CE9-0D8B-4291-8F1C-05E081F2A2E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12852"/>
            <a:ext cx="7886700" cy="5915025"/>
          </a:xfrm>
        </p:spPr>
      </p:pic>
    </p:spTree>
    <p:extLst>
      <p:ext uri="{BB962C8B-B14F-4D97-AF65-F5344CB8AC3E}">
        <p14:creationId xmlns:p14="http://schemas.microsoft.com/office/powerpoint/2010/main" val="84859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0645E23-C75B-4950-8896-54933EBD012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08" y="2551877"/>
            <a:ext cx="6708807" cy="5678526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920F351-45B6-4ED0-8CCA-A2A7DF51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400" dirty="0">
                <a:latin typeface="Arial" panose="020B0604020202020204" pitchFamily="34" charset="0"/>
                <a:cs typeface="Arial" panose="020B0604020202020204" pitchFamily="34" charset="0"/>
              </a:rPr>
              <a:t>Research Project </a:t>
            </a:r>
            <a:r>
              <a:rPr lang="fr-CA" sz="4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A" sz="4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Quebec Ministry of Transport and Sustainable Mobility</a:t>
            </a:r>
            <a:endParaRPr lang="fr-CA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EF4496-E0BD-4AE5-8F52-E6F817B00E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William Levesque, André Bégin-Drolet, Julien Lépine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A40892-E926-4849-8ABF-9485B1002F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7300" y="2551877"/>
            <a:ext cx="8606780" cy="5976000"/>
          </a:xfrm>
        </p:spPr>
        <p:txBody>
          <a:bodyPr/>
          <a:lstStyle/>
          <a:p>
            <a:r>
              <a:rPr lang="fr-CA" b="1" dirty="0"/>
              <a:t>Pavement types </a:t>
            </a:r>
            <a:r>
              <a:rPr lang="fr-CA" dirty="0"/>
              <a:t>(</a:t>
            </a:r>
            <a:r>
              <a:rPr lang="fr-CA" i="1" dirty="0"/>
              <a:t>i.e. </a:t>
            </a:r>
            <a:r>
              <a:rPr lang="fr-CA" dirty="0"/>
              <a:t>Flexible </a:t>
            </a:r>
            <a:r>
              <a:rPr lang="fr-CA" i="1" dirty="0"/>
              <a:t>vs </a:t>
            </a:r>
            <a:r>
              <a:rPr lang="fr-CA" dirty="0" err="1"/>
              <a:t>Rigid</a:t>
            </a:r>
            <a:r>
              <a:rPr lang="fr-CA" dirty="0"/>
              <a:t>) and fuel consumption </a:t>
            </a:r>
            <a:r>
              <a:rPr lang="fr-CA" dirty="0" err="1"/>
              <a:t>comparison</a:t>
            </a:r>
            <a:endParaRPr lang="fr-CA" dirty="0"/>
          </a:p>
          <a:p>
            <a:r>
              <a:rPr lang="fr-CA" dirty="0" err="1"/>
              <a:t>Consideration</a:t>
            </a:r>
            <a:r>
              <a:rPr lang="fr-CA" dirty="0"/>
              <a:t> for </a:t>
            </a:r>
            <a:r>
              <a:rPr lang="fr-CA" b="1" dirty="0"/>
              <a:t>cold </a:t>
            </a:r>
            <a:r>
              <a:rPr lang="fr-CA" b="1" dirty="0" err="1"/>
              <a:t>climate</a:t>
            </a:r>
            <a:r>
              <a:rPr lang="fr-CA" b="1" dirty="0"/>
              <a:t> conditions</a:t>
            </a:r>
          </a:p>
          <a:p>
            <a:r>
              <a:rPr lang="fr-CA" dirty="0" err="1"/>
              <a:t>Many</a:t>
            </a:r>
            <a:r>
              <a:rPr lang="fr-CA" dirty="0"/>
              <a:t> </a:t>
            </a:r>
            <a:r>
              <a:rPr lang="fr-CA" b="1" dirty="0"/>
              <a:t>on-road</a:t>
            </a:r>
            <a:r>
              <a:rPr lang="fr-CA" dirty="0"/>
              <a:t> </a:t>
            </a:r>
            <a:r>
              <a:rPr lang="fr-CA" dirty="0" err="1"/>
              <a:t>physical</a:t>
            </a:r>
            <a:r>
              <a:rPr lang="fr-CA" dirty="0"/>
              <a:t> </a:t>
            </a:r>
            <a:r>
              <a:rPr lang="fr-CA" dirty="0" err="1"/>
              <a:t>phenomena</a:t>
            </a:r>
            <a:r>
              <a:rPr lang="fr-CA" dirty="0"/>
              <a:t> to </a:t>
            </a:r>
            <a:r>
              <a:rPr lang="fr-CA" dirty="0" err="1"/>
              <a:t>consider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3170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0645E23-C75B-4950-8896-54933EBD012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2551877"/>
            <a:ext cx="10075749" cy="5171150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920F351-45B6-4ED0-8CCA-A2A7DF51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400" dirty="0">
                <a:latin typeface="Arial" panose="020B0604020202020204" pitchFamily="34" charset="0"/>
                <a:cs typeface="Arial" panose="020B0604020202020204" pitchFamily="34" charset="0"/>
              </a:rPr>
              <a:t>On-road </a:t>
            </a:r>
            <a:r>
              <a:rPr lang="fr-CA" sz="4400" dirty="0" err="1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fr-CA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4400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endParaRPr lang="fr-CA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EF4496-E0BD-4AE5-8F52-E6F817B00E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William Levesque, André Bégin-Drolet, Julien Lépine</a:t>
            </a:r>
          </a:p>
          <a:p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A40892-E926-4849-8ABF-9485B1002F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7300" y="2551877"/>
            <a:ext cx="6806580" cy="5976000"/>
          </a:xfrm>
        </p:spPr>
        <p:txBody>
          <a:bodyPr/>
          <a:lstStyle/>
          <a:p>
            <a:r>
              <a:rPr lang="fr-CA" dirty="0" err="1"/>
              <a:t>Many</a:t>
            </a:r>
            <a:r>
              <a:rPr lang="fr-CA" dirty="0"/>
              <a:t> </a:t>
            </a:r>
            <a:r>
              <a:rPr lang="fr-CA" dirty="0" err="1"/>
              <a:t>disturbing</a:t>
            </a:r>
            <a:r>
              <a:rPr lang="fr-CA" dirty="0"/>
              <a:t> </a:t>
            </a:r>
            <a:r>
              <a:rPr lang="fr-CA" dirty="0" err="1"/>
              <a:t>factors</a:t>
            </a:r>
            <a:endParaRPr lang="fr-CA" dirty="0"/>
          </a:p>
          <a:p>
            <a:r>
              <a:rPr lang="fr-CA" dirty="0"/>
              <a:t>No </a:t>
            </a:r>
            <a:r>
              <a:rPr lang="fr-CA" dirty="0" err="1"/>
              <a:t>normalized</a:t>
            </a:r>
            <a:r>
              <a:rPr lang="fr-CA" dirty="0"/>
              <a:t> conditions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Need for a more direct </a:t>
            </a:r>
            <a:r>
              <a:rPr lang="fr-CA" dirty="0" err="1"/>
              <a:t>approach</a:t>
            </a:r>
            <a:r>
              <a:rPr lang="fr-CA" dirty="0"/>
              <a:t> for </a:t>
            </a:r>
            <a:r>
              <a:rPr lang="fr-CA" b="1" dirty="0" err="1"/>
              <a:t>rolling</a:t>
            </a:r>
            <a:r>
              <a:rPr lang="fr-CA" b="1" dirty="0"/>
              <a:t> </a:t>
            </a:r>
            <a:r>
              <a:rPr lang="fr-CA" b="1" dirty="0" err="1"/>
              <a:t>resistance</a:t>
            </a:r>
            <a:r>
              <a:rPr lang="fr-CA" b="1" dirty="0"/>
              <a:t> </a:t>
            </a:r>
            <a:r>
              <a:rPr lang="fr-CA" b="1" dirty="0" err="1"/>
              <a:t>measurements</a:t>
            </a:r>
            <a:r>
              <a:rPr lang="fr-CA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071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0645E23-C75B-4950-8896-54933EBD012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859" y="2923246"/>
            <a:ext cx="10075749" cy="4440508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920F351-45B6-4ED0-8CCA-A2A7DF51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400" dirty="0">
                <a:latin typeface="Arial" panose="020B0604020202020204" pitchFamily="34" charset="0"/>
                <a:cs typeface="Arial" panose="020B0604020202020204" pitchFamily="34" charset="0"/>
              </a:rPr>
              <a:t>Novel Method of </a:t>
            </a:r>
            <a:r>
              <a:rPr lang="fr-CA" sz="4400" dirty="0" err="1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endParaRPr lang="fr-CA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EF4496-E0BD-4AE5-8F52-E6F817B00E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William Levesque, André Bégin-Drolet, Julien Lépine</a:t>
            </a:r>
          </a:p>
          <a:p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A40892-E926-4849-8ABF-9485B1002F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7300" y="2551877"/>
            <a:ext cx="7310636" cy="5976000"/>
          </a:xfrm>
        </p:spPr>
        <p:txBody>
          <a:bodyPr/>
          <a:lstStyle/>
          <a:p>
            <a:r>
              <a:rPr lang="fr-CA" dirty="0" err="1"/>
              <a:t>Measuring</a:t>
            </a:r>
            <a:r>
              <a:rPr lang="fr-CA" dirty="0"/>
              <a:t> all forces and movements </a:t>
            </a:r>
            <a:r>
              <a:rPr lang="fr-CA" dirty="0" err="1"/>
              <a:t>between</a:t>
            </a:r>
            <a:r>
              <a:rPr lang="fr-CA" dirty="0"/>
              <a:t> the suspension and the semi-trailer frame</a:t>
            </a:r>
          </a:p>
          <a:p>
            <a:r>
              <a:rPr lang="fr-CA" dirty="0"/>
              <a:t>No major modifications</a:t>
            </a:r>
          </a:p>
          <a:p>
            <a:r>
              <a:rPr lang="fr-CA" dirty="0"/>
              <a:t>Direct computation of </a:t>
            </a:r>
            <a:r>
              <a:rPr lang="fr-CA" dirty="0" err="1"/>
              <a:t>dissipated</a:t>
            </a:r>
            <a:r>
              <a:rPr lang="fr-CA" dirty="0"/>
              <a:t> </a:t>
            </a:r>
            <a:r>
              <a:rPr lang="fr-CA" dirty="0" err="1"/>
              <a:t>energy</a:t>
            </a:r>
            <a:r>
              <a:rPr lang="fr-CA" dirty="0"/>
              <a:t> in the damper</a:t>
            </a:r>
          </a:p>
          <a:p>
            <a:pPr lvl="1"/>
            <a:r>
              <a:rPr lang="fr-CA" b="1" dirty="0"/>
              <a:t>Road </a:t>
            </a:r>
            <a:r>
              <a:rPr lang="fr-CA" b="1" dirty="0" err="1"/>
              <a:t>Roughness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360983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0645E23-C75B-4950-8896-54933EBD012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936" y="2551877"/>
            <a:ext cx="9097917" cy="5688631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920F351-45B6-4ED0-8CCA-A2A7DF51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400" dirty="0" err="1"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fr-CA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44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fr-CA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EF4496-E0BD-4AE5-8F52-E6F817B00E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William Levesque, André Bégin-Drolet, Julien Lépine</a:t>
            </a:r>
          </a:p>
          <a:p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A40892-E926-4849-8ABF-9485B1002F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7300" y="2551877"/>
            <a:ext cx="7310636" cy="5976000"/>
          </a:xfrm>
        </p:spPr>
        <p:txBody>
          <a:bodyPr/>
          <a:lstStyle/>
          <a:p>
            <a:r>
              <a:rPr lang="fr-CA" dirty="0" err="1"/>
              <a:t>Solving</a:t>
            </a:r>
            <a:r>
              <a:rPr lang="fr-CA" dirty="0"/>
              <a:t> the </a:t>
            </a:r>
            <a:r>
              <a:rPr lang="fr-CA" dirty="0" err="1"/>
              <a:t>equations</a:t>
            </a:r>
            <a:r>
              <a:rPr lang="fr-CA" dirty="0"/>
              <a:t> of the free-body </a:t>
            </a:r>
            <a:r>
              <a:rPr lang="fr-CA" dirty="0" err="1"/>
              <a:t>diagram</a:t>
            </a:r>
            <a:endParaRPr lang="fr-CA" dirty="0"/>
          </a:p>
          <a:p>
            <a:r>
              <a:rPr lang="fr-CA" dirty="0" err="1"/>
              <a:t>Consideration</a:t>
            </a:r>
            <a:r>
              <a:rPr lang="fr-CA" dirty="0"/>
              <a:t> for :</a:t>
            </a:r>
          </a:p>
          <a:p>
            <a:pPr lvl="1"/>
            <a:r>
              <a:rPr lang="fr-CA" dirty="0" err="1"/>
              <a:t>Damping</a:t>
            </a:r>
            <a:r>
              <a:rPr lang="fr-CA" dirty="0"/>
              <a:t> force</a:t>
            </a:r>
          </a:p>
          <a:p>
            <a:pPr lvl="1"/>
            <a:r>
              <a:rPr lang="fr-CA" dirty="0"/>
              <a:t>Dynamic vertical </a:t>
            </a:r>
            <a:r>
              <a:rPr lang="fr-CA" dirty="0" err="1"/>
              <a:t>load</a:t>
            </a:r>
            <a:endParaRPr lang="fr-CA" dirty="0"/>
          </a:p>
          <a:p>
            <a:pPr lvl="1"/>
            <a:r>
              <a:rPr lang="fr-CA" dirty="0"/>
              <a:t>Road </a:t>
            </a:r>
            <a:r>
              <a:rPr lang="fr-CA" dirty="0" err="1"/>
              <a:t>slope</a:t>
            </a:r>
            <a:endParaRPr lang="fr-CA" dirty="0"/>
          </a:p>
          <a:p>
            <a:pPr lvl="1"/>
            <a:r>
              <a:rPr lang="fr-CA" dirty="0" err="1"/>
              <a:t>Vehicle</a:t>
            </a:r>
            <a:r>
              <a:rPr lang="fr-CA" dirty="0"/>
              <a:t> </a:t>
            </a:r>
            <a:r>
              <a:rPr lang="fr-CA" dirty="0" err="1"/>
              <a:t>acceleration</a:t>
            </a:r>
            <a:endParaRPr lang="fr-CA" dirty="0"/>
          </a:p>
          <a:p>
            <a:r>
              <a:rPr lang="fr-CA" dirty="0"/>
              <a:t>Four-bar </a:t>
            </a:r>
            <a:r>
              <a:rPr lang="fr-CA" dirty="0" err="1"/>
              <a:t>mechanism</a:t>
            </a:r>
            <a:r>
              <a:rPr lang="fr-CA" dirty="0"/>
              <a:t> and </a:t>
            </a:r>
            <a:r>
              <a:rPr lang="fr-CA" dirty="0" err="1"/>
              <a:t>kinematic</a:t>
            </a:r>
            <a:r>
              <a:rPr lang="fr-CA" dirty="0"/>
              <a:t> model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61353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39CC9EB-BB49-4D61-9594-404F37F0834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352" y="3017541"/>
            <a:ext cx="5039998" cy="503999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834D5C-C543-4DFF-9AB0-E22B3935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Installation of custom-made </a:t>
            </a:r>
            <a:r>
              <a:rPr lang="fr-CA" dirty="0" err="1"/>
              <a:t>sensors</a:t>
            </a:r>
            <a:endParaRPr lang="fr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F377A-7396-42E2-B522-CF14CAD341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William Levesque, André Bégin-Drolet, Julien Lépine</a:t>
            </a:r>
          </a:p>
          <a:p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26FFD9-09C9-4CAA-AE2C-DD0DEC4FAD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A" dirty="0" err="1"/>
              <a:t>Bolted</a:t>
            </a:r>
            <a:r>
              <a:rPr lang="fr-CA" dirty="0"/>
              <a:t> </a:t>
            </a:r>
            <a:r>
              <a:rPr lang="fr-CA" dirty="0" err="1"/>
              <a:t>assembly</a:t>
            </a:r>
            <a:r>
              <a:rPr lang="fr-CA" dirty="0"/>
              <a:t> </a:t>
            </a:r>
            <a:r>
              <a:rPr lang="fr-CA" dirty="0" err="1"/>
              <a:t>welded</a:t>
            </a:r>
            <a:r>
              <a:rPr lang="fr-CA" dirty="0"/>
              <a:t> on </a:t>
            </a:r>
            <a:r>
              <a:rPr lang="fr-CA" dirty="0" err="1"/>
              <a:t>each</a:t>
            </a:r>
            <a:r>
              <a:rPr lang="fr-CA" dirty="0"/>
              <a:t> frame </a:t>
            </a:r>
            <a:r>
              <a:rPr lang="fr-CA" dirty="0" err="1"/>
              <a:t>bracket</a:t>
            </a:r>
            <a:endParaRPr lang="fr-CA" dirty="0"/>
          </a:p>
          <a:p>
            <a:pPr lvl="1"/>
            <a:r>
              <a:rPr lang="fr-CA" dirty="0"/>
              <a:t>Four in total</a:t>
            </a:r>
          </a:p>
          <a:p>
            <a:r>
              <a:rPr lang="fr-CA" dirty="0" err="1"/>
              <a:t>Measure</a:t>
            </a:r>
            <a:r>
              <a:rPr lang="fr-CA" dirty="0"/>
              <a:t> forces in </a:t>
            </a:r>
            <a:r>
              <a:rPr lang="fr-CA" dirty="0" err="1"/>
              <a:t>two</a:t>
            </a:r>
            <a:r>
              <a:rPr lang="fr-CA" dirty="0"/>
              <a:t> orthogonal directions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0AB4F0-7F91-4713-B9E6-198A255746E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80" y="3017541"/>
            <a:ext cx="5068179" cy="5040000"/>
          </a:xfrm>
        </p:spPr>
      </p:pic>
    </p:spTree>
    <p:extLst>
      <p:ext uri="{BB962C8B-B14F-4D97-AF65-F5344CB8AC3E}">
        <p14:creationId xmlns:p14="http://schemas.microsoft.com/office/powerpoint/2010/main" val="2086247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0645E23-C75B-4950-8896-54933EBD012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74" y="2551877"/>
            <a:ext cx="7584841" cy="5688631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920F351-45B6-4ED0-8CCA-A2A7DF51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400" dirty="0" err="1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fr-CA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4400" dirty="0" err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fr-CA" sz="4400" dirty="0">
                <a:latin typeface="Arial" panose="020B0604020202020204" pitchFamily="34" charset="0"/>
                <a:cs typeface="Arial" panose="020B0604020202020204" pitchFamily="34" charset="0"/>
              </a:rPr>
              <a:t> Design and </a:t>
            </a:r>
            <a:r>
              <a:rPr lang="fr-CA" sz="4400" dirty="0" err="1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fr-CA" sz="4400" dirty="0">
                <a:latin typeface="Arial" panose="020B0604020202020204" pitchFamily="34" charset="0"/>
                <a:cs typeface="Arial" panose="020B0604020202020204" pitchFamily="34" charset="0"/>
              </a:rPr>
              <a:t> Calibration</a:t>
            </a:r>
            <a:endParaRPr lang="fr-CA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EF4496-E0BD-4AE5-8F52-E6F817B00E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William Levesque, André Bégin-Drolet, Julien Lépine</a:t>
            </a:r>
          </a:p>
          <a:p>
            <a:endParaRPr lang="fr-CA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A40892-E926-4849-8ABF-9485B1002F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7299" y="2551877"/>
            <a:ext cx="7584841" cy="5976000"/>
          </a:xfrm>
        </p:spPr>
        <p:txBody>
          <a:bodyPr/>
          <a:lstStyle/>
          <a:p>
            <a:r>
              <a:rPr lang="fr-CA" dirty="0"/>
              <a:t>Dynamic forces to </a:t>
            </a:r>
            <a:r>
              <a:rPr lang="fr-CA" dirty="0" err="1"/>
              <a:t>measure</a:t>
            </a:r>
            <a:r>
              <a:rPr lang="fr-CA" dirty="0"/>
              <a:t> (</a:t>
            </a:r>
            <a:r>
              <a:rPr lang="fr-CA" i="1" dirty="0"/>
              <a:t>i.e. </a:t>
            </a:r>
            <a:r>
              <a:rPr lang="fr-CA" i="1" spc="200" dirty="0"/>
              <a:t>2</a:t>
            </a:r>
            <a:r>
              <a:rPr lang="fr-CA" i="1" dirty="0"/>
              <a:t>kN</a:t>
            </a:r>
            <a:r>
              <a:rPr lang="fr-CA" dirty="0"/>
              <a:t>)</a:t>
            </a:r>
          </a:p>
          <a:p>
            <a:pPr lvl="1"/>
            <a:r>
              <a:rPr lang="fr-CA" dirty="0" err="1"/>
              <a:t>Expected</a:t>
            </a:r>
            <a:r>
              <a:rPr lang="fr-CA" dirty="0"/>
              <a:t> maximum </a:t>
            </a:r>
            <a:r>
              <a:rPr lang="fr-CA" dirty="0" err="1"/>
              <a:t>rolling</a:t>
            </a:r>
            <a:r>
              <a:rPr lang="fr-CA" dirty="0"/>
              <a:t> </a:t>
            </a:r>
            <a:r>
              <a:rPr lang="fr-CA" dirty="0" err="1"/>
              <a:t>resistance</a:t>
            </a:r>
            <a:r>
              <a:rPr lang="fr-CA" dirty="0"/>
              <a:t> of </a:t>
            </a:r>
            <a:r>
              <a:rPr lang="fr-CA" spc="200" dirty="0"/>
              <a:t>≈</a:t>
            </a:r>
            <a:r>
              <a:rPr lang="fr-CA" i="1" dirty="0"/>
              <a:t>0.</a:t>
            </a:r>
            <a:r>
              <a:rPr lang="fr-CA" i="1" spc="200" dirty="0"/>
              <a:t>2</a:t>
            </a:r>
            <a:r>
              <a:rPr lang="fr-CA" i="1" dirty="0"/>
              <a:t>kN </a:t>
            </a:r>
            <a:r>
              <a:rPr lang="fr-CA" dirty="0"/>
              <a:t>(per </a:t>
            </a:r>
            <a:r>
              <a:rPr lang="fr-CA" dirty="0" err="1"/>
              <a:t>load</a:t>
            </a:r>
            <a:r>
              <a:rPr lang="fr-CA" dirty="0"/>
              <a:t> </a:t>
            </a:r>
            <a:r>
              <a:rPr lang="fr-CA" dirty="0" err="1"/>
              <a:t>cell</a:t>
            </a:r>
            <a:r>
              <a:rPr lang="fr-CA" dirty="0"/>
              <a:t>)</a:t>
            </a:r>
            <a:endParaRPr lang="fr-CA" i="1" dirty="0"/>
          </a:p>
          <a:p>
            <a:r>
              <a:rPr lang="fr-CA" dirty="0" err="1"/>
              <a:t>Brakes</a:t>
            </a:r>
            <a:r>
              <a:rPr lang="fr-CA" dirty="0"/>
              <a:t> </a:t>
            </a:r>
            <a:r>
              <a:rPr lang="fr-CA" dirty="0" err="1"/>
              <a:t>installed</a:t>
            </a:r>
            <a:r>
              <a:rPr lang="fr-CA" dirty="0"/>
              <a:t> on the suspension</a:t>
            </a:r>
          </a:p>
          <a:p>
            <a:pPr lvl="1"/>
            <a:r>
              <a:rPr lang="fr-CA" dirty="0"/>
              <a:t>Force up to </a:t>
            </a:r>
            <a:r>
              <a:rPr lang="fr-CA" i="1" dirty="0"/>
              <a:t>2</a:t>
            </a:r>
            <a:r>
              <a:rPr lang="fr-CA" i="1" spc="200" dirty="0"/>
              <a:t>0</a:t>
            </a:r>
            <a:r>
              <a:rPr lang="fr-CA" i="1" dirty="0"/>
              <a:t>kN</a:t>
            </a:r>
            <a:r>
              <a:rPr lang="fr-CA" dirty="0"/>
              <a:t> (per </a:t>
            </a:r>
            <a:r>
              <a:rPr lang="fr-CA" dirty="0" err="1"/>
              <a:t>load</a:t>
            </a:r>
            <a:r>
              <a:rPr lang="fr-CA" dirty="0"/>
              <a:t> </a:t>
            </a:r>
            <a:r>
              <a:rPr lang="fr-CA" dirty="0" err="1"/>
              <a:t>cell</a:t>
            </a:r>
            <a:r>
              <a:rPr lang="fr-CA" dirty="0"/>
              <a:t>)</a:t>
            </a:r>
          </a:p>
          <a:p>
            <a:pPr lvl="1"/>
            <a:r>
              <a:rPr lang="fr-CA" b="1" dirty="0" err="1"/>
              <a:t>Mechanical</a:t>
            </a:r>
            <a:r>
              <a:rPr lang="fr-CA" b="1" dirty="0"/>
              <a:t> end-stop</a:t>
            </a:r>
          </a:p>
        </p:txBody>
      </p:sp>
    </p:spTree>
    <p:extLst>
      <p:ext uri="{BB962C8B-B14F-4D97-AF65-F5344CB8AC3E}">
        <p14:creationId xmlns:p14="http://schemas.microsoft.com/office/powerpoint/2010/main" val="340160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39CC9EB-BB49-4D61-9594-404F37F0834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352" y="3017541"/>
            <a:ext cx="5039998" cy="503999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834D5C-C543-4DFF-9AB0-E22B3935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Other</a:t>
            </a:r>
            <a:r>
              <a:rPr lang="fr-CA" dirty="0"/>
              <a:t> </a:t>
            </a:r>
            <a:r>
              <a:rPr lang="fr-CA" dirty="0" err="1"/>
              <a:t>measurement</a:t>
            </a:r>
            <a:r>
              <a:rPr lang="fr-CA" dirty="0"/>
              <a:t> </a:t>
            </a:r>
            <a:r>
              <a:rPr lang="fr-CA" dirty="0" err="1"/>
              <a:t>systems</a:t>
            </a:r>
            <a:r>
              <a:rPr lang="fr-CA" dirty="0"/>
              <a:t> [1]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F377A-7396-42E2-B522-CF14CAD341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William Levesque, André Bégin-Drolet, Julien Lépine</a:t>
            </a:r>
          </a:p>
          <a:p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26FFD9-09C9-4CAA-AE2C-DD0DEC4FAD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A" dirty="0" err="1"/>
              <a:t>Damping</a:t>
            </a:r>
            <a:r>
              <a:rPr lang="fr-CA" dirty="0"/>
              <a:t> force</a:t>
            </a:r>
          </a:p>
          <a:p>
            <a:pPr lvl="1"/>
            <a:r>
              <a:rPr lang="fr-CA" dirty="0" err="1"/>
              <a:t>Load</a:t>
            </a:r>
            <a:r>
              <a:rPr lang="fr-CA" dirty="0"/>
              <a:t> pin</a:t>
            </a:r>
          </a:p>
          <a:p>
            <a:r>
              <a:rPr lang="fr-CA" dirty="0"/>
              <a:t>Damper </a:t>
            </a:r>
            <a:r>
              <a:rPr lang="fr-CA" dirty="0" err="1"/>
              <a:t>displacement</a:t>
            </a:r>
            <a:endParaRPr lang="fr-CA" dirty="0"/>
          </a:p>
          <a:p>
            <a:pPr lvl="1"/>
            <a:r>
              <a:rPr lang="fr-CA" dirty="0" err="1"/>
              <a:t>Linear</a:t>
            </a:r>
            <a:r>
              <a:rPr lang="fr-CA" dirty="0"/>
              <a:t> </a:t>
            </a:r>
            <a:r>
              <a:rPr lang="fr-CA" dirty="0" err="1"/>
              <a:t>potentiometer</a:t>
            </a:r>
            <a:endParaRPr lang="fr-CA" dirty="0"/>
          </a:p>
          <a:p>
            <a:r>
              <a:rPr lang="fr-CA" dirty="0"/>
              <a:t>Air </a:t>
            </a:r>
            <a:r>
              <a:rPr lang="fr-CA" dirty="0" err="1"/>
              <a:t>bellow</a:t>
            </a:r>
            <a:r>
              <a:rPr lang="fr-CA" dirty="0"/>
              <a:t> </a:t>
            </a:r>
            <a:r>
              <a:rPr lang="fr-CA" dirty="0" err="1"/>
              <a:t>weight</a:t>
            </a:r>
            <a:endParaRPr lang="fr-CA" dirty="0"/>
          </a:p>
          <a:p>
            <a:pPr lvl="1"/>
            <a:r>
              <a:rPr lang="fr-CA" dirty="0"/>
              <a:t>Low-profile </a:t>
            </a:r>
            <a:r>
              <a:rPr lang="fr-CA" dirty="0" err="1"/>
              <a:t>load</a:t>
            </a:r>
            <a:r>
              <a:rPr lang="fr-CA" dirty="0"/>
              <a:t> </a:t>
            </a:r>
            <a:r>
              <a:rPr lang="fr-CA" dirty="0" err="1"/>
              <a:t>cell</a:t>
            </a:r>
            <a:endParaRPr lang="fr-C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0AB4F0-7F91-4713-B9E6-198A255746E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69" y="3017541"/>
            <a:ext cx="5040000" cy="5040000"/>
          </a:xfrm>
        </p:spPr>
      </p:pic>
    </p:spTree>
    <p:extLst>
      <p:ext uri="{BB962C8B-B14F-4D97-AF65-F5344CB8AC3E}">
        <p14:creationId xmlns:p14="http://schemas.microsoft.com/office/powerpoint/2010/main" val="111649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39CC9EB-BB49-4D61-9594-404F37F0834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272" y="3017541"/>
            <a:ext cx="5760078" cy="504006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834D5C-C543-4DFF-9AB0-E22B39353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Other</a:t>
            </a:r>
            <a:r>
              <a:rPr lang="fr-CA" dirty="0"/>
              <a:t> </a:t>
            </a:r>
            <a:r>
              <a:rPr lang="fr-CA" dirty="0" err="1"/>
              <a:t>measurement</a:t>
            </a:r>
            <a:r>
              <a:rPr lang="fr-CA" dirty="0"/>
              <a:t> </a:t>
            </a:r>
            <a:r>
              <a:rPr lang="fr-CA" dirty="0" err="1"/>
              <a:t>systems</a:t>
            </a:r>
            <a:r>
              <a:rPr lang="fr-CA" dirty="0"/>
              <a:t> [2]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F377A-7396-42E2-B522-CF14CAD341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William Levesque, André Bégin-Drolet, Julien Lépine</a:t>
            </a:r>
          </a:p>
          <a:p>
            <a:endParaRPr lang="fr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26FFD9-09C9-4CAA-AE2C-DD0DEC4FAD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7299" y="2551877"/>
            <a:ext cx="6086501" cy="5976000"/>
          </a:xfrm>
        </p:spPr>
        <p:txBody>
          <a:bodyPr/>
          <a:lstStyle/>
          <a:p>
            <a:r>
              <a:rPr lang="fr-CA" dirty="0"/>
              <a:t>TTPMS at the center of the </a:t>
            </a:r>
            <a:r>
              <a:rPr lang="fr-CA" dirty="0" err="1"/>
              <a:t>rim</a:t>
            </a:r>
            <a:endParaRPr lang="fr-CA" dirty="0"/>
          </a:p>
          <a:p>
            <a:pPr lvl="1"/>
            <a:r>
              <a:rPr lang="fr-CA" dirty="0" err="1"/>
              <a:t>Internal</a:t>
            </a:r>
            <a:r>
              <a:rPr lang="fr-CA" dirty="0"/>
              <a:t> </a:t>
            </a:r>
            <a:r>
              <a:rPr lang="fr-CA" dirty="0" err="1"/>
              <a:t>temperature</a:t>
            </a:r>
            <a:r>
              <a:rPr lang="fr-CA" dirty="0"/>
              <a:t> at 16 points</a:t>
            </a:r>
          </a:p>
          <a:p>
            <a:pPr lvl="1"/>
            <a:r>
              <a:rPr lang="fr-CA" dirty="0"/>
              <a:t>Inflation pressure</a:t>
            </a:r>
          </a:p>
          <a:p>
            <a:pPr lvl="1"/>
            <a:r>
              <a:rPr lang="fr-CA" dirty="0" err="1"/>
              <a:t>Installed</a:t>
            </a:r>
            <a:r>
              <a:rPr lang="fr-CA" dirty="0"/>
              <a:t> on </a:t>
            </a:r>
            <a:r>
              <a:rPr lang="fr-CA" dirty="0" err="1"/>
              <a:t>each</a:t>
            </a:r>
            <a:r>
              <a:rPr lang="fr-CA" dirty="0"/>
              <a:t> </a:t>
            </a:r>
            <a:r>
              <a:rPr lang="fr-CA" dirty="0" err="1"/>
              <a:t>side</a:t>
            </a:r>
            <a:r>
              <a:rPr lang="fr-CA" dirty="0"/>
              <a:t> of the </a:t>
            </a:r>
            <a:r>
              <a:rPr lang="fr-CA" dirty="0" err="1"/>
              <a:t>axle</a:t>
            </a:r>
            <a:endParaRPr lang="fr-CA" dirty="0"/>
          </a:p>
          <a:p>
            <a:r>
              <a:rPr lang="fr-CA" dirty="0"/>
              <a:t>MEMS </a:t>
            </a:r>
          </a:p>
          <a:p>
            <a:pPr lvl="1"/>
            <a:r>
              <a:rPr lang="fr-CA" dirty="0"/>
              <a:t>Pitch angle </a:t>
            </a:r>
          </a:p>
          <a:p>
            <a:pPr lvl="1"/>
            <a:r>
              <a:rPr lang="fr-CA" dirty="0" err="1"/>
              <a:t>Vehicle</a:t>
            </a:r>
            <a:r>
              <a:rPr lang="fr-CA" dirty="0"/>
              <a:t> </a:t>
            </a:r>
            <a:r>
              <a:rPr lang="fr-CA" dirty="0" err="1"/>
              <a:t>acceleration</a:t>
            </a:r>
            <a:endParaRPr lang="fr-CA" dirty="0"/>
          </a:p>
          <a:p>
            <a:r>
              <a:rPr lang="fr-CA" dirty="0"/>
              <a:t>GPS</a:t>
            </a:r>
          </a:p>
          <a:p>
            <a:r>
              <a:rPr lang="fr-CA" dirty="0"/>
              <a:t>Custom-made data-acquisition system</a:t>
            </a:r>
          </a:p>
          <a:p>
            <a:endParaRPr lang="fr-C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0AB4F0-7F91-4713-B9E6-198A255746E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36" y="3017609"/>
            <a:ext cx="3780000" cy="5040000"/>
          </a:xfrm>
        </p:spPr>
      </p:pic>
    </p:spTree>
    <p:extLst>
      <p:ext uri="{BB962C8B-B14F-4D97-AF65-F5344CB8AC3E}">
        <p14:creationId xmlns:p14="http://schemas.microsoft.com/office/powerpoint/2010/main" val="3460814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y Convergence 2023 - Presentation Template" id="{AD7E61BC-6D68-468E-983F-68C8A034365A}" vid="{6AA01E9F-0444-4427-8A7C-1FD78B2E5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 Convergence 2023 - Presentation Template</Template>
  <TotalTime>4630</TotalTime>
  <Words>497</Words>
  <Application>Microsoft Office PowerPoint</Application>
  <PresentationFormat>Custom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Wingdings</vt:lpstr>
      <vt:lpstr>Cambria Math</vt:lpstr>
      <vt:lpstr>Open Sauce Bold</vt:lpstr>
      <vt:lpstr>Calibri</vt:lpstr>
      <vt:lpstr>Arial</vt:lpstr>
      <vt:lpstr>Office Theme</vt:lpstr>
      <vt:lpstr>Introducing a Novel Method for Measuring Rolling Resistance and Dynamic Vertical Load on a Semi-Trailer Suspension</vt:lpstr>
      <vt:lpstr>Research Project with the Quebec Ministry of Transport and Sustainable Mobility</vt:lpstr>
      <vt:lpstr>On-road experimental approaches</vt:lpstr>
      <vt:lpstr>Novel Method of Measurement</vt:lpstr>
      <vt:lpstr>Conceptual Approach</vt:lpstr>
      <vt:lpstr>Installation of custom-made sensors</vt:lpstr>
      <vt:lpstr>Load Cell Design and Laboratory Calibration</vt:lpstr>
      <vt:lpstr>Other measurement systems [1]</vt:lpstr>
      <vt:lpstr>Other measurement systems [2]</vt:lpstr>
      <vt:lpstr>Experimental Campain</vt:lpstr>
      <vt:lpstr>Preliminary Results: Right Frame Bracket Longitudinal Force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Hamid</dc:creator>
  <cp:lastModifiedBy>Gavin Hill</cp:lastModifiedBy>
  <cp:revision>72</cp:revision>
  <dcterms:created xsi:type="dcterms:W3CDTF">2023-08-30T05:28:25Z</dcterms:created>
  <dcterms:modified xsi:type="dcterms:W3CDTF">2023-11-04T04:45:46Z</dcterms:modified>
  <dc:identifier>DAFqF3977AU</dc:identifier>
</cp:coreProperties>
</file>