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6" r:id="rId10"/>
    <p:sldId id="267" r:id="rId11"/>
    <p:sldId id="268" r:id="rId12"/>
    <p:sldId id="265" r:id="rId13"/>
    <p:sldId id="271" r:id="rId14"/>
    <p:sldId id="270" r:id="rId15"/>
    <p:sldId id="274" r:id="rId16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uce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E2D2FB-1E35-4D57-AFC2-9147831C0E4D}" v="8" dt="2023-10-13T10:40:02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7966" autoAdjust="0"/>
  </p:normalViewPr>
  <p:slideViewPr>
    <p:cSldViewPr>
      <p:cViewPr varScale="1">
        <p:scale>
          <a:sx n="49" d="100"/>
          <a:sy n="49" d="100"/>
        </p:scale>
        <p:origin x="9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DD61D4-708E-86E9-E863-EE9FF4C24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8BF61-01BB-5B11-576B-6233E0C4A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6CC9-30A9-4211-8439-25737B6C8885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0E2A-C016-8299-5176-385C9D366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73EB-7D69-F0B3-42DF-14C9757D0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DECD-48E5-4866-970A-9F94AA76E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93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51856-2A27-4C1C-8C05-5B4C69893C34}" type="datetimeFigureOut">
              <a:rPr lang="LID4096" smtClean="0"/>
              <a:t>10/16/2023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FB4E8-30F2-4EFB-B30A-9E492062FDB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794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APP	: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indicates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l-NL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req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&gt; 0 (support)</a:t>
            </a:r>
          </a:p>
          <a:p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BPA	: Energy recovery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l-NL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req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&lt;0</a:t>
            </a:r>
          </a:p>
          <a:p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SOC	: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overcharging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SOC	: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extreme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discharging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ω	: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Exploit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engine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sweet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spot</a:t>
            </a:r>
          </a:p>
          <a:p>
            <a:endParaRPr lang="nl-NL" dirty="0"/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total 30 rules have been designed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general concepts: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 is used to indicated that the driver wants to accelerate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BPA indicated that brake energy recovery is in order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overcharging (for high SOC), avoid battery depletion (for low SOC)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throttle but positive speed: decelerating and E-Trailer may be used as retarder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 speed may be used to indicate efficient/nonefficient driving conditions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efficient cruise control conditions, some energy may be recovered through slightly braking (with negligible effect on tyre wear)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 7: high acceleration suggests large torque request (support), at least if the SOC is sufficiently high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 18: Under efficient cruise control conditions (engine speed not too high), and not to high SOC, use energy recovery</a:t>
            </a:r>
          </a:p>
          <a:p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 30: if reverse driving, switch off torque request whatsoever.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FB4E8-30F2-4EFB-B30A-9E492062FDB8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320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5" name="Title 6">
            <a:extLst>
              <a:ext uri="{FF2B5EF4-FFF2-40B4-BE49-F238E27FC236}">
                <a16:creationId xmlns:a16="http://schemas.microsoft.com/office/drawing/2014/main" id="{999F7FE1-235E-7934-12A4-F22BA4E1C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3304665"/>
            <a:ext cx="15773400" cy="1120186"/>
          </a:xfrm>
          <a:prstGeom prst="rect">
            <a:avLst/>
          </a:prstGeom>
        </p:spPr>
        <p:txBody>
          <a:bodyPr/>
          <a:lstStyle>
            <a:lvl1pPr algn="l">
              <a:defRPr sz="4800" b="1"/>
            </a:lvl1pPr>
          </a:lstStyle>
          <a:p>
            <a:r>
              <a:rPr lang="en-US" dirty="0"/>
              <a:t>Paper Title</a:t>
            </a:r>
            <a:endParaRPr lang="en-AU" dirty="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4E1BDCB-DEB8-3897-1194-8D429EF012E0}"/>
              </a:ext>
            </a:extLst>
          </p:cNvPr>
          <p:cNvSpPr/>
          <p:nvPr userDrawn="1"/>
        </p:nvSpPr>
        <p:spPr>
          <a:xfrm>
            <a:off x="12581773" y="908446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366E07C-F3A3-8F32-0D03-052D2778B399}"/>
              </a:ext>
            </a:extLst>
          </p:cNvPr>
          <p:cNvSpPr/>
          <p:nvPr userDrawn="1"/>
        </p:nvSpPr>
        <p:spPr>
          <a:xfrm>
            <a:off x="1093613" y="897443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FA060C8-CB59-4A6C-E3D0-21CA218114CC}"/>
              </a:ext>
            </a:extLst>
          </p:cNvPr>
          <p:cNvSpPr txBox="1"/>
          <p:nvPr userDrawn="1"/>
        </p:nvSpPr>
        <p:spPr>
          <a:xfrm>
            <a:off x="5954195" y="9046364"/>
            <a:ext cx="6509437" cy="134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B2AE936-FA78-CA8C-8AE1-3AB7F26F374D}"/>
              </a:ext>
            </a:extLst>
          </p:cNvPr>
          <p:cNvSpPr/>
          <p:nvPr userDrawn="1"/>
        </p:nvSpPr>
        <p:spPr>
          <a:xfrm>
            <a:off x="13104440" y="199752"/>
            <a:ext cx="4929560" cy="1932146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599" t="-14198" r="-23217" b="-1441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37D3CAB7-8D46-6621-9686-911AAF1AB7E5}"/>
              </a:ext>
            </a:extLst>
          </p:cNvPr>
          <p:cNvSpPr/>
          <p:nvPr userDrawn="1"/>
        </p:nvSpPr>
        <p:spPr>
          <a:xfrm>
            <a:off x="1943200" y="492384"/>
            <a:ext cx="7599645" cy="1738103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6DBE4ABF-5949-BB04-A4A7-6E6D65688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2203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8B5617-8CD5-AFB9-64FA-069BE8359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First Author’s Name</a:t>
            </a:r>
            <a:endParaRPr lang="en-AU" dirty="0"/>
          </a:p>
        </p:txBody>
      </p:sp>
      <p:sp>
        <p:nvSpPr>
          <p:cNvPr id="42" name="Picture Placeholder 34">
            <a:extLst>
              <a:ext uri="{FF2B5EF4-FFF2-40B4-BE49-F238E27FC236}">
                <a16:creationId xmlns:a16="http://schemas.microsoft.com/office/drawing/2014/main" id="{03F2A3D6-9A3B-563C-1BCC-C945CBE8D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0882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8483973-8FC7-1195-B480-6974AAE3D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Second Author’s Name</a:t>
            </a:r>
            <a:endParaRPr lang="en-AU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8D018AD3-4B87-5B1C-DEF7-98BF5FE526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09561" y="5787904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B3B41B62-E9C3-DA34-5F20-9DCF1F6BE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08430" y="7390691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Third Author’s Name</a:t>
            </a:r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350540-7C4D-8F65-971D-317792632497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5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7734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3B9D4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Author/s</a:t>
            </a:r>
          </a:p>
          <a:p>
            <a:pPr lvl="0"/>
            <a:r>
              <a:rPr lang="en-AU" dirty="0"/>
              <a:t>XXX, XXX, XXX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3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hyperlink" Target="https://theicct.org/eu-co2-hdv-standards-explained-feb23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A96A-5200-B26C-995D-433F98A6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83499"/>
            <a:ext cx="15932866" cy="1838835"/>
          </a:xfrm>
        </p:spPr>
        <p:txBody>
          <a:bodyPr/>
          <a:lstStyle/>
          <a:p>
            <a:pPr lvl="0"/>
            <a:r>
              <a:rPr lang="nl-NL" sz="7200" dirty="0">
                <a:latin typeface="Arial" panose="020B0604020202020204" pitchFamily="34" charset="0"/>
                <a:cs typeface="Arial" panose="020B0604020202020204" pitchFamily="34" charset="0"/>
              </a:rPr>
              <a:t>E-Trailer, </a:t>
            </a:r>
            <a:r>
              <a:rPr lang="nl-NL" sz="7200" dirty="0" err="1"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nl-NL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7200" dirty="0" err="1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nl-NL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72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nl-NL" sz="7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NL" sz="7200" dirty="0" err="1">
                <a:latin typeface="Arial" panose="020B0604020202020204" pitchFamily="34" charset="0"/>
                <a:cs typeface="Arial" panose="020B0604020202020204" pitchFamily="34" charset="0"/>
              </a:rPr>
              <a:t>electrically</a:t>
            </a:r>
            <a:r>
              <a:rPr lang="nl-NL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7200" dirty="0" err="1">
                <a:latin typeface="Arial" panose="020B0604020202020204" pitchFamily="34" charset="0"/>
                <a:cs typeface="Arial" panose="020B0604020202020204" pitchFamily="34" charset="0"/>
              </a:rPr>
              <a:t>propelled</a:t>
            </a:r>
            <a:r>
              <a:rPr lang="nl-NL" sz="7200" dirty="0">
                <a:latin typeface="Arial" panose="020B0604020202020204" pitchFamily="34" charset="0"/>
                <a:cs typeface="Arial" panose="020B0604020202020204" pitchFamily="34" charset="0"/>
              </a:rPr>
              <a:t> trailer</a:t>
            </a:r>
          </a:p>
        </p:txBody>
      </p:sp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0D0EC24C-939F-19AD-ADD2-E9C4F816BED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838" b="2838"/>
          <a:stretch/>
        </p:blipFill>
        <p:spPr>
          <a:xfrm>
            <a:off x="4100387" y="5580812"/>
            <a:ext cx="1980605" cy="2160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5A680-EB0E-0814-22CB-B6D807106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8108" y="7897339"/>
            <a:ext cx="2592140" cy="557213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Jawdat Abo </a:t>
            </a:r>
            <a:r>
              <a:rPr lang="en-GB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Aish</a:t>
            </a: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567595-7022-4DBF-820E-E6FB76FAB1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8133" y="7842866"/>
            <a:ext cx="3024188" cy="557213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Joop Pauwelussen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Pavonodum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HAN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E674F-2A82-A8F6-0C96-5EB6450413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2512" y="7897339"/>
            <a:ext cx="3024336" cy="557213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RKI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Sustainable Solutions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572BAD4-5EA1-98D5-454F-41DF876F0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115" y="5581081"/>
            <a:ext cx="2016224" cy="2172856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7AB27E8-FC5C-C905-A048-5687006858B0}"/>
              </a:ext>
            </a:extLst>
          </p:cNvPr>
          <p:cNvSpPr txBox="1">
            <a:spLocks/>
          </p:cNvSpPr>
          <p:nvPr/>
        </p:nvSpPr>
        <p:spPr>
          <a:xfrm>
            <a:off x="11034251" y="7961547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Karel Kural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9FDE01E-9592-F27F-08C6-615A0392C4ED}"/>
              </a:ext>
            </a:extLst>
          </p:cNvPr>
          <p:cNvSpPr txBox="1">
            <a:spLocks/>
          </p:cNvSpPr>
          <p:nvPr/>
        </p:nvSpPr>
        <p:spPr>
          <a:xfrm>
            <a:off x="8481527" y="7951812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Kraker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Trailers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19D5376-7D58-0317-4C6F-44A9F1CD790B}"/>
              </a:ext>
            </a:extLst>
          </p:cNvPr>
          <p:cNvSpPr txBox="1">
            <a:spLocks/>
          </p:cNvSpPr>
          <p:nvPr/>
        </p:nvSpPr>
        <p:spPr>
          <a:xfrm>
            <a:off x="6091192" y="7942077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Michel van Klink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Van Klink Engineering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20F5F9A6-3B40-6B78-1AA7-872B35133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9869" y="5601819"/>
            <a:ext cx="1800200" cy="2152118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079FD07-B325-5E7A-40A4-BD4FE2F00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984" y="5580812"/>
            <a:ext cx="1872208" cy="214159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3AF52ED3-1C7E-3EBB-0807-46D095A85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510" y="5562162"/>
            <a:ext cx="1701188" cy="216024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716A0B40-428F-1B07-362D-E600DDEF3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7613" y="5560470"/>
            <a:ext cx="1918722" cy="2160240"/>
          </a:xfrm>
          <a:prstGeom prst="rect">
            <a:avLst/>
          </a:prstGeom>
        </p:spPr>
      </p:pic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39E8ECD4-86FB-B0D2-B38B-B1649B76C52D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1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571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Hybrid drivetrain validation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119911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Jawdat Abo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Aish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Joop Pauwelussen, Karel Kural, 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Michel van Klink, 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11242FA7-CDFE-F027-2F20-3C1F6D52502B}"/>
              </a:ext>
            </a:extLst>
          </p:cNvPr>
          <p:cNvSpPr txBox="1">
            <a:spLocks/>
          </p:cNvSpPr>
          <p:nvPr/>
        </p:nvSpPr>
        <p:spPr>
          <a:xfrm>
            <a:off x="1295128" y="2479204"/>
            <a:ext cx="1576975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39933"/>
              </a:buClr>
              <a:buSzPct val="125000"/>
            </a:pPr>
            <a:endParaRPr lang="nl-NL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B9DC353-D7DB-7D1A-82BF-ECF5F94A12FF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10</a:t>
            </a:fld>
            <a:endParaRPr lang="en-US" sz="2800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01A265AF-00F8-4344-EAB3-DFE39464CAAC}"/>
              </a:ext>
            </a:extLst>
          </p:cNvPr>
          <p:cNvSpPr txBox="1">
            <a:spLocks/>
          </p:cNvSpPr>
          <p:nvPr/>
        </p:nvSpPr>
        <p:spPr>
          <a:xfrm>
            <a:off x="13032432" y="2479204"/>
            <a:ext cx="4392488" cy="17281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Short field test(7.8 km)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as drive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17FD35-33EC-2286-9B44-62A5D5E8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831132"/>
            <a:ext cx="3600400" cy="32729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23C3E7F1-5A27-524C-7D11-D6711202D3A6}"/>
              </a:ext>
            </a:extLst>
          </p:cNvPr>
          <p:cNvGrpSpPr/>
          <p:nvPr/>
        </p:nvGrpSpPr>
        <p:grpSpPr>
          <a:xfrm>
            <a:off x="1511152" y="1759124"/>
            <a:ext cx="6768752" cy="3600400"/>
            <a:chOff x="648567" y="1046098"/>
            <a:chExt cx="4680816" cy="2618543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A512BD2C-BE43-6D07-CC3F-04B3504C6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567" y="1046098"/>
              <a:ext cx="4680816" cy="2618543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E8270A-DBCB-6504-016C-C017559ED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65" y="1437120"/>
              <a:ext cx="238125" cy="1619250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C1960B3B-4BE1-9FF7-761B-FD4FF4919A38}"/>
              </a:ext>
            </a:extLst>
          </p:cNvPr>
          <p:cNvGrpSpPr/>
          <p:nvPr/>
        </p:nvGrpSpPr>
        <p:grpSpPr>
          <a:xfrm>
            <a:off x="1439144" y="5287516"/>
            <a:ext cx="6840760" cy="3384376"/>
            <a:chOff x="619269" y="3437834"/>
            <a:chExt cx="4793241" cy="2656200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E34F79B-76D0-70A0-F8B9-7C9A81FC0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534" y="3437834"/>
              <a:ext cx="4769976" cy="2656200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A220D8AD-4B87-2E34-2148-2907831F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269" y="3925598"/>
              <a:ext cx="276225" cy="1666875"/>
            </a:xfrm>
            <a:prstGeom prst="rect">
              <a:avLst/>
            </a:prstGeom>
          </p:spPr>
        </p:pic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95A834F5-AED6-AAAF-E085-0163FCBE6E34}"/>
              </a:ext>
            </a:extLst>
          </p:cNvPr>
          <p:cNvGrpSpPr/>
          <p:nvPr/>
        </p:nvGrpSpPr>
        <p:grpSpPr>
          <a:xfrm>
            <a:off x="8783960" y="5287516"/>
            <a:ext cx="6624736" cy="3384376"/>
            <a:chOff x="5597957" y="3485864"/>
            <a:chExt cx="4802188" cy="2613656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7F5ED1F0-E31A-1A81-B381-7A91C41A5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9954" y="3485864"/>
              <a:ext cx="4760191" cy="2613656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3C87659C-B9C4-6EFB-CD9A-19C55250D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97957" y="3826307"/>
              <a:ext cx="257175" cy="1514475"/>
            </a:xfrm>
            <a:prstGeom prst="rect">
              <a:avLst/>
            </a:prstGeom>
          </p:spPr>
        </p:pic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06FF534-9693-4E51-E45D-091CFF53844B}"/>
              </a:ext>
            </a:extLst>
          </p:cNvPr>
          <p:cNvGrpSpPr/>
          <p:nvPr/>
        </p:nvGrpSpPr>
        <p:grpSpPr>
          <a:xfrm>
            <a:off x="11016208" y="4495428"/>
            <a:ext cx="4951134" cy="2650658"/>
            <a:chOff x="7176654" y="2346215"/>
            <a:chExt cx="4951134" cy="2650658"/>
          </a:xfrm>
        </p:grpSpPr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BF78520E-F2F9-1F7E-0CFE-607960F54C97}"/>
                </a:ext>
              </a:extLst>
            </p:cNvPr>
            <p:cNvSpPr txBox="1"/>
            <p:nvPr/>
          </p:nvSpPr>
          <p:spPr>
            <a:xfrm>
              <a:off x="9480910" y="2346215"/>
              <a:ext cx="264687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non-</a:t>
              </a:r>
              <a:r>
                <a:rPr lang="nl-NL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sequential</a:t>
              </a:r>
              <a:r>
                <a:rPr 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nl-NL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shifting</a:t>
              </a:r>
              <a:r>
                <a:rPr 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 logic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D3462B22-58E9-F650-6EE5-FF7DA6DC57EC}"/>
                </a:ext>
              </a:extLst>
            </p:cNvPr>
            <p:cNvSpPr/>
            <p:nvPr/>
          </p:nvSpPr>
          <p:spPr>
            <a:xfrm>
              <a:off x="7176654" y="3962400"/>
              <a:ext cx="1450109" cy="103447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E943E080-5151-A54A-F8FE-32BEBC63455F}"/>
                </a:ext>
              </a:extLst>
            </p:cNvPr>
            <p:cNvCxnSpPr>
              <a:stCxn id="19" idx="7"/>
            </p:cNvCxnSpPr>
            <p:nvPr/>
          </p:nvCxnSpPr>
          <p:spPr>
            <a:xfrm flipV="1">
              <a:off x="8414399" y="3177309"/>
              <a:ext cx="1274546" cy="93658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836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4" y="547689"/>
            <a:ext cx="13681520" cy="17875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Hybrid drivetrain fuel reduction potential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119911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Jawdat Abo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Aish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Joop Pauwelussen, Karel Kural, 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Michel van Klink, 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11242FA7-CDFE-F027-2F20-3C1F6D52502B}"/>
              </a:ext>
            </a:extLst>
          </p:cNvPr>
          <p:cNvSpPr txBox="1">
            <a:spLocks/>
          </p:cNvSpPr>
          <p:nvPr/>
        </p:nvSpPr>
        <p:spPr>
          <a:xfrm>
            <a:off x="1295128" y="3199284"/>
            <a:ext cx="1576975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39933"/>
              </a:buClr>
              <a:buSzPct val="125000"/>
            </a:pPr>
            <a:endParaRPr lang="nl-NL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B9DC353-D7DB-7D1A-82BF-ECF5F94A12FF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11</a:t>
            </a:fld>
            <a:endParaRPr lang="en-US" sz="2800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73333D79-1FC8-2A55-148D-B7BE7FCE8E34}"/>
              </a:ext>
            </a:extLst>
          </p:cNvPr>
          <p:cNvSpPr txBox="1">
            <a:spLocks/>
          </p:cNvSpPr>
          <p:nvPr/>
        </p:nvSpPr>
        <p:spPr>
          <a:xfrm>
            <a:off x="1295128" y="2407196"/>
            <a:ext cx="15625736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000" b="1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nl-NL" sz="40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practical issues </a:t>
            </a:r>
            <a:r>
              <a:rPr lang="nl-NL" sz="4000" b="1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nl-NL" sz="40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</a:t>
            </a:r>
            <a:r>
              <a:rPr lang="nl-NL" sz="4000" b="1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nl-NL" sz="40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Inverter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overheating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actual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electric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motor’s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torque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didn’t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reach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requested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torque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sub-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Fluctuating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torque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Tuning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diesel engine efficiency performance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35E87093-B74B-92DF-CEDF-86348BD3F83D}"/>
              </a:ext>
            </a:extLst>
          </p:cNvPr>
          <p:cNvSpPr txBox="1">
            <a:spLocks/>
          </p:cNvSpPr>
          <p:nvPr/>
        </p:nvSpPr>
        <p:spPr>
          <a:xfrm>
            <a:off x="1583160" y="6511652"/>
            <a:ext cx="6120680" cy="213627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Test 1:</a:t>
            </a:r>
          </a:p>
          <a:p>
            <a:pPr marL="457200" indent="-457200">
              <a:buClr>
                <a:srgbClr val="339933"/>
              </a:buClr>
              <a:buSzPct val="125000"/>
              <a:buFont typeface="Arial" panose="020B0604020202020204" pitchFamily="34" charset="0"/>
              <a:buChar char="•"/>
            </a:pPr>
            <a:r>
              <a:rPr lang="nl-NL" sz="3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dirty="0" err="1">
                <a:latin typeface="Arial" panose="020B0604020202020204" pitchFamily="34" charset="0"/>
                <a:cs typeface="Arial" panose="020B0604020202020204" pitchFamily="34" charset="0"/>
              </a:rPr>
              <a:t>inverter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dirty="0" err="1">
                <a:latin typeface="Arial" panose="020B0604020202020204" pitchFamily="34" charset="0"/>
                <a:cs typeface="Arial" panose="020B0604020202020204" pitchFamily="34" charset="0"/>
              </a:rPr>
              <a:t>overheating</a:t>
            </a:r>
            <a:b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dirty="0" err="1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 output </a:t>
            </a:r>
            <a:r>
              <a:rPr lang="nl-NL" sz="3600" dirty="0" err="1">
                <a:latin typeface="Arial" panose="020B0604020202020204" pitchFamily="34" charset="0"/>
                <a:cs typeface="Arial" panose="020B0604020202020204" pitchFamily="34" charset="0"/>
              </a:rPr>
              <a:t>torque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7BF40001-817E-964A-635C-FC128E0C1272}"/>
              </a:ext>
            </a:extLst>
          </p:cNvPr>
          <p:cNvSpPr txBox="1">
            <a:spLocks/>
          </p:cNvSpPr>
          <p:nvPr/>
        </p:nvSpPr>
        <p:spPr>
          <a:xfrm>
            <a:off x="8927976" y="6439644"/>
            <a:ext cx="7632848" cy="213627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Test 2:</a:t>
            </a:r>
          </a:p>
          <a:p>
            <a:pPr marL="457200" indent="-457200">
              <a:buClr>
                <a:srgbClr val="339933"/>
              </a:buClr>
              <a:buSzPct val="125000"/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Zero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torque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cruise control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inverter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cool down</a:t>
            </a:r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7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72" y="547689"/>
            <a:ext cx="13753528" cy="17875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Hybrid drivetrain fuel reduction potential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119911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Jawdat Abo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Aish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Joop Pauwelussen, Karel Kural, 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Michel van Klink, 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11242FA7-CDFE-F027-2F20-3C1F6D52502B}"/>
              </a:ext>
            </a:extLst>
          </p:cNvPr>
          <p:cNvSpPr txBox="1">
            <a:spLocks/>
          </p:cNvSpPr>
          <p:nvPr/>
        </p:nvSpPr>
        <p:spPr>
          <a:xfrm>
            <a:off x="1295128" y="2479204"/>
            <a:ext cx="1576975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39933"/>
              </a:buClr>
              <a:buSzPct val="125000"/>
            </a:pPr>
            <a:endParaRPr lang="nl-NL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B9DC353-D7DB-7D1A-82BF-ECF5F94A12FF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12</a:t>
            </a:fld>
            <a:endParaRPr lang="en-US" sz="2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24E59CE-D47E-4E66-9F87-CAF5E907CF35}"/>
              </a:ext>
            </a:extLst>
          </p:cNvPr>
          <p:cNvSpPr txBox="1"/>
          <p:nvPr/>
        </p:nvSpPr>
        <p:spPr>
          <a:xfrm>
            <a:off x="1337812" y="2471338"/>
            <a:ext cx="24775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Test 1: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664A90FD-2199-AB03-3D55-A8AAD4382F06}"/>
              </a:ext>
            </a:extLst>
          </p:cNvPr>
          <p:cNvGrpSpPr/>
          <p:nvPr/>
        </p:nvGrpSpPr>
        <p:grpSpPr>
          <a:xfrm>
            <a:off x="3527376" y="2551212"/>
            <a:ext cx="13177464" cy="6048672"/>
            <a:chOff x="2096656" y="1265380"/>
            <a:chExt cx="8306810" cy="4429593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9013752A-9D5D-3759-64A1-4A504307664F}"/>
                </a:ext>
              </a:extLst>
            </p:cNvPr>
            <p:cNvGrpSpPr/>
            <p:nvPr/>
          </p:nvGrpSpPr>
          <p:grpSpPr>
            <a:xfrm>
              <a:off x="2096656" y="1265380"/>
              <a:ext cx="8306810" cy="4429593"/>
              <a:chOff x="2096656" y="1265380"/>
              <a:chExt cx="8306810" cy="4429593"/>
            </a:xfrm>
          </p:grpSpPr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1AA132BC-7071-D26A-1602-70BA215DE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96656" y="1334655"/>
                <a:ext cx="8306810" cy="4360318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98809BB2-427C-7958-7EAF-3C7BE5F86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43522" y="1265380"/>
                <a:ext cx="332418" cy="2255693"/>
              </a:xfrm>
              <a:prstGeom prst="rect">
                <a:avLst/>
              </a:prstGeom>
            </p:spPr>
          </p:pic>
        </p:grp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723E27E6-022E-87E3-1D7B-6EE51AA462B0}"/>
                </a:ext>
              </a:extLst>
            </p:cNvPr>
            <p:cNvSpPr txBox="1"/>
            <p:nvPr/>
          </p:nvSpPr>
          <p:spPr>
            <a:xfrm>
              <a:off x="3888510" y="2299854"/>
              <a:ext cx="581240" cy="383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696062DC-701F-A0CB-EEB7-9E090FB85380}"/>
                </a:ext>
              </a:extLst>
            </p:cNvPr>
            <p:cNvSpPr txBox="1"/>
            <p:nvPr/>
          </p:nvSpPr>
          <p:spPr>
            <a:xfrm>
              <a:off x="5574147" y="1814945"/>
              <a:ext cx="577562" cy="383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BPA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26E7C0CD-E72C-60FB-490E-3FADDCDD2AF2}"/>
                </a:ext>
              </a:extLst>
            </p:cNvPr>
            <p:cNvSpPr txBox="1"/>
            <p:nvPr/>
          </p:nvSpPr>
          <p:spPr>
            <a:xfrm>
              <a:off x="7874001" y="1704109"/>
              <a:ext cx="443812" cy="383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33565C06-6AAD-1697-24CD-AD29A965A00D}"/>
                </a:ext>
              </a:extLst>
            </p:cNvPr>
            <p:cNvSpPr txBox="1"/>
            <p:nvPr/>
          </p:nvSpPr>
          <p:spPr>
            <a:xfrm>
              <a:off x="6063673" y="3505199"/>
              <a:ext cx="358930" cy="47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endParaRPr lang="nl-NL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4D6348EB-E3DA-3F94-C6EA-B513BCF56D8A}"/>
                </a:ext>
              </a:extLst>
            </p:cNvPr>
            <p:cNvSpPr txBox="1"/>
            <p:nvPr/>
          </p:nvSpPr>
          <p:spPr>
            <a:xfrm>
              <a:off x="7770707" y="4429375"/>
              <a:ext cx="681724" cy="383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i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nl-NL" sz="2800" b="1" i="1" baseline="-250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</a:t>
              </a:r>
              <a:r>
                <a:rPr lang="nl-NL" sz="2800" b="1" i="1" baseline="-25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nl-NL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98F0728-DDB7-941D-ED16-7CF2CE6E5C10}"/>
                </a:ext>
              </a:extLst>
            </p:cNvPr>
            <p:cNvSpPr txBox="1"/>
            <p:nvPr/>
          </p:nvSpPr>
          <p:spPr>
            <a:xfrm>
              <a:off x="4684023" y="3532910"/>
              <a:ext cx="731482" cy="383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i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nl-NL" sz="2800" b="1" i="1" baseline="-25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engine</a:t>
              </a:r>
              <a:endParaRPr lang="nl-NL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AB3263F1-B0C1-A284-0D87-528584E5C199}"/>
              </a:ext>
            </a:extLst>
          </p:cNvPr>
          <p:cNvGrpSpPr/>
          <p:nvPr/>
        </p:nvGrpSpPr>
        <p:grpSpPr>
          <a:xfrm>
            <a:off x="7343800" y="6775044"/>
            <a:ext cx="11207007" cy="1569660"/>
            <a:chOff x="4267200" y="4171761"/>
            <a:chExt cx="11207007" cy="1569660"/>
          </a:xfrm>
        </p:grpSpPr>
        <p:sp>
          <p:nvSpPr>
            <p:cNvPr id="18" name="Rechthoek: afgeronde hoeken 17">
              <a:extLst>
                <a:ext uri="{FF2B5EF4-FFF2-40B4-BE49-F238E27FC236}">
                  <a16:creationId xmlns:a16="http://schemas.microsoft.com/office/drawing/2014/main" id="{5A03FFFD-95BF-7ACD-296C-108174D50EA3}"/>
                </a:ext>
              </a:extLst>
            </p:cNvPr>
            <p:cNvSpPr/>
            <p:nvPr/>
          </p:nvSpPr>
          <p:spPr>
            <a:xfrm>
              <a:off x="4267200" y="4849091"/>
              <a:ext cx="1728192" cy="355422"/>
            </a:xfrm>
            <a:prstGeom prst="roundRect">
              <a:avLst/>
            </a:prstGeom>
            <a:noFill/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3E32FD93-644B-8E21-04B8-6E056A2D4FB6}"/>
                </a:ext>
              </a:extLst>
            </p:cNvPr>
            <p:cNvSpPr/>
            <p:nvPr/>
          </p:nvSpPr>
          <p:spPr>
            <a:xfrm>
              <a:off x="9379768" y="4844473"/>
              <a:ext cx="2160240" cy="360040"/>
            </a:xfrm>
            <a:prstGeom prst="roundRect">
              <a:avLst/>
            </a:prstGeom>
            <a:noFill/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046ED7F0-45A1-AD60-6F50-5FB9ADC9F217}"/>
                </a:ext>
              </a:extLst>
            </p:cNvPr>
            <p:cNvCxnSpPr>
              <a:cxnSpLocks/>
              <a:stCxn id="18" idx="3"/>
              <a:endCxn id="19" idx="1"/>
            </p:cNvCxnSpPr>
            <p:nvPr/>
          </p:nvCxnSpPr>
          <p:spPr>
            <a:xfrm flipV="1">
              <a:off x="5995392" y="5024493"/>
              <a:ext cx="3384376" cy="2309"/>
            </a:xfrm>
            <a:prstGeom prst="line">
              <a:avLst/>
            </a:prstGeom>
            <a:ln w="5715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23BC0262-03AB-847E-3F92-18A2039A2A2C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008" y="4988489"/>
              <a:ext cx="1584176" cy="0"/>
            </a:xfrm>
            <a:prstGeom prst="line">
              <a:avLst/>
            </a:prstGeom>
            <a:ln w="57150">
              <a:solidFill>
                <a:srgbClr val="339933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3E58CBD5-00B9-09E3-E867-44F896F2216D}"/>
                </a:ext>
              </a:extLst>
            </p:cNvPr>
            <p:cNvSpPr txBox="1"/>
            <p:nvPr/>
          </p:nvSpPr>
          <p:spPr>
            <a:xfrm>
              <a:off x="13249269" y="4171761"/>
              <a:ext cx="222493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</a:t>
              </a:r>
            </a:p>
            <a:p>
              <a:pPr algn="ctr"/>
              <a:r>
                <a:rPr lang="nl-NL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recovery/</a:t>
              </a:r>
            </a:p>
            <a:p>
              <a:pPr algn="ctr"/>
              <a:r>
                <a:rPr lang="nl-NL" sz="32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retarder</a:t>
              </a:r>
              <a:endParaRPr lang="nl-NL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4FFC6F8-3A2A-C8D0-E12C-87BFBEE89A99}"/>
              </a:ext>
            </a:extLst>
          </p:cNvPr>
          <p:cNvGrpSpPr/>
          <p:nvPr/>
        </p:nvGrpSpPr>
        <p:grpSpPr>
          <a:xfrm>
            <a:off x="734166" y="6223620"/>
            <a:ext cx="6309328" cy="1617999"/>
            <a:chOff x="-180224" y="4723255"/>
            <a:chExt cx="6309328" cy="1617999"/>
          </a:xfrm>
        </p:grpSpPr>
        <p:sp>
          <p:nvSpPr>
            <p:cNvPr id="24" name="Rechthoek: afgeronde hoeken 23">
              <a:extLst>
                <a:ext uri="{FF2B5EF4-FFF2-40B4-BE49-F238E27FC236}">
                  <a16:creationId xmlns:a16="http://schemas.microsoft.com/office/drawing/2014/main" id="{97D8ECB2-45AC-01D0-2048-2045873693BC}"/>
                </a:ext>
              </a:extLst>
            </p:cNvPr>
            <p:cNvSpPr/>
            <p:nvPr/>
          </p:nvSpPr>
          <p:spPr>
            <a:xfrm>
              <a:off x="4256896" y="5441844"/>
              <a:ext cx="1872208" cy="899410"/>
            </a:xfrm>
            <a:prstGeom prst="roundRect">
              <a:avLst/>
            </a:prstGeom>
            <a:noFill/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5653072D-5138-9FF6-5BBF-E921A776E209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2744728" y="5891549"/>
              <a:ext cx="1512168" cy="0"/>
            </a:xfrm>
            <a:prstGeom prst="line">
              <a:avLst/>
            </a:prstGeom>
            <a:ln w="5715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1A05E1A9-EE49-E5B6-7684-368F67D74A36}"/>
                </a:ext>
              </a:extLst>
            </p:cNvPr>
            <p:cNvSpPr txBox="1"/>
            <p:nvPr/>
          </p:nvSpPr>
          <p:spPr>
            <a:xfrm>
              <a:off x="-180224" y="4723255"/>
              <a:ext cx="295119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nl-NL" sz="3200" baseline="-25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electr.</a:t>
              </a:r>
              <a:r>
                <a:rPr lang="nl-NL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≈ 550 Nm</a:t>
              </a:r>
            </a:p>
            <a:p>
              <a:pPr algn="ctr"/>
              <a:r>
                <a:rPr lang="nl-NL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</a:t>
              </a:r>
              <a:r>
                <a:rPr lang="nl-NL" sz="32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nl-NL" sz="3200" baseline="-250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</a:t>
              </a:r>
              <a:r>
                <a:rPr lang="nl-NL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800 Nm</a:t>
              </a:r>
            </a:p>
            <a:p>
              <a:pPr algn="ctr"/>
              <a:r>
                <a:rPr lang="nl-NL" sz="32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nl-NL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high APP</a:t>
              </a:r>
            </a:p>
          </p:txBody>
        </p: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424B4775-A2A0-FF81-DC2D-A48A1F7A2EA7}"/>
              </a:ext>
            </a:extLst>
          </p:cNvPr>
          <p:cNvGrpSpPr/>
          <p:nvPr/>
        </p:nvGrpSpPr>
        <p:grpSpPr>
          <a:xfrm>
            <a:off x="1547146" y="2911252"/>
            <a:ext cx="4932558" cy="1368152"/>
            <a:chOff x="764498" y="1553412"/>
            <a:chExt cx="4932558" cy="1368152"/>
          </a:xfrm>
        </p:grpSpPr>
        <p:sp>
          <p:nvSpPr>
            <p:cNvPr id="28" name="Rechthoek: afgeronde hoeken 27">
              <a:extLst>
                <a:ext uri="{FF2B5EF4-FFF2-40B4-BE49-F238E27FC236}">
                  <a16:creationId xmlns:a16="http://schemas.microsoft.com/office/drawing/2014/main" id="{B79794EB-6E6E-DE8A-28E1-BEDCE4133680}"/>
                </a:ext>
              </a:extLst>
            </p:cNvPr>
            <p:cNvSpPr/>
            <p:nvPr/>
          </p:nvSpPr>
          <p:spPr>
            <a:xfrm>
              <a:off x="4832960" y="1553412"/>
              <a:ext cx="864096" cy="1368152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2D459197-A738-3D31-4362-6E9812F0BFEA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flipV="1">
              <a:off x="2744728" y="2237488"/>
              <a:ext cx="2088232" cy="18002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A3CF70A0-9F76-16F0-F60D-D08AAE695976}"/>
                </a:ext>
              </a:extLst>
            </p:cNvPr>
            <p:cNvSpPr txBox="1"/>
            <p:nvPr/>
          </p:nvSpPr>
          <p:spPr>
            <a:xfrm>
              <a:off x="764498" y="2218544"/>
              <a:ext cx="19413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78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56" y="534988"/>
            <a:ext cx="13503324" cy="17875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Hybrid drivetrain fuel reduction potential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119911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Jawdat Abo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Aish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Joop Pauwelussen, Karel Kural, 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Michel van Klink, 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B9DC353-D7DB-7D1A-82BF-ECF5F94A12FF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13</a:t>
            </a:fld>
            <a:endParaRPr lang="en-US" sz="2800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DEC5129B-3BCD-8DFE-0423-7E86D71F9168}"/>
              </a:ext>
            </a:extLst>
          </p:cNvPr>
          <p:cNvGrpSpPr/>
          <p:nvPr/>
        </p:nvGrpSpPr>
        <p:grpSpPr>
          <a:xfrm>
            <a:off x="991688" y="2296612"/>
            <a:ext cx="13837505" cy="3384376"/>
            <a:chOff x="651164" y="1459345"/>
            <a:chExt cx="9130145" cy="1981200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9D65B574-E162-BE1D-54DD-5980016B97E7}"/>
                </a:ext>
              </a:extLst>
            </p:cNvPr>
            <p:cNvSpPr/>
            <p:nvPr/>
          </p:nvSpPr>
          <p:spPr>
            <a:xfrm>
              <a:off x="665018" y="1459345"/>
              <a:ext cx="9107055" cy="19581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04067F4E-E3AD-1DF4-FE83-BEBC2BDC904F}"/>
                </a:ext>
              </a:extLst>
            </p:cNvPr>
            <p:cNvSpPr txBox="1"/>
            <p:nvPr/>
          </p:nvSpPr>
          <p:spPr>
            <a:xfrm>
              <a:off x="775062" y="2151017"/>
              <a:ext cx="3878723" cy="342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Reduction</a:t>
              </a:r>
              <a:r>
                <a:rPr lang="nl-NL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fuel</a:t>
              </a:r>
              <a:r>
                <a:rPr lang="nl-NL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consumption</a:t>
              </a:r>
              <a:endParaRPr lang="nl-NL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2501BC51-96B9-7EEE-2C96-BF5337A89DDA}"/>
                </a:ext>
              </a:extLst>
            </p:cNvPr>
            <p:cNvSpPr txBox="1"/>
            <p:nvPr/>
          </p:nvSpPr>
          <p:spPr>
            <a:xfrm>
              <a:off x="753291" y="2773680"/>
              <a:ext cx="5407409" cy="342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dirty="0">
                  <a:latin typeface="Arial" panose="020B0604020202020204" pitchFamily="34" charset="0"/>
                  <a:cs typeface="Arial" panose="020B0604020202020204" pitchFamily="34" charset="0"/>
                </a:rPr>
                <a:t>Time </a:t>
              </a:r>
              <a:r>
                <a:rPr lang="nl-NL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saved</a:t>
              </a:r>
              <a:r>
                <a:rPr lang="nl-NL" sz="36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nl-NL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acceleration</a:t>
              </a:r>
              <a:r>
                <a:rPr lang="nl-NL" sz="3600" dirty="0">
                  <a:latin typeface="Arial" panose="020B0604020202020204" pitchFamily="34" charset="0"/>
                  <a:cs typeface="Arial" panose="020B0604020202020204" pitchFamily="34" charset="0"/>
                </a:rPr>
                <a:t> performance)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9F0C6278-857B-133C-A76E-23729B2D7925}"/>
                </a:ext>
              </a:extLst>
            </p:cNvPr>
            <p:cNvSpPr txBox="1"/>
            <p:nvPr/>
          </p:nvSpPr>
          <p:spPr>
            <a:xfrm>
              <a:off x="6884917" y="1629162"/>
              <a:ext cx="2502639" cy="342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dirty="0">
                  <a:latin typeface="Arial" panose="020B0604020202020204" pitchFamily="34" charset="0"/>
                  <a:cs typeface="Arial" panose="020B0604020202020204" pitchFamily="34" charset="0"/>
                </a:rPr>
                <a:t>Test 1         Test 2</a:t>
              </a:r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B9B5BC2D-ADE8-1A5C-AA79-2013F40C7851}"/>
                </a:ext>
              </a:extLst>
            </p:cNvPr>
            <p:cNvCxnSpPr/>
            <p:nvPr/>
          </p:nvCxnSpPr>
          <p:spPr>
            <a:xfrm>
              <a:off x="674255" y="2789382"/>
              <a:ext cx="91070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4337A010-EC04-473D-1833-BCE4A5E63460}"/>
                </a:ext>
              </a:extLst>
            </p:cNvPr>
            <p:cNvCxnSpPr/>
            <p:nvPr/>
          </p:nvCxnSpPr>
          <p:spPr>
            <a:xfrm>
              <a:off x="651164" y="2175164"/>
              <a:ext cx="91070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A5F993C2-9C2F-C727-F9AC-4E23609114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7309" y="1468582"/>
              <a:ext cx="0" cy="1958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3DBB5E7D-4F9F-FDED-8CEE-9FA081AE22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4037" y="1482436"/>
              <a:ext cx="0" cy="1958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2AC4704B-62FA-FAB5-0367-3F62F3B06999}"/>
                </a:ext>
              </a:extLst>
            </p:cNvPr>
            <p:cNvSpPr txBox="1"/>
            <p:nvPr/>
          </p:nvSpPr>
          <p:spPr>
            <a:xfrm>
              <a:off x="7000372" y="2825272"/>
              <a:ext cx="900297" cy="342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4.3 %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35A3512-9831-8BBB-4B9C-474B74B4B1FC}"/>
                </a:ext>
              </a:extLst>
            </p:cNvPr>
            <p:cNvSpPr txBox="1"/>
            <p:nvPr/>
          </p:nvSpPr>
          <p:spPr>
            <a:xfrm>
              <a:off x="8556699" y="2820654"/>
              <a:ext cx="900297" cy="342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6.6 %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63A75B67-F942-1590-63CB-1C9CDD93F00F}"/>
                </a:ext>
              </a:extLst>
            </p:cNvPr>
            <p:cNvSpPr txBox="1"/>
            <p:nvPr/>
          </p:nvSpPr>
          <p:spPr>
            <a:xfrm>
              <a:off x="6884917" y="2238763"/>
              <a:ext cx="1069526" cy="342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14.5 %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6E08D114-300F-EDE3-9440-D13F030C99C9}"/>
                </a:ext>
              </a:extLst>
            </p:cNvPr>
            <p:cNvSpPr txBox="1"/>
            <p:nvPr/>
          </p:nvSpPr>
          <p:spPr>
            <a:xfrm>
              <a:off x="8443084" y="2223172"/>
              <a:ext cx="1069526" cy="342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19.9 %</a:t>
              </a:r>
            </a:p>
          </p:txBody>
        </p:sp>
      </p:grpSp>
      <p:sp>
        <p:nvSpPr>
          <p:cNvPr id="19" name="Ondertitel 2">
            <a:extLst>
              <a:ext uri="{FF2B5EF4-FFF2-40B4-BE49-F238E27FC236}">
                <a16:creationId xmlns:a16="http://schemas.microsoft.com/office/drawing/2014/main" id="{9F7430EB-2149-8508-3591-5C9D62B4130E}"/>
              </a:ext>
            </a:extLst>
          </p:cNvPr>
          <p:cNvSpPr txBox="1">
            <a:spLocks/>
          </p:cNvSpPr>
          <p:nvPr/>
        </p:nvSpPr>
        <p:spPr>
          <a:xfrm>
            <a:off x="990173" y="5846498"/>
            <a:ext cx="14545616" cy="29523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Overheating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cooling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give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better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results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representative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more field test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experience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required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More load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variations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does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SOC</a:t>
            </a:r>
          </a:p>
        </p:txBody>
      </p:sp>
    </p:spTree>
    <p:extLst>
      <p:ext uri="{BB962C8B-B14F-4D97-AF65-F5344CB8AC3E}">
        <p14:creationId xmlns:p14="http://schemas.microsoft.com/office/powerpoint/2010/main" val="243856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120" y="534988"/>
            <a:ext cx="12495212" cy="17875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119911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Jawdat Abo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Aish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Joop Pauwelussen, Karel Kural, 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Michel van Klink, 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11242FA7-CDFE-F027-2F20-3C1F6D52502B}"/>
              </a:ext>
            </a:extLst>
          </p:cNvPr>
          <p:cNvSpPr txBox="1">
            <a:spLocks/>
          </p:cNvSpPr>
          <p:nvPr/>
        </p:nvSpPr>
        <p:spPr>
          <a:xfrm>
            <a:off x="1295128" y="2479204"/>
            <a:ext cx="1576975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39933"/>
              </a:buClr>
              <a:buSzPct val="125000"/>
            </a:pPr>
            <a:endParaRPr lang="nl-NL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B9DC353-D7DB-7D1A-82BF-ECF5F94A12FF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14</a:t>
            </a:fld>
            <a:endParaRPr lang="en-US" sz="2800" dirty="0"/>
          </a:p>
        </p:txBody>
      </p:sp>
      <p:sp>
        <p:nvSpPr>
          <p:cNvPr id="6" name="Ondertitel 10">
            <a:extLst>
              <a:ext uri="{FF2B5EF4-FFF2-40B4-BE49-F238E27FC236}">
                <a16:creationId xmlns:a16="http://schemas.microsoft.com/office/drawing/2014/main" id="{52507EE3-B3A3-49A7-D81D-A76420CF1565}"/>
              </a:ext>
            </a:extLst>
          </p:cNvPr>
          <p:cNvSpPr txBox="1">
            <a:spLocks/>
          </p:cNvSpPr>
          <p:nvPr/>
        </p:nvSpPr>
        <p:spPr>
          <a:xfrm>
            <a:off x="1007096" y="1687116"/>
            <a:ext cx="15337704" cy="70567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39933"/>
              </a:buClr>
              <a:buSzPct val="125000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Prototype E-Trailer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GHG)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potentially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15 – 20 %</a:t>
            </a: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E-trailer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heavy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duty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vehicles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Clr>
                <a:srgbClr val="339933"/>
              </a:buClr>
              <a:buSzPct val="125000"/>
            </a:pPr>
            <a:endParaRPr lang="nl-N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339933"/>
              </a:buClr>
              <a:buSzPct val="125000"/>
              <a:buNone/>
            </a:pPr>
            <a:r>
              <a:rPr lang="nl-NL" sz="6500" b="1" dirty="0">
                <a:solidFill>
                  <a:srgbClr val="3B9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More field tests,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representative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transport environment</a:t>
            </a: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tuning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controller,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adapting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ICE/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E-Trailer independent of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tractor,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trailer (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) sensors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(e.g. AI, sliding mode control,…)</a:t>
            </a:r>
          </a:p>
        </p:txBody>
      </p:sp>
    </p:spTree>
    <p:extLst>
      <p:ext uri="{BB962C8B-B14F-4D97-AF65-F5344CB8AC3E}">
        <p14:creationId xmlns:p14="http://schemas.microsoft.com/office/powerpoint/2010/main" val="137675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119911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Jawdat Abo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Aish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Joop Pauwelussen, Karel Kural, 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Michel van Klink, 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11242FA7-CDFE-F027-2F20-3C1F6D52502B}"/>
              </a:ext>
            </a:extLst>
          </p:cNvPr>
          <p:cNvSpPr txBox="1">
            <a:spLocks/>
          </p:cNvSpPr>
          <p:nvPr/>
        </p:nvSpPr>
        <p:spPr>
          <a:xfrm>
            <a:off x="1079104" y="2983260"/>
            <a:ext cx="15337704" cy="54726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39933"/>
              </a:buClr>
              <a:buSzPct val="125000"/>
            </a:pPr>
            <a:endParaRPr lang="nl-NL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B9DC353-D7DB-7D1A-82BF-ECF5F94A12FF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15</a:t>
            </a:fld>
            <a:endParaRPr lang="en-US" sz="2800" dirty="0"/>
          </a:p>
        </p:txBody>
      </p:sp>
      <p:pic>
        <p:nvPicPr>
          <p:cNvPr id="5" name="Picture 2" descr="Minister Alghabra Announces Canada's Green Freight Program and ZEV  Awareness Initiative - Weekly Voice">
            <a:extLst>
              <a:ext uri="{FF2B5EF4-FFF2-40B4-BE49-F238E27FC236}">
                <a16:creationId xmlns:a16="http://schemas.microsoft.com/office/drawing/2014/main" id="{7EC9C5A0-EFF7-83E0-0E86-F85CC6D59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28" y="2191172"/>
            <a:ext cx="15207208" cy="64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3891223-6FD3-6430-A48C-0962D64260BA}"/>
              </a:ext>
            </a:extLst>
          </p:cNvPr>
          <p:cNvSpPr txBox="1"/>
          <p:nvPr/>
        </p:nvSpPr>
        <p:spPr>
          <a:xfrm>
            <a:off x="3527376" y="3559324"/>
            <a:ext cx="10081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nl-NL" sz="1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nl-NL" sz="11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A51BE1-1F5F-0F00-9963-13375AFEF839}"/>
              </a:ext>
            </a:extLst>
          </p:cNvPr>
          <p:cNvSpPr txBox="1"/>
          <p:nvPr/>
        </p:nvSpPr>
        <p:spPr>
          <a:xfrm>
            <a:off x="8495928" y="8239844"/>
            <a:ext cx="8928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/>
              <a:t>https://weeklyvoice.com/minister-alghabra-announces-canadas-green-freight-program-and-zev-awareness-initiative/</a:t>
            </a:r>
          </a:p>
        </p:txBody>
      </p:sp>
    </p:spTree>
    <p:extLst>
      <p:ext uri="{BB962C8B-B14F-4D97-AF65-F5344CB8AC3E}">
        <p14:creationId xmlns:p14="http://schemas.microsoft.com/office/powerpoint/2010/main" val="149044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Presentation layout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119911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Jawdat Abo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Aish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Joop Pauwelussen, Karel Kural, 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Michel van Klink, 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11242FA7-CDFE-F027-2F20-3C1F6D52502B}"/>
              </a:ext>
            </a:extLst>
          </p:cNvPr>
          <p:cNvSpPr txBox="1">
            <a:spLocks/>
          </p:cNvSpPr>
          <p:nvPr/>
        </p:nvSpPr>
        <p:spPr>
          <a:xfrm>
            <a:off x="1295128" y="2479204"/>
            <a:ext cx="13465496" cy="576064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339933"/>
              </a:buClr>
              <a:buSzPct val="125000"/>
            </a:pP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endParaRPr lang="nl-NL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339933"/>
              </a:buClr>
              <a:buSzPct val="125000"/>
            </a:pP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 tractor – semitrailer </a:t>
            </a: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combinations</a:t>
            </a:r>
            <a:endParaRPr lang="nl-NL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339933"/>
              </a:buClr>
              <a:buSzPct val="125000"/>
            </a:pP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Dutch Kraker E-Trailer </a:t>
            </a: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endParaRPr lang="nl-NL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339933"/>
              </a:buClr>
              <a:buSzPct val="125000"/>
            </a:pP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Controller design / power management system</a:t>
            </a:r>
          </a:p>
          <a:p>
            <a:pPr marL="514350" indent="-514350">
              <a:buClr>
                <a:srgbClr val="339933"/>
              </a:buClr>
              <a:buSzPct val="125000"/>
            </a:pP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drivetrain</a:t>
            </a: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nl-NL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339933"/>
              </a:buClr>
              <a:buSzPct val="125000"/>
            </a:pP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drivetrain</a:t>
            </a: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 GHG) </a:t>
            </a: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endParaRPr lang="nl-NL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339933"/>
              </a:buClr>
              <a:buSzPct val="125000"/>
            </a:pP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1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 next steps</a:t>
            </a:r>
          </a:p>
          <a:p>
            <a:pPr marL="457200" indent="-457200">
              <a:buClr>
                <a:srgbClr val="339933"/>
              </a:buClr>
              <a:buSzPct val="125000"/>
            </a:pPr>
            <a:endParaRPr lang="nl-N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2E51BA-516B-17CA-5F2F-91807E7BC312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2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112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environmental challenge (EU)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119911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Jawdat Abo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Aish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Joop Pauwelussen, Karel Kural, 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Michel van Klink, 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11242FA7-CDFE-F027-2F20-3C1F6D52502B}"/>
              </a:ext>
            </a:extLst>
          </p:cNvPr>
          <p:cNvSpPr txBox="1">
            <a:spLocks/>
          </p:cNvSpPr>
          <p:nvPr/>
        </p:nvSpPr>
        <p:spPr>
          <a:xfrm>
            <a:off x="1295128" y="2479204"/>
            <a:ext cx="1576975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39933"/>
              </a:buClr>
              <a:buSzPct val="125000"/>
            </a:pPr>
            <a:endParaRPr lang="nl-NL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809A35-29CF-22EA-D5BF-80F297D92F6E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3</a:t>
            </a:fld>
            <a:endParaRPr lang="en-US" sz="2800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BE0C6529-2810-98AC-9E92-CF373839B805}"/>
              </a:ext>
            </a:extLst>
          </p:cNvPr>
          <p:cNvGrpSpPr/>
          <p:nvPr/>
        </p:nvGrpSpPr>
        <p:grpSpPr>
          <a:xfrm>
            <a:off x="1367136" y="1831132"/>
            <a:ext cx="11161240" cy="2481496"/>
            <a:chOff x="1100138" y="1276350"/>
            <a:chExt cx="9427506" cy="2209800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EE2F9239-44AF-4220-950D-8346020AD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875" y="1276350"/>
              <a:ext cx="8686800" cy="2209800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6CF12DBB-7848-EE20-5803-0452761EF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3999" y="2062162"/>
              <a:ext cx="1383645" cy="1328738"/>
            </a:xfrm>
            <a:prstGeom prst="rect">
              <a:avLst/>
            </a:prstGeom>
          </p:spPr>
        </p:pic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431CD998-08C2-9070-96AA-E6D3EFB9D9EA}"/>
                </a:ext>
              </a:extLst>
            </p:cNvPr>
            <p:cNvGrpSpPr/>
            <p:nvPr/>
          </p:nvGrpSpPr>
          <p:grpSpPr>
            <a:xfrm>
              <a:off x="5276849" y="2524126"/>
              <a:ext cx="1152525" cy="533400"/>
              <a:chOff x="2552700" y="3914775"/>
              <a:chExt cx="1885950" cy="800100"/>
            </a:xfrm>
          </p:grpSpPr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1A62C9CF-AA9E-5CDF-352C-794A50FDF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2700" y="3914775"/>
                <a:ext cx="1885950" cy="800100"/>
              </a:xfrm>
              <a:prstGeom prst="rect">
                <a:avLst/>
              </a:prstGeom>
            </p:spPr>
          </p:pic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38460385-A317-B67F-3589-AFED24D7B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7975" y="4105275"/>
                <a:ext cx="438150" cy="228600"/>
              </a:xfrm>
              <a:prstGeom prst="rect">
                <a:avLst/>
              </a:prstGeom>
            </p:spPr>
          </p:pic>
        </p:grp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ADAC7A32-BBCC-797E-E2BD-9E560ED7C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95612" y="2057322"/>
              <a:ext cx="2328863" cy="128119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417D692F-912C-AB91-73BC-4DF0922BF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0138" y="2066926"/>
              <a:ext cx="2151870" cy="1304924"/>
            </a:xfrm>
            <a:prstGeom prst="rect">
              <a:avLst/>
            </a:prstGeom>
          </p:spPr>
        </p:pic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EF48677-C4DA-83AD-C412-DD180DE24E5C}"/>
              </a:ext>
            </a:extLst>
          </p:cNvPr>
          <p:cNvGrpSpPr/>
          <p:nvPr/>
        </p:nvGrpSpPr>
        <p:grpSpPr>
          <a:xfrm>
            <a:off x="8783960" y="5935588"/>
            <a:ext cx="5832648" cy="1944216"/>
            <a:chOff x="1714500" y="4000501"/>
            <a:chExt cx="6105525" cy="2038350"/>
          </a:xfrm>
        </p:grpSpPr>
        <p:sp>
          <p:nvSpPr>
            <p:cNvPr id="15" name="Pijl: rechts 14">
              <a:extLst>
                <a:ext uri="{FF2B5EF4-FFF2-40B4-BE49-F238E27FC236}">
                  <a16:creationId xmlns:a16="http://schemas.microsoft.com/office/drawing/2014/main" id="{5E4D2896-D83E-A593-8620-04C95AA34AEF}"/>
                </a:ext>
              </a:extLst>
            </p:cNvPr>
            <p:cNvSpPr/>
            <p:nvPr/>
          </p:nvSpPr>
          <p:spPr>
            <a:xfrm>
              <a:off x="1714500" y="4629150"/>
              <a:ext cx="6105525" cy="781050"/>
            </a:xfrm>
            <a:prstGeom prst="rightArrow">
              <a:avLst>
                <a:gd name="adj1" fmla="val 50000"/>
                <a:gd name="adj2" fmla="val 79268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6" name="Picture 2" descr="Netherlands">
              <a:extLst>
                <a:ext uri="{FF2B5EF4-FFF2-40B4-BE49-F238E27FC236}">
                  <a16:creationId xmlns:a16="http://schemas.microsoft.com/office/drawing/2014/main" id="{9EB84DD7-0282-3CA1-3228-B43BF9A7D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939" y="4033839"/>
              <a:ext cx="2005012" cy="2005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Netherlands">
              <a:extLst>
                <a:ext uri="{FF2B5EF4-FFF2-40B4-BE49-F238E27FC236}">
                  <a16:creationId xmlns:a16="http://schemas.microsoft.com/office/drawing/2014/main" id="{3A1F71E4-AAC4-A162-F091-FA2CDEF45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564" y="4000501"/>
              <a:ext cx="2024062" cy="202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5FB0A1F6-5497-479A-E69B-51AB9DD910B2}"/>
              </a:ext>
            </a:extLst>
          </p:cNvPr>
          <p:cNvGrpSpPr/>
          <p:nvPr/>
        </p:nvGrpSpPr>
        <p:grpSpPr>
          <a:xfrm>
            <a:off x="1799184" y="5503540"/>
            <a:ext cx="6048672" cy="3079161"/>
            <a:chOff x="1206230" y="3112852"/>
            <a:chExt cx="5505855" cy="2772383"/>
          </a:xfrm>
        </p:grpSpPr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A6DB8688-4D95-6E35-3D6B-86367FB857C9}"/>
                </a:ext>
              </a:extLst>
            </p:cNvPr>
            <p:cNvGrpSpPr/>
            <p:nvPr/>
          </p:nvGrpSpPr>
          <p:grpSpPr>
            <a:xfrm>
              <a:off x="1206230" y="3112852"/>
              <a:ext cx="5505855" cy="2772383"/>
              <a:chOff x="1206230" y="3112852"/>
              <a:chExt cx="5505855" cy="2772383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D801A39A-FEF6-CC47-74AC-56DFFA65297E}"/>
                  </a:ext>
                </a:extLst>
              </p:cNvPr>
              <p:cNvSpPr/>
              <p:nvPr/>
            </p:nvSpPr>
            <p:spPr>
              <a:xfrm>
                <a:off x="1206230" y="3112852"/>
                <a:ext cx="5505855" cy="2772383"/>
              </a:xfrm>
              <a:prstGeom prst="rect">
                <a:avLst/>
              </a:prstGeom>
              <a:noFill/>
              <a:ln w="28575">
                <a:solidFill>
                  <a:srgbClr val="33993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75FB21F8-BE55-E13B-C316-F011A0C405E7}"/>
                  </a:ext>
                </a:extLst>
              </p:cNvPr>
              <p:cNvGrpSpPr/>
              <p:nvPr/>
            </p:nvGrpSpPr>
            <p:grpSpPr>
              <a:xfrm>
                <a:off x="1293780" y="3219855"/>
                <a:ext cx="5340484" cy="2635878"/>
                <a:chOff x="6142510" y="3487813"/>
                <a:chExt cx="4914857" cy="2367920"/>
              </a:xfrm>
            </p:grpSpPr>
            <p:pic>
              <p:nvPicPr>
                <p:cNvPr id="23" name="Afbeelding 22">
                  <a:extLst>
                    <a:ext uri="{FF2B5EF4-FFF2-40B4-BE49-F238E27FC236}">
                      <a16:creationId xmlns:a16="http://schemas.microsoft.com/office/drawing/2014/main" id="{12C304BF-4257-A2E9-B3C1-518CE7A4E2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42510" y="3487813"/>
                  <a:ext cx="4431456" cy="2146051"/>
                </a:xfrm>
                <a:prstGeom prst="rect">
                  <a:avLst/>
                </a:prstGeom>
              </p:spPr>
            </p:pic>
            <p:pic>
              <p:nvPicPr>
                <p:cNvPr id="24" name="Afbeelding 23">
                  <a:extLst>
                    <a:ext uri="{FF2B5EF4-FFF2-40B4-BE49-F238E27FC236}">
                      <a16:creationId xmlns:a16="http://schemas.microsoft.com/office/drawing/2014/main" id="{D4164A04-F541-4C29-E872-2CD1EB3F09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78379" y="4610911"/>
                  <a:ext cx="962780" cy="622975"/>
                </a:xfrm>
                <a:prstGeom prst="rect">
                  <a:avLst/>
                </a:prstGeom>
              </p:spPr>
            </p:pic>
            <p:pic>
              <p:nvPicPr>
                <p:cNvPr id="25" name="Afbeelding 24">
                  <a:extLst>
                    <a:ext uri="{FF2B5EF4-FFF2-40B4-BE49-F238E27FC236}">
                      <a16:creationId xmlns:a16="http://schemas.microsoft.com/office/drawing/2014/main" id="{E68E9186-5FE0-D577-5DBF-908E0E0533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6243" y="4854102"/>
                  <a:ext cx="948512" cy="569575"/>
                </a:xfrm>
                <a:prstGeom prst="rect">
                  <a:avLst/>
                </a:prstGeom>
              </p:spPr>
            </p:pic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833ACA01-8257-C731-F4DD-4EB51C81D3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76614" y="3735422"/>
                  <a:ext cx="931896" cy="676376"/>
                </a:xfrm>
                <a:prstGeom prst="rect">
                  <a:avLst/>
                </a:prstGeom>
              </p:spPr>
            </p:pic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EA6841ED-7529-4036-A995-2D4F408189DA}"/>
                    </a:ext>
                  </a:extLst>
                </p:cNvPr>
                <p:cNvSpPr txBox="1"/>
                <p:nvPr/>
              </p:nvSpPr>
              <p:spPr>
                <a:xfrm>
                  <a:off x="6867728" y="5486401"/>
                  <a:ext cx="125277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ECV (0.6 %)</a:t>
                  </a:r>
                </a:p>
              </p:txBody>
            </p:sp>
            <p:sp>
              <p:nvSpPr>
                <p:cNvPr id="28" name="Tekstvak 27">
                  <a:extLst>
                    <a:ext uri="{FF2B5EF4-FFF2-40B4-BE49-F238E27FC236}">
                      <a16:creationId xmlns:a16="http://schemas.microsoft.com/office/drawing/2014/main" id="{AD18FD7A-A12C-FF9B-C5EB-EB7774DA6251}"/>
                    </a:ext>
                  </a:extLst>
                </p:cNvPr>
                <p:cNvSpPr txBox="1"/>
                <p:nvPr/>
              </p:nvSpPr>
              <p:spPr>
                <a:xfrm>
                  <a:off x="8304179" y="5483158"/>
                  <a:ext cx="57259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HEV</a:t>
                  </a:r>
                </a:p>
              </p:txBody>
            </p:sp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274A3059-6D99-9B08-85FB-E8F76C763FE8}"/>
                    </a:ext>
                  </a:extLst>
                </p:cNvPr>
                <p:cNvSpPr txBox="1"/>
                <p:nvPr/>
              </p:nvSpPr>
              <p:spPr>
                <a:xfrm>
                  <a:off x="9345039" y="5483159"/>
                  <a:ext cx="17123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Alt. </a:t>
                  </a:r>
                  <a:r>
                    <a:rPr lang="nl-NL" dirty="0" err="1"/>
                    <a:t>fuels</a:t>
                  </a:r>
                  <a:r>
                    <a:rPr lang="nl-NL" dirty="0"/>
                    <a:t> (2.8 %)</a:t>
                  </a:r>
                </a:p>
              </p:txBody>
            </p:sp>
          </p:grpSp>
        </p:grp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F3B4A0CA-0D06-9409-FF30-50717E1E9B8D}"/>
                </a:ext>
              </a:extLst>
            </p:cNvPr>
            <p:cNvSpPr txBox="1"/>
            <p:nvPr/>
          </p:nvSpPr>
          <p:spPr>
            <a:xfrm>
              <a:off x="3317132" y="3190672"/>
              <a:ext cx="1437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Source: ACEA</a:t>
              </a:r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6A005682-93EC-09E4-E4FD-02914C4F1062}"/>
              </a:ext>
            </a:extLst>
          </p:cNvPr>
          <p:cNvSpPr txBox="1"/>
          <p:nvPr/>
        </p:nvSpPr>
        <p:spPr>
          <a:xfrm>
            <a:off x="13629718" y="2643252"/>
            <a:ext cx="38884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nl-NL" sz="3200" b="1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nl-NL" sz="32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nl-NL" sz="32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nl-NL" sz="3200" b="1" baseline="-25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32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targets EURO7,</a:t>
            </a:r>
          </a:p>
          <a:p>
            <a:pPr algn="ctr"/>
            <a:r>
              <a:rPr lang="nl-NL" sz="32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ICCT, 2023</a:t>
            </a:r>
          </a:p>
          <a:p>
            <a:pPr algn="ctr"/>
            <a:r>
              <a:rPr lang="en-GB" sz="2400" dirty="0">
                <a:hlinkClick r:id="rId14"/>
              </a:rPr>
              <a:t>Europe’s new heavy-duty CO2 standards, explained - International Council on Clean Transportation (theicct.org)</a:t>
            </a:r>
            <a:endParaRPr lang="nl-NL" sz="2400" b="1" dirty="0">
              <a:solidFill>
                <a:srgbClr val="339933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775C449-D278-1943-780C-608EF64F128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7940"/>
          <a:stretch/>
        </p:blipFill>
        <p:spPr>
          <a:xfrm>
            <a:off x="1871192" y="4279404"/>
            <a:ext cx="10701973" cy="110494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A8FB15-664B-2820-1008-7C0E6B488691}"/>
              </a:ext>
            </a:extLst>
          </p:cNvPr>
          <p:cNvSpPr/>
          <p:nvPr/>
        </p:nvSpPr>
        <p:spPr>
          <a:xfrm>
            <a:off x="6047656" y="4275153"/>
            <a:ext cx="1628771" cy="1126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520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Hybrid tractor – semitrailer combinations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119911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Jawdat Abo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Aish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Joop Pauwelussen, Karel Kural, 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Michel van Klink, 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11242FA7-CDFE-F027-2F20-3C1F6D52502B}"/>
              </a:ext>
            </a:extLst>
          </p:cNvPr>
          <p:cNvSpPr txBox="1">
            <a:spLocks/>
          </p:cNvSpPr>
          <p:nvPr/>
        </p:nvSpPr>
        <p:spPr>
          <a:xfrm>
            <a:off x="1295128" y="2479204"/>
            <a:ext cx="1576975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39933"/>
              </a:buClr>
              <a:buSzPct val="125000"/>
            </a:pPr>
            <a:endParaRPr lang="nl-NL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B9DC353-D7DB-7D1A-82BF-ECF5F94A12FF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4</a:t>
            </a:fld>
            <a:endParaRPr lang="en-US" sz="2800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011F329B-09FD-FE57-9ABD-4F27CAAC5DBF}"/>
              </a:ext>
            </a:extLst>
          </p:cNvPr>
          <p:cNvSpPr txBox="1">
            <a:spLocks/>
          </p:cNvSpPr>
          <p:nvPr/>
        </p:nvSpPr>
        <p:spPr>
          <a:xfrm>
            <a:off x="1151112" y="2767236"/>
            <a:ext cx="16849872" cy="604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39933"/>
              </a:buClr>
              <a:buSzPct val="125000"/>
            </a:pPr>
            <a:r>
              <a:rPr lang="nl-NL" sz="3900" dirty="0" err="1">
                <a:latin typeface="Arial" panose="020B0604020202020204" pitchFamily="34" charset="0"/>
                <a:cs typeface="Arial" panose="020B0604020202020204" pitchFamily="34" charset="0"/>
              </a:rPr>
              <a:t>Surcel</a:t>
            </a:r>
            <a:r>
              <a:rPr lang="nl-NL" sz="3900" dirty="0">
                <a:latin typeface="Arial" panose="020B0604020202020204" pitchFamily="34" charset="0"/>
                <a:cs typeface="Arial" panose="020B0604020202020204" pitchFamily="34" charset="0"/>
              </a:rPr>
              <a:t> &amp; Michelsen (2010): </a:t>
            </a:r>
            <a:r>
              <a:rPr lang="nl-NL" sz="3900" dirty="0" err="1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nl-NL" sz="3900" dirty="0">
                <a:latin typeface="Arial" panose="020B0604020202020204" pitchFamily="34" charset="0"/>
                <a:cs typeface="Arial" panose="020B0604020202020204" pitchFamily="34" charset="0"/>
              </a:rPr>
              <a:t> tractor/</a:t>
            </a:r>
            <a:r>
              <a:rPr lang="nl-NL" sz="3900" dirty="0" err="1">
                <a:latin typeface="Arial" panose="020B0604020202020204" pitchFamily="34" charset="0"/>
                <a:cs typeface="Arial" panose="020B0604020202020204" pitchFamily="34" charset="0"/>
              </a:rPr>
              <a:t>derated</a:t>
            </a:r>
            <a:r>
              <a:rPr lang="nl-NL" sz="3900" dirty="0">
                <a:latin typeface="Arial" panose="020B0604020202020204" pitchFamily="34" charset="0"/>
                <a:cs typeface="Arial" panose="020B0604020202020204" pitchFamily="34" charset="0"/>
              </a:rPr>
              <a:t> diesel/</a:t>
            </a:r>
            <a:r>
              <a:rPr lang="nl-NL" sz="3900" dirty="0" err="1">
                <a:latin typeface="Arial" panose="020B0604020202020204" pitchFamily="34" charset="0"/>
                <a:cs typeface="Arial" panose="020B0604020202020204" pitchFamily="34" charset="0"/>
              </a:rPr>
              <a:t>motorized</a:t>
            </a:r>
            <a:r>
              <a:rPr lang="nl-NL" sz="3900" dirty="0">
                <a:latin typeface="Arial" panose="020B0604020202020204" pitchFamily="34" charset="0"/>
                <a:cs typeface="Arial" panose="020B0604020202020204" pitchFamily="34" charset="0"/>
              </a:rPr>
              <a:t> trailer</a:t>
            </a:r>
            <a:endParaRPr lang="nl-NL" sz="3900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75" indent="-457200">
              <a:buClr>
                <a:srgbClr val="339933"/>
              </a:buClr>
              <a:buSzPct val="125000"/>
              <a:buFont typeface="Courier New" panose="02070309020205020404" pitchFamily="49" charset="0"/>
              <a:buChar char="o"/>
            </a:pP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haul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13 %</a:t>
            </a:r>
          </a:p>
          <a:p>
            <a:pPr marL="904875" indent="-457200">
              <a:buClr>
                <a:srgbClr val="339933"/>
              </a:buClr>
              <a:buSzPct val="125000"/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haul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18 %</a:t>
            </a:r>
          </a:p>
          <a:p>
            <a:pPr marL="447675" indent="-447675">
              <a:buClr>
                <a:srgbClr val="339933"/>
              </a:buClr>
              <a:buSzPct val="125000"/>
            </a:pPr>
            <a:r>
              <a:rPr lang="nl-NL" sz="3900" dirty="0" err="1">
                <a:latin typeface="Arial" panose="020B0604020202020204" pitchFamily="34" charset="0"/>
                <a:cs typeface="Arial" panose="020B0604020202020204" pitchFamily="34" charset="0"/>
              </a:rPr>
              <a:t>Diba</a:t>
            </a:r>
            <a:r>
              <a:rPr lang="nl-NL" sz="3900" dirty="0">
                <a:latin typeface="Arial" panose="020B0604020202020204" pitchFamily="34" charset="0"/>
                <a:cs typeface="Arial" panose="020B0604020202020204" pitchFamily="34" charset="0"/>
              </a:rPr>
              <a:t> (2014): Series </a:t>
            </a:r>
            <a:r>
              <a:rPr lang="nl-NL" sz="3900" dirty="0" err="1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nl-NL" sz="3900" dirty="0">
                <a:latin typeface="Arial" panose="020B0604020202020204" pitchFamily="34" charset="0"/>
                <a:cs typeface="Arial" panose="020B0604020202020204" pitchFamily="34" charset="0"/>
              </a:rPr>
              <a:t> tractor – trailer </a:t>
            </a:r>
            <a:r>
              <a:rPr lang="nl-NL" sz="3900" dirty="0" err="1"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nl-NL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900" dirty="0" err="1">
                <a:latin typeface="Arial" panose="020B0604020202020204" pitchFamily="34" charset="0"/>
                <a:cs typeface="Arial" panose="020B0604020202020204" pitchFamily="34" charset="0"/>
              </a:rPr>
              <a:t>drivetrain</a:t>
            </a:r>
            <a:endParaRPr lang="nl-NL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75" indent="-457200">
              <a:buClr>
                <a:srgbClr val="339933"/>
              </a:buClr>
              <a:buSzPct val="125000"/>
              <a:buFont typeface="Courier New" panose="02070309020205020404" pitchFamily="49" charset="0"/>
              <a:buChar char="o"/>
            </a:pP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TCO in 10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nl-NL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sz="3900" dirty="0">
                <a:latin typeface="Arial" panose="020B0604020202020204" pitchFamily="34" charset="0"/>
                <a:cs typeface="Arial" panose="020B0604020202020204" pitchFamily="34" charset="0"/>
              </a:rPr>
              <a:t>Both studies:</a:t>
            </a:r>
          </a:p>
          <a:p>
            <a:pPr marL="817563" indent="-457200">
              <a:buClr>
                <a:srgbClr val="339933"/>
              </a:buClr>
              <a:buSzPct val="125000"/>
              <a:buFont typeface="Courier New" panose="02070309020205020404" pitchFamily="49" charset="0"/>
              <a:buChar char="o"/>
            </a:pP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tractive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gradeability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uphill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downhill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nl-NL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563" indent="-457200">
              <a:buClr>
                <a:srgbClr val="339933"/>
              </a:buClr>
              <a:buSzPct val="125000"/>
              <a:buFont typeface="Courier New" panose="02070309020205020404" pitchFamily="49" charset="0"/>
              <a:buChar char="o"/>
            </a:pP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braking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driver control</a:t>
            </a:r>
          </a:p>
          <a:p>
            <a:pPr marL="817563" indent="-457200">
              <a:buClr>
                <a:srgbClr val="339933"/>
              </a:buClr>
              <a:buSzPct val="125000"/>
              <a:buFont typeface="Courier New" panose="02070309020205020404" pitchFamily="49" charset="0"/>
              <a:buChar char="o"/>
            </a:pP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Downsized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tractor ICE /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auxiliaries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floor, </a:t>
            </a:r>
            <a:r>
              <a:rPr lang="nl-NL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nl-N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214638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Dutch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Kraker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E-Trailer initiative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119911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Jawdat Abo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Aish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Joop Pauwelussen, Karel Kural, 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Michel van Klink, 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11242FA7-CDFE-F027-2F20-3C1F6D52502B}"/>
              </a:ext>
            </a:extLst>
          </p:cNvPr>
          <p:cNvSpPr txBox="1">
            <a:spLocks/>
          </p:cNvSpPr>
          <p:nvPr/>
        </p:nvSpPr>
        <p:spPr>
          <a:xfrm>
            <a:off x="1295128" y="2479204"/>
            <a:ext cx="1576975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39933"/>
              </a:buClr>
              <a:buSzPct val="125000"/>
            </a:pPr>
            <a:endParaRPr lang="nl-NL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B9DC353-D7DB-7D1A-82BF-ECF5F94A12FF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5</a:t>
            </a:fld>
            <a:endParaRPr lang="en-US" sz="2800" dirty="0"/>
          </a:p>
        </p:txBody>
      </p:sp>
      <p:pic>
        <p:nvPicPr>
          <p:cNvPr id="5" name="Picture 2" descr="K-Force: the multifunctional moving floor trailer - Kraker Trailers">
            <a:extLst>
              <a:ext uri="{FF2B5EF4-FFF2-40B4-BE49-F238E27FC236}">
                <a16:creationId xmlns:a16="http://schemas.microsoft.com/office/drawing/2014/main" id="{6A5D27F0-F686-BA70-7B8D-5A3D16DF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52" y="3703340"/>
            <a:ext cx="5046216" cy="28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DFEA75C5-AE60-03A7-C06B-E83576B83B6E}"/>
              </a:ext>
            </a:extLst>
          </p:cNvPr>
          <p:cNvSpPr txBox="1">
            <a:spLocks/>
          </p:cNvSpPr>
          <p:nvPr/>
        </p:nvSpPr>
        <p:spPr>
          <a:xfrm>
            <a:off x="1223120" y="1903140"/>
            <a:ext cx="15913768" cy="14196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000" b="1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nl-NL" sz="4000" b="1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Validate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E-Trailer controller approach 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mode)</a:t>
            </a:r>
          </a:p>
          <a:p>
            <a:pPr marL="457200" indent="-457200">
              <a:buClr>
                <a:srgbClr val="339933"/>
              </a:buClr>
              <a:buSzPct val="125000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purely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electrically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AEC0AED-783E-AE93-9D7E-33A830023F0B}"/>
              </a:ext>
            </a:extLst>
          </p:cNvPr>
          <p:cNvSpPr txBox="1"/>
          <p:nvPr/>
        </p:nvSpPr>
        <p:spPr>
          <a:xfrm>
            <a:off x="13536488" y="7087716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400 Nm max.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torque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70 kW max.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 Power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38 kWh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8F3C0AB4-98A6-F23E-A579-A106F96603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128" y="4063380"/>
            <a:ext cx="4615858" cy="2633102"/>
          </a:xfrm>
          <a:prstGeom prst="rect">
            <a:avLst/>
          </a:prstGeom>
          <a:noFill/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47F4EB9-019C-8997-EB59-31ADF966E87A}"/>
              </a:ext>
            </a:extLst>
          </p:cNvPr>
          <p:cNvSpPr txBox="1"/>
          <p:nvPr/>
        </p:nvSpPr>
        <p:spPr>
          <a:xfrm>
            <a:off x="1079104" y="7087716"/>
            <a:ext cx="1238537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339933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Communication with the existing Truck/Trailer network</a:t>
            </a:r>
          </a:p>
          <a:p>
            <a:pPr marL="285750" indent="-285750">
              <a:buClr>
                <a:srgbClr val="339933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Novel controller along with an optimum control strategy </a:t>
            </a:r>
          </a:p>
          <a:p>
            <a:pPr marL="742950" lvl="1" indent="-285750">
              <a:buClr>
                <a:srgbClr val="339933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Fleet Management Standard (FMS)  / Electronic Brake System (EBS)</a:t>
            </a:r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924AA1DB-653F-6131-7EBF-8D6A9DF159D0}"/>
              </a:ext>
            </a:extLst>
          </p:cNvPr>
          <p:cNvGrpSpPr/>
          <p:nvPr/>
        </p:nvGrpSpPr>
        <p:grpSpPr>
          <a:xfrm>
            <a:off x="7019765" y="3851419"/>
            <a:ext cx="10513167" cy="2880320"/>
            <a:chOff x="6335688" y="3775348"/>
            <a:chExt cx="10513167" cy="2880320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F962C783-2ECC-CEC3-4D0E-97AE25D9D5A7}"/>
                </a:ext>
              </a:extLst>
            </p:cNvPr>
            <p:cNvGrpSpPr/>
            <p:nvPr/>
          </p:nvGrpSpPr>
          <p:grpSpPr>
            <a:xfrm>
              <a:off x="6335688" y="3775348"/>
              <a:ext cx="10513167" cy="2880320"/>
              <a:chOff x="3842426" y="2368844"/>
              <a:chExt cx="8511356" cy="2475530"/>
            </a:xfrm>
          </p:grpSpPr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3230B613-E797-77C1-9B65-9982E1F53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2426" y="2607013"/>
                <a:ext cx="8016703" cy="2237361"/>
              </a:xfrm>
              <a:prstGeom prst="rect">
                <a:avLst/>
              </a:prstGeom>
            </p:spPr>
          </p:pic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185D8313-345A-0E40-EF5C-7CE2E773A00E}"/>
                  </a:ext>
                </a:extLst>
              </p:cNvPr>
              <p:cNvSpPr txBox="1"/>
              <p:nvPr/>
            </p:nvSpPr>
            <p:spPr>
              <a:xfrm>
                <a:off x="9847013" y="2368844"/>
                <a:ext cx="2506769" cy="396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4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hybrid</a:t>
                </a:r>
                <a:r>
                  <a:rPr lang="nl-NL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24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driving</a:t>
                </a:r>
                <a:r>
                  <a:rPr lang="nl-NL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mode</a:t>
                </a:r>
                <a:endParaRPr 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E745A849-0040-A5CB-20AB-3629A9BC6225}"/>
                </a:ext>
              </a:extLst>
            </p:cNvPr>
            <p:cNvSpPr txBox="1"/>
            <p:nvPr/>
          </p:nvSpPr>
          <p:spPr>
            <a:xfrm>
              <a:off x="7610468" y="6160157"/>
              <a:ext cx="576064" cy="27699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</a:rPr>
                <a:t>  FMS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82D964D5-1B90-9743-09AD-A2F31E660AD3}"/>
                </a:ext>
              </a:extLst>
            </p:cNvPr>
            <p:cNvSpPr txBox="1"/>
            <p:nvPr/>
          </p:nvSpPr>
          <p:spPr>
            <a:xfrm>
              <a:off x="10685530" y="5966452"/>
              <a:ext cx="576064" cy="27699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</a:rPr>
                <a:t>  EBS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2E5E024-B793-381E-2F9C-B9687A393B0C}"/>
                </a:ext>
              </a:extLst>
            </p:cNvPr>
            <p:cNvSpPr/>
            <p:nvPr/>
          </p:nvSpPr>
          <p:spPr>
            <a:xfrm>
              <a:off x="8783960" y="4783460"/>
              <a:ext cx="1152128" cy="21602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8F8DFC5-AA6E-6B19-4556-2C8ABB0C3480}"/>
                </a:ext>
              </a:extLst>
            </p:cNvPr>
            <p:cNvSpPr/>
            <p:nvPr/>
          </p:nvSpPr>
          <p:spPr>
            <a:xfrm>
              <a:off x="8783960" y="4999484"/>
              <a:ext cx="1152128" cy="21602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3584CD1-3B59-FE1D-76B0-30C38D0855E7}"/>
                </a:ext>
              </a:extLst>
            </p:cNvPr>
            <p:cNvSpPr/>
            <p:nvPr/>
          </p:nvSpPr>
          <p:spPr>
            <a:xfrm>
              <a:off x="8783960" y="5215508"/>
              <a:ext cx="1152128" cy="21602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A501F5C3-1010-04E3-B004-3C82A1969C32}"/>
                </a:ext>
              </a:extLst>
            </p:cNvPr>
            <p:cNvSpPr txBox="1"/>
            <p:nvPr/>
          </p:nvSpPr>
          <p:spPr>
            <a:xfrm>
              <a:off x="8836450" y="4742139"/>
              <a:ext cx="86409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000" b="1" dirty="0">
                  <a:solidFill>
                    <a:schemeClr val="bg1"/>
                  </a:solidFill>
                </a:rPr>
                <a:t>       </a:t>
              </a:r>
              <a:r>
                <a:rPr lang="nl-NL" sz="1000" b="1" dirty="0" err="1">
                  <a:solidFill>
                    <a:schemeClr val="bg1"/>
                  </a:solidFill>
                </a:rPr>
                <a:t>Retarder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41D098A0-2E50-46E1-DBC5-F87FFFE0E3A9}"/>
                </a:ext>
              </a:extLst>
            </p:cNvPr>
            <p:cNvSpPr txBox="1"/>
            <p:nvPr/>
          </p:nvSpPr>
          <p:spPr>
            <a:xfrm>
              <a:off x="8826479" y="4962905"/>
              <a:ext cx="119569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000" b="1" dirty="0">
                  <a:solidFill>
                    <a:schemeClr val="bg1"/>
                  </a:solidFill>
                </a:rPr>
                <a:t>Accelerator </a:t>
              </a:r>
              <a:r>
                <a:rPr lang="nl-NL" sz="1000" b="1" dirty="0" err="1">
                  <a:solidFill>
                    <a:schemeClr val="bg1"/>
                  </a:solidFill>
                </a:rPr>
                <a:t>pedal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366D3668-6C4C-9DDE-CD60-52CB579C86A6}"/>
                </a:ext>
              </a:extLst>
            </p:cNvPr>
            <p:cNvSpPr txBox="1"/>
            <p:nvPr/>
          </p:nvSpPr>
          <p:spPr>
            <a:xfrm>
              <a:off x="8894846" y="5189369"/>
              <a:ext cx="106323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000" b="1" dirty="0" err="1">
                  <a:solidFill>
                    <a:schemeClr val="bg1"/>
                  </a:solidFill>
                </a:rPr>
                <a:t>Brake</a:t>
              </a:r>
              <a:r>
                <a:rPr lang="nl-NL" sz="1000" b="1" dirty="0">
                  <a:solidFill>
                    <a:schemeClr val="bg1"/>
                  </a:solidFill>
                </a:rPr>
                <a:t> </a:t>
              </a:r>
              <a:r>
                <a:rPr lang="nl-NL" sz="1000" b="1" dirty="0" err="1">
                  <a:solidFill>
                    <a:schemeClr val="bg1"/>
                  </a:solidFill>
                </a:rPr>
                <a:t>pressure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BA536C4-E6DB-7ECD-2F60-117C4B55CC92}"/>
                </a:ext>
              </a:extLst>
            </p:cNvPr>
            <p:cNvSpPr/>
            <p:nvPr/>
          </p:nvSpPr>
          <p:spPr>
            <a:xfrm>
              <a:off x="10498508" y="4302807"/>
              <a:ext cx="301676" cy="106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8BD0A876-4AD8-2B31-E9D5-FB5D3A44357E}"/>
                </a:ext>
              </a:extLst>
            </p:cNvPr>
            <p:cNvSpPr/>
            <p:nvPr/>
          </p:nvSpPr>
          <p:spPr>
            <a:xfrm>
              <a:off x="10800183" y="4423421"/>
              <a:ext cx="330713" cy="93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2AFADD76-C3F8-5E9A-6067-56E5053057F3}"/>
                </a:ext>
              </a:extLst>
            </p:cNvPr>
            <p:cNvSpPr txBox="1"/>
            <p:nvPr/>
          </p:nvSpPr>
          <p:spPr>
            <a:xfrm>
              <a:off x="10731671" y="4325144"/>
              <a:ext cx="4956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b="1" dirty="0"/>
                <a:t>temp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AEDC8A18-35D0-03FA-7A90-49CE68E178CC}"/>
                </a:ext>
              </a:extLst>
            </p:cNvPr>
            <p:cNvSpPr txBox="1"/>
            <p:nvPr/>
          </p:nvSpPr>
          <p:spPr>
            <a:xfrm>
              <a:off x="10449029" y="4251242"/>
              <a:ext cx="4106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b="1" dirty="0"/>
                <a:t>SOC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CC66EDC-2DB3-110A-7821-0EC22D4B5FD6}"/>
                </a:ext>
              </a:extLst>
            </p:cNvPr>
            <p:cNvSpPr/>
            <p:nvPr/>
          </p:nvSpPr>
          <p:spPr>
            <a:xfrm>
              <a:off x="10803032" y="5451765"/>
              <a:ext cx="330713" cy="93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33C90EA1-6FE6-ABCF-DC5D-1DF72FB92E78}"/>
                </a:ext>
              </a:extLst>
            </p:cNvPr>
            <p:cNvSpPr txBox="1"/>
            <p:nvPr/>
          </p:nvSpPr>
          <p:spPr>
            <a:xfrm>
              <a:off x="10717428" y="5370580"/>
              <a:ext cx="4956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b="1" dirty="0"/>
                <a:t>temp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9156261-7AC4-3479-52F2-AC2FE58712FE}"/>
                </a:ext>
              </a:extLst>
            </p:cNvPr>
            <p:cNvSpPr/>
            <p:nvPr/>
          </p:nvSpPr>
          <p:spPr>
            <a:xfrm>
              <a:off x="10393773" y="4830461"/>
              <a:ext cx="576841" cy="5127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2C7872A-BADE-C513-12BA-27E273E881F6}"/>
                </a:ext>
              </a:extLst>
            </p:cNvPr>
            <p:cNvSpPr/>
            <p:nvPr/>
          </p:nvSpPr>
          <p:spPr>
            <a:xfrm>
              <a:off x="11945597" y="4826949"/>
              <a:ext cx="576841" cy="5127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86DC054D-93CA-33EE-17F0-DBCD489CB69F}"/>
                </a:ext>
              </a:extLst>
            </p:cNvPr>
            <p:cNvSpPr/>
            <p:nvPr/>
          </p:nvSpPr>
          <p:spPr>
            <a:xfrm>
              <a:off x="10975649" y="4826950"/>
              <a:ext cx="975644" cy="51274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13768BCB-17E5-80DE-CD9D-658CA3AA09EE}"/>
                </a:ext>
              </a:extLst>
            </p:cNvPr>
            <p:cNvSpPr txBox="1"/>
            <p:nvPr/>
          </p:nvSpPr>
          <p:spPr>
            <a:xfrm>
              <a:off x="11016208" y="4927476"/>
              <a:ext cx="9336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</a:rPr>
                <a:t>  controller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132E8F76-78CF-53F2-B62F-43EE96070ACF}"/>
                </a:ext>
              </a:extLst>
            </p:cNvPr>
            <p:cNvSpPr txBox="1"/>
            <p:nvPr/>
          </p:nvSpPr>
          <p:spPr>
            <a:xfrm>
              <a:off x="10282678" y="4808466"/>
              <a:ext cx="6480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</a:rPr>
                <a:t>  input</a:t>
              </a: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853BEC6A-3A23-2960-867F-F6A034813C12}"/>
                </a:ext>
              </a:extLst>
            </p:cNvPr>
            <p:cNvSpPr txBox="1"/>
            <p:nvPr/>
          </p:nvSpPr>
          <p:spPr>
            <a:xfrm>
              <a:off x="11866497" y="4815588"/>
              <a:ext cx="7546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</a:rPr>
                <a:t>  output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88DC7464-7B67-D8ED-26F4-5187CE3FB9D2}"/>
                </a:ext>
              </a:extLst>
            </p:cNvPr>
            <p:cNvSpPr/>
            <p:nvPr/>
          </p:nvSpPr>
          <p:spPr>
            <a:xfrm>
              <a:off x="13132038" y="5205814"/>
              <a:ext cx="870246" cy="32331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192C462C-C18F-1722-DDC0-1638310E047A}"/>
                </a:ext>
              </a:extLst>
            </p:cNvPr>
            <p:cNvSpPr txBox="1"/>
            <p:nvPr/>
          </p:nvSpPr>
          <p:spPr>
            <a:xfrm>
              <a:off x="13248456" y="5215508"/>
              <a:ext cx="7546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200" b="1" dirty="0" err="1">
                  <a:solidFill>
                    <a:schemeClr val="bg1"/>
                  </a:solidFill>
                </a:rPr>
                <a:t>inverter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83952917-7C2A-BDD8-681E-3BC617D19CF3}"/>
                </a:ext>
              </a:extLst>
            </p:cNvPr>
            <p:cNvSpPr/>
            <p:nvPr/>
          </p:nvSpPr>
          <p:spPr>
            <a:xfrm>
              <a:off x="13104440" y="4351413"/>
              <a:ext cx="910663" cy="31459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326F050A-1FCB-F44C-1622-0EF0F22702AA}"/>
                </a:ext>
              </a:extLst>
            </p:cNvPr>
            <p:cNvSpPr txBox="1"/>
            <p:nvPr/>
          </p:nvSpPr>
          <p:spPr>
            <a:xfrm>
              <a:off x="13392472" y="4351412"/>
              <a:ext cx="5040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</a:rPr>
                <a:t>BCI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9C8A5F96-CBEF-3320-C78B-44425EC200D6}"/>
                </a:ext>
              </a:extLst>
            </p:cNvPr>
            <p:cNvSpPr/>
            <p:nvPr/>
          </p:nvSpPr>
          <p:spPr>
            <a:xfrm>
              <a:off x="14328576" y="4351412"/>
              <a:ext cx="648072" cy="57606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2FD6516D-E4BA-857D-888B-5807F17CFAEF}"/>
                </a:ext>
              </a:extLst>
            </p:cNvPr>
            <p:cNvSpPr txBox="1"/>
            <p:nvPr/>
          </p:nvSpPr>
          <p:spPr>
            <a:xfrm>
              <a:off x="14282205" y="4390500"/>
              <a:ext cx="7546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err="1">
                  <a:solidFill>
                    <a:schemeClr val="bg1"/>
                  </a:solidFill>
                </a:rPr>
                <a:t>Battery</a:t>
              </a:r>
              <a:r>
                <a:rPr lang="nl-NL" sz="1200" b="1" dirty="0">
                  <a:solidFill>
                    <a:schemeClr val="bg1"/>
                  </a:solidFill>
                </a:rPr>
                <a:t> Pack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F8099134-CD08-CB48-49F3-C02315715D01}"/>
                </a:ext>
              </a:extLst>
            </p:cNvPr>
            <p:cNvSpPr/>
            <p:nvPr/>
          </p:nvSpPr>
          <p:spPr>
            <a:xfrm>
              <a:off x="14339971" y="5204566"/>
              <a:ext cx="713446" cy="65357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11D4545F-E73A-4925-E4BD-F189C81BF15C}"/>
                </a:ext>
              </a:extLst>
            </p:cNvPr>
            <p:cNvSpPr txBox="1"/>
            <p:nvPr/>
          </p:nvSpPr>
          <p:spPr>
            <a:xfrm>
              <a:off x="14328576" y="5359524"/>
              <a:ext cx="7546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E-Motor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16" y="778455"/>
            <a:ext cx="13431316" cy="17875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Power management system objectives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119911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Jawdat Abo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Aish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Joop Pauwelussen, Karel Kural, 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Michel van Klink, 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11242FA7-CDFE-F027-2F20-3C1F6D52502B}"/>
              </a:ext>
            </a:extLst>
          </p:cNvPr>
          <p:cNvSpPr txBox="1">
            <a:spLocks/>
          </p:cNvSpPr>
          <p:nvPr/>
        </p:nvSpPr>
        <p:spPr>
          <a:xfrm>
            <a:off x="1295128" y="2479204"/>
            <a:ext cx="1576975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39933"/>
              </a:buClr>
              <a:buSzPct val="125000"/>
            </a:pPr>
            <a:endParaRPr lang="nl-NL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B9DC353-D7DB-7D1A-82BF-ECF5F94A12FF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6</a:t>
            </a:fld>
            <a:endParaRPr lang="en-US" sz="2800" dirty="0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62151173-A8CA-6E3A-9182-14085B1ECD44}"/>
              </a:ext>
            </a:extLst>
          </p:cNvPr>
          <p:cNvSpPr txBox="1"/>
          <p:nvPr/>
        </p:nvSpPr>
        <p:spPr>
          <a:xfrm>
            <a:off x="10656168" y="7879804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full throttle speed-torque curve and the efficiency map of a diesel engine (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2014).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6CD9CDC-A918-6A8A-5E23-2B31F34266EB}"/>
              </a:ext>
            </a:extLst>
          </p:cNvPr>
          <p:cNvSpPr txBox="1"/>
          <p:nvPr/>
        </p:nvSpPr>
        <p:spPr>
          <a:xfrm>
            <a:off x="1223120" y="2263180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9933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Meet power demand</a:t>
            </a:r>
          </a:p>
          <a:p>
            <a:pPr marL="342900" indent="-342900">
              <a:buClr>
                <a:srgbClr val="339933"/>
              </a:buClr>
              <a:buSzPct val="125000"/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33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Improve the efficiency of the diesel engine</a:t>
            </a:r>
          </a:p>
          <a:p>
            <a:pPr marL="342900" indent="-342900">
              <a:buClr>
                <a:srgbClr val="339933"/>
              </a:buClr>
              <a:buSzPct val="125000"/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33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ecuperate as much braking energy as possible</a:t>
            </a:r>
          </a:p>
          <a:p>
            <a:pPr marL="342900" indent="-342900">
              <a:buClr>
                <a:srgbClr val="339933"/>
              </a:buClr>
              <a:buSzPct val="125000"/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9933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Maintain predefined SOC thresholds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1BFCE0C-28C0-C802-3F97-9911013C9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5" y="2335188"/>
            <a:ext cx="6475357" cy="54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9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Power management system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119911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Jawdat Abo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Aish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Joop Pauwelussen, Karel Kural, 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Michel van Klink, 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11242FA7-CDFE-F027-2F20-3C1F6D52502B}"/>
              </a:ext>
            </a:extLst>
          </p:cNvPr>
          <p:cNvSpPr txBox="1">
            <a:spLocks/>
          </p:cNvSpPr>
          <p:nvPr/>
        </p:nvSpPr>
        <p:spPr>
          <a:xfrm>
            <a:off x="1295128" y="2479204"/>
            <a:ext cx="1576975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39933"/>
              </a:buClr>
              <a:buSzPct val="125000"/>
            </a:pPr>
            <a:endParaRPr lang="nl-NL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B9DC353-D7DB-7D1A-82BF-ECF5F94A12FF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7</a:t>
            </a:fld>
            <a:endParaRPr lang="en-US" sz="2800" dirty="0"/>
          </a:p>
        </p:txBody>
      </p:sp>
      <p:pic>
        <p:nvPicPr>
          <p:cNvPr id="5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6C1B986B-2BD5-3519-9081-5CE5AE37B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60" y="1615108"/>
            <a:ext cx="11809312" cy="6226228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29955F8D-97F1-4857-3562-2B43DA1CEC63}"/>
              </a:ext>
            </a:extLst>
          </p:cNvPr>
          <p:cNvGrpSpPr/>
          <p:nvPr/>
        </p:nvGrpSpPr>
        <p:grpSpPr>
          <a:xfrm>
            <a:off x="4895528" y="1903140"/>
            <a:ext cx="4392488" cy="4968552"/>
            <a:chOff x="2653768" y="214824"/>
            <a:chExt cx="4392488" cy="4968552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4752582C-7106-8CBD-D41C-A4BC96DD4427}"/>
                </a:ext>
              </a:extLst>
            </p:cNvPr>
            <p:cNvSpPr/>
            <p:nvPr/>
          </p:nvSpPr>
          <p:spPr>
            <a:xfrm>
              <a:off x="2653768" y="214824"/>
              <a:ext cx="2016224" cy="4968552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18366AAC-4C53-D456-1CAD-47AB39DD022A}"/>
                </a:ext>
              </a:extLst>
            </p:cNvPr>
            <p:cNvSpPr/>
            <p:nvPr/>
          </p:nvSpPr>
          <p:spPr>
            <a:xfrm>
              <a:off x="4669992" y="214824"/>
              <a:ext cx="2376264" cy="4968552"/>
            </a:xfrm>
            <a:prstGeom prst="rect">
              <a:avLst/>
            </a:prstGeom>
            <a:solidFill>
              <a:srgbClr val="E5005A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A5F535CB-44EA-908E-A0CC-150FBE9D8D5A}"/>
                </a:ext>
              </a:extLst>
            </p:cNvPr>
            <p:cNvSpPr txBox="1"/>
            <p:nvPr/>
          </p:nvSpPr>
          <p:spPr>
            <a:xfrm>
              <a:off x="2941800" y="2087032"/>
              <a:ext cx="18652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Energy recovery</a:t>
              </a:r>
            </a:p>
          </p:txBody>
        </p:sp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62C23702-98F6-8439-D21C-0A63D2DF8270}"/>
                </a:ext>
              </a:extLst>
            </p:cNvPr>
            <p:cNvSpPr txBox="1"/>
            <p:nvPr/>
          </p:nvSpPr>
          <p:spPr>
            <a:xfrm>
              <a:off x="5102040" y="2375064"/>
              <a:ext cx="1688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  <a:endParaRPr lang="en-US" dirty="0"/>
            </a:p>
          </p:txBody>
        </p:sp>
      </p:grpSp>
      <p:sp>
        <p:nvSpPr>
          <p:cNvPr id="15" name="TextBox 22">
            <a:extLst>
              <a:ext uri="{FF2B5EF4-FFF2-40B4-BE49-F238E27FC236}">
                <a16:creationId xmlns:a16="http://schemas.microsoft.com/office/drawing/2014/main" id="{B81131BC-CA35-BFB6-7D27-00E036D32538}"/>
              </a:ext>
            </a:extLst>
          </p:cNvPr>
          <p:cNvSpPr txBox="1"/>
          <p:nvPr/>
        </p:nvSpPr>
        <p:spPr>
          <a:xfrm>
            <a:off x="2087216" y="7951812"/>
            <a:ext cx="14833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full throttle speed-torque curve and the fuel consumption of the OM471 diesel engine.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8" y="534988"/>
            <a:ext cx="13753528" cy="1787500"/>
          </a:xfrm>
        </p:spPr>
        <p:txBody>
          <a:bodyPr/>
          <a:lstStyle/>
          <a:p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Controller design (FLC: </a:t>
            </a:r>
            <a:r>
              <a:rPr lang="nl-NL" sz="6000" dirty="0" err="1">
                <a:latin typeface="Arial" panose="020B0604020202020204" pitchFamily="34" charset="0"/>
                <a:cs typeface="Arial" panose="020B0604020202020204" pitchFamily="34" charset="0"/>
              </a:rPr>
              <a:t>Fuzzy</a:t>
            </a:r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 Logic)</a:t>
            </a:r>
            <a:endParaRPr lang="en-A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119911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Jawdat Abo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Aish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Joop Pauwelussen, Karel Kural, 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Michel van Klink, 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11242FA7-CDFE-F027-2F20-3C1F6D52502B}"/>
              </a:ext>
            </a:extLst>
          </p:cNvPr>
          <p:cNvSpPr txBox="1">
            <a:spLocks/>
          </p:cNvSpPr>
          <p:nvPr/>
        </p:nvSpPr>
        <p:spPr>
          <a:xfrm>
            <a:off x="1295128" y="2479204"/>
            <a:ext cx="1576975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39933"/>
              </a:buClr>
              <a:buSzPct val="125000"/>
            </a:pPr>
            <a:endParaRPr lang="nl-NL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B9DC353-D7DB-7D1A-82BF-ECF5F94A12FF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8</a:t>
            </a:fld>
            <a:endParaRPr lang="en-US" sz="2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B4BFA-8EE5-48EC-40AB-3D597F596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0" y="3055268"/>
            <a:ext cx="10801200" cy="53955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8F98A88-637C-10FC-F806-0B1DD8F823B3}"/>
              </a:ext>
            </a:extLst>
          </p:cNvPr>
          <p:cNvSpPr txBox="1"/>
          <p:nvPr/>
        </p:nvSpPr>
        <p:spPr>
          <a:xfrm>
            <a:off x="460294" y="3421533"/>
            <a:ext cx="31004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APP: Accelerator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Pedal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BPA: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Brake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CC  : Cruise Control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F124030D-B8DC-6800-CC3D-E6D741ED51ED}"/>
              </a:ext>
            </a:extLst>
          </p:cNvPr>
          <p:cNvGrpSpPr/>
          <p:nvPr/>
        </p:nvGrpSpPr>
        <p:grpSpPr>
          <a:xfrm>
            <a:off x="10224120" y="4207396"/>
            <a:ext cx="1440160" cy="1584177"/>
            <a:chOff x="7179012" y="1823704"/>
            <a:chExt cx="1128409" cy="1396152"/>
          </a:xfrm>
        </p:grpSpPr>
        <p:sp>
          <p:nvSpPr>
            <p:cNvPr id="10" name="Bijschrift: pijl-omlaag 9">
              <a:extLst>
                <a:ext uri="{FF2B5EF4-FFF2-40B4-BE49-F238E27FC236}">
                  <a16:creationId xmlns:a16="http://schemas.microsoft.com/office/drawing/2014/main" id="{5B03EC54-47F0-46D0-AE5F-F4851790461E}"/>
                </a:ext>
              </a:extLst>
            </p:cNvPr>
            <p:cNvSpPr/>
            <p:nvPr/>
          </p:nvSpPr>
          <p:spPr>
            <a:xfrm>
              <a:off x="7179012" y="1823705"/>
              <a:ext cx="1128409" cy="1396151"/>
            </a:xfrm>
            <a:prstGeom prst="downArrow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A7EAE814-E969-9A7E-C295-5847F5677C65}"/>
                </a:ext>
              </a:extLst>
            </p:cNvPr>
            <p:cNvSpPr txBox="1"/>
            <p:nvPr/>
          </p:nvSpPr>
          <p:spPr>
            <a:xfrm>
              <a:off x="7291853" y="1823704"/>
              <a:ext cx="902727" cy="895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Torque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nl-NL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Request</a:t>
              </a:r>
              <a:endParaRPr 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neg/pos</a:t>
              </a: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B8DE1466-0DAB-A831-D2CC-C9EA34997596}"/>
              </a:ext>
            </a:extLst>
          </p:cNvPr>
          <p:cNvGrpSpPr/>
          <p:nvPr/>
        </p:nvGrpSpPr>
        <p:grpSpPr>
          <a:xfrm>
            <a:off x="7991872" y="6438540"/>
            <a:ext cx="2232248" cy="2520280"/>
            <a:chOff x="6039555" y="3770489"/>
            <a:chExt cx="2232248" cy="2178756"/>
          </a:xfrm>
        </p:grpSpPr>
        <p:sp>
          <p:nvSpPr>
            <p:cNvPr id="13" name="Bijschrift: pijl-omhoog 12">
              <a:extLst>
                <a:ext uri="{FF2B5EF4-FFF2-40B4-BE49-F238E27FC236}">
                  <a16:creationId xmlns:a16="http://schemas.microsoft.com/office/drawing/2014/main" id="{CEC45F3D-A00D-C807-1380-D9CF7C6F628F}"/>
                </a:ext>
              </a:extLst>
            </p:cNvPr>
            <p:cNvSpPr/>
            <p:nvPr/>
          </p:nvSpPr>
          <p:spPr>
            <a:xfrm>
              <a:off x="6039555" y="3770489"/>
              <a:ext cx="2232248" cy="2178756"/>
            </a:xfrm>
            <a:prstGeom prst="upArrow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24965628-17F5-6167-B1F7-C182BC024C25}"/>
                </a:ext>
              </a:extLst>
            </p:cNvPr>
            <p:cNvSpPr txBox="1"/>
            <p:nvPr/>
          </p:nvSpPr>
          <p:spPr>
            <a:xfrm>
              <a:off x="6195068" y="5564263"/>
              <a:ext cx="20585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LoM</a:t>
              </a:r>
              <a:r>
                <a:rPr lang="nl-NL" sz="1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nl-NL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Largest</a:t>
              </a:r>
              <a:r>
                <a:rPr lang="nl-NL" sz="1600" dirty="0">
                  <a:latin typeface="Arial" panose="020B0604020202020204" pitchFamily="34" charset="0"/>
                  <a:cs typeface="Arial" panose="020B0604020202020204" pitchFamily="34" charset="0"/>
                </a:rPr>
                <a:t> of Max</a:t>
              </a:r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F9BF1A94-089F-DF96-8BE1-274F9EFA9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5579" y="4579741"/>
              <a:ext cx="1776646" cy="1061517"/>
            </a:xfrm>
            <a:prstGeom prst="rect">
              <a:avLst/>
            </a:prstGeom>
          </p:spPr>
        </p:pic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193AE4DC-46D2-2C43-156A-E35DD37419D3}"/>
              </a:ext>
            </a:extLst>
          </p:cNvPr>
          <p:cNvGrpSpPr/>
          <p:nvPr/>
        </p:nvGrpSpPr>
        <p:grpSpPr>
          <a:xfrm>
            <a:off x="4487186" y="2268244"/>
            <a:ext cx="13175782" cy="4799776"/>
            <a:chOff x="2710574" y="1050040"/>
            <a:chExt cx="12788232" cy="4799776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6290551C-7D59-8A05-8A9F-A95CC91E4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37150" y="1266064"/>
              <a:ext cx="4125606" cy="2880320"/>
            </a:xfrm>
            <a:prstGeom prst="rect">
              <a:avLst/>
            </a:prstGeom>
          </p:spPr>
        </p:pic>
        <p:sp>
          <p:nvSpPr>
            <p:cNvPr id="29" name="Rechthoek: afgeronde hoeken 28">
              <a:extLst>
                <a:ext uri="{FF2B5EF4-FFF2-40B4-BE49-F238E27FC236}">
                  <a16:creationId xmlns:a16="http://schemas.microsoft.com/office/drawing/2014/main" id="{905B18FE-65BF-4AF7-D845-1AF133CF2411}"/>
                </a:ext>
              </a:extLst>
            </p:cNvPr>
            <p:cNvSpPr/>
            <p:nvPr/>
          </p:nvSpPr>
          <p:spPr>
            <a:xfrm>
              <a:off x="2710574" y="5298512"/>
              <a:ext cx="1607469" cy="5513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0" name="Rechte verbindingslijn met pijl 29">
              <a:extLst>
                <a:ext uri="{FF2B5EF4-FFF2-40B4-BE49-F238E27FC236}">
                  <a16:creationId xmlns:a16="http://schemas.microsoft.com/office/drawing/2014/main" id="{2684EA4A-ACE0-EC78-9187-EB8847BB7B3C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 flipV="1">
              <a:off x="4248153" y="2634216"/>
              <a:ext cx="6919107" cy="27768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hoek: afgeronde hoeken 30">
              <a:extLst>
                <a:ext uri="{FF2B5EF4-FFF2-40B4-BE49-F238E27FC236}">
                  <a16:creationId xmlns:a16="http://schemas.microsoft.com/office/drawing/2014/main" id="{4921FE86-7602-FAF1-EF60-80C93E7D85A7}"/>
                </a:ext>
              </a:extLst>
            </p:cNvPr>
            <p:cNvSpPr/>
            <p:nvPr/>
          </p:nvSpPr>
          <p:spPr>
            <a:xfrm>
              <a:off x="11167260" y="1050040"/>
              <a:ext cx="4331546" cy="316835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2" name="Tekstvak 6">
            <a:extLst>
              <a:ext uri="{FF2B5EF4-FFF2-40B4-BE49-F238E27FC236}">
                <a16:creationId xmlns:a16="http://schemas.microsoft.com/office/drawing/2014/main" id="{8F39FF59-5717-BCB5-DA18-62250D5DF693}"/>
              </a:ext>
            </a:extLst>
          </p:cNvPr>
          <p:cNvSpPr txBox="1"/>
          <p:nvPr/>
        </p:nvSpPr>
        <p:spPr>
          <a:xfrm>
            <a:off x="932927" y="1836675"/>
            <a:ext cx="72458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Rule-based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Multiple input Single output controller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covering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E9B8BB6-67AB-E0C5-9B28-498358792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8143" y="6722797"/>
            <a:ext cx="7303248" cy="18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119911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Jawdat Abo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Aish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Joop Pauwelussen, Karel Kural, Kris van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Meele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Michel van Klink, Rob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Koppejan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11242FA7-CDFE-F027-2F20-3C1F6D52502B}"/>
              </a:ext>
            </a:extLst>
          </p:cNvPr>
          <p:cNvSpPr txBox="1">
            <a:spLocks/>
          </p:cNvSpPr>
          <p:nvPr/>
        </p:nvSpPr>
        <p:spPr>
          <a:xfrm>
            <a:off x="1295128" y="2479204"/>
            <a:ext cx="1576975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39933"/>
              </a:buClr>
              <a:buSzPct val="125000"/>
            </a:pPr>
            <a:endParaRPr lang="nl-NL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B9DC353-D7DB-7D1A-82BF-ECF5F94A12FF}"/>
              </a:ext>
            </a:extLst>
          </p:cNvPr>
          <p:cNvSpPr txBox="1">
            <a:spLocks/>
          </p:cNvSpPr>
          <p:nvPr/>
        </p:nvSpPr>
        <p:spPr>
          <a:xfrm>
            <a:off x="17352912" y="9680004"/>
            <a:ext cx="620112" cy="3600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A4B7D3-0DC7-2C45-88C2-DFA51983035A}" type="slidenum">
              <a:rPr lang="en-US" sz="2800" smtClean="0"/>
              <a:pPr/>
              <a:t>9</a:t>
            </a:fld>
            <a:endParaRPr lang="en-US" sz="2800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D7D5BA67-C810-D210-1FBF-1EB42CA08B20}"/>
              </a:ext>
            </a:extLst>
          </p:cNvPr>
          <p:cNvSpPr txBox="1"/>
          <p:nvPr/>
        </p:nvSpPr>
        <p:spPr>
          <a:xfrm>
            <a:off x="2879304" y="8095828"/>
            <a:ext cx="12889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high-level block diagram of the hybrid electric drivetrain model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50DB4B22-E771-ACF6-C52E-3A054F0DBB43}"/>
              </a:ext>
            </a:extLst>
          </p:cNvPr>
          <p:cNvGrpSpPr/>
          <p:nvPr/>
        </p:nvGrpSpPr>
        <p:grpSpPr>
          <a:xfrm>
            <a:off x="2087216" y="4783460"/>
            <a:ext cx="1883393" cy="1584176"/>
            <a:chOff x="1278274" y="3079472"/>
            <a:chExt cx="1883393" cy="1584176"/>
          </a:xfrm>
        </p:grpSpPr>
        <p:sp>
          <p:nvSpPr>
            <p:cNvPr id="7" name="Bijschrift: pijl-omlaag 6">
              <a:extLst>
                <a:ext uri="{FF2B5EF4-FFF2-40B4-BE49-F238E27FC236}">
                  <a16:creationId xmlns:a16="http://schemas.microsoft.com/office/drawing/2014/main" id="{ED3E1DD1-411B-0806-E892-5B1728B83A40}"/>
                </a:ext>
              </a:extLst>
            </p:cNvPr>
            <p:cNvSpPr/>
            <p:nvPr/>
          </p:nvSpPr>
          <p:spPr>
            <a:xfrm flipV="1">
              <a:off x="1289459" y="3079472"/>
              <a:ext cx="1872208" cy="1584176"/>
            </a:xfrm>
            <a:prstGeom prst="downArrowCallout">
              <a:avLst>
                <a:gd name="adj1" fmla="val 25000"/>
                <a:gd name="adj2" fmla="val 25000"/>
                <a:gd name="adj3" fmla="val 24331"/>
                <a:gd name="adj4" fmla="val 6497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79027F95-D17A-10C4-3DAB-FC829DFE7E70}"/>
                </a:ext>
              </a:extLst>
            </p:cNvPr>
            <p:cNvSpPr txBox="1"/>
            <p:nvPr/>
          </p:nvSpPr>
          <p:spPr>
            <a:xfrm>
              <a:off x="1278274" y="3620655"/>
              <a:ext cx="18617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6213" indent="-176213">
                <a:buClr>
                  <a:srgbClr val="339933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nl-NL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Conventional</a:t>
              </a:r>
              <a:endParaRPr 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6213" indent="-176213">
                <a:buClr>
                  <a:srgbClr val="339933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nl-NL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Hybrid</a:t>
              </a:r>
              <a:endParaRPr 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6213" indent="-176213">
                <a:buClr>
                  <a:srgbClr val="339933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nl-NL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Purely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electr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6F4C39E2-FC33-2B41-F269-B116A508812C}"/>
              </a:ext>
            </a:extLst>
          </p:cNvPr>
          <p:cNvGrpSpPr/>
          <p:nvPr/>
        </p:nvGrpSpPr>
        <p:grpSpPr>
          <a:xfrm>
            <a:off x="1367427" y="1831132"/>
            <a:ext cx="13177173" cy="6264696"/>
            <a:chOff x="677587" y="1104481"/>
            <a:chExt cx="9205323" cy="4394085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05E65531-460B-6926-4C61-DA637F476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8491" y="1104481"/>
              <a:ext cx="8564419" cy="4394085"/>
            </a:xfrm>
            <a:prstGeom prst="rect">
              <a:avLst/>
            </a:prstGeom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BACD9C5E-6004-9DD8-C96F-A4038F48962B}"/>
                </a:ext>
              </a:extLst>
            </p:cNvPr>
            <p:cNvSpPr txBox="1"/>
            <p:nvPr/>
          </p:nvSpPr>
          <p:spPr>
            <a:xfrm>
              <a:off x="677587" y="2468163"/>
              <a:ext cx="790822" cy="280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>
                  <a:solidFill>
                    <a:srgbClr val="C00000"/>
                  </a:solidFill>
                </a:rPr>
                <a:t>feedback</a:t>
              </a:r>
            </a:p>
          </p:txBody>
        </p: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B6D2E3BF-50D0-0051-2CF3-E0386DF3C058}"/>
              </a:ext>
            </a:extLst>
          </p:cNvPr>
          <p:cNvSpPr txBox="1"/>
          <p:nvPr/>
        </p:nvSpPr>
        <p:spPr>
          <a:xfrm>
            <a:off x="9720064" y="4063380"/>
            <a:ext cx="115288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shiftmap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14C9FC43-3FE9-555A-85F9-48A4F4EA7156}"/>
              </a:ext>
            </a:extLst>
          </p:cNvPr>
          <p:cNvGrpSpPr/>
          <p:nvPr/>
        </p:nvGrpSpPr>
        <p:grpSpPr>
          <a:xfrm>
            <a:off x="8567936" y="3199284"/>
            <a:ext cx="3475863" cy="904166"/>
            <a:chOff x="7605497" y="2426452"/>
            <a:chExt cx="3475863" cy="904166"/>
          </a:xfrm>
        </p:grpSpPr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3446371A-7AC2-6838-19E7-3F9510107177}"/>
                </a:ext>
              </a:extLst>
            </p:cNvPr>
            <p:cNvSpPr txBox="1"/>
            <p:nvPr/>
          </p:nvSpPr>
          <p:spPr>
            <a:xfrm>
              <a:off x="10197785" y="2426452"/>
              <a:ext cx="883575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l-NL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A5F88680-3282-071A-6DA4-233881BAB4E2}"/>
                </a:ext>
              </a:extLst>
            </p:cNvPr>
            <p:cNvSpPr txBox="1"/>
            <p:nvPr/>
          </p:nvSpPr>
          <p:spPr>
            <a:xfrm>
              <a:off x="7605497" y="2930508"/>
              <a:ext cx="883575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l-NL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B7B30081-69B6-E677-7264-EAFBB992F3C1}"/>
              </a:ext>
            </a:extLst>
          </p:cNvPr>
          <p:cNvGrpSpPr/>
          <p:nvPr/>
        </p:nvGrpSpPr>
        <p:grpSpPr>
          <a:xfrm>
            <a:off x="1223120" y="6511652"/>
            <a:ext cx="2016224" cy="1368152"/>
            <a:chOff x="729673" y="4516581"/>
            <a:chExt cx="2016224" cy="136815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8BB887F-E1DA-A356-C632-BFC7D55DD10C}"/>
                </a:ext>
              </a:extLst>
            </p:cNvPr>
            <p:cNvSpPr/>
            <p:nvPr/>
          </p:nvSpPr>
          <p:spPr>
            <a:xfrm>
              <a:off x="729673" y="4516582"/>
              <a:ext cx="2016224" cy="136815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D9732F46-64E9-BADE-2C3D-B5B64C511E89}"/>
                </a:ext>
              </a:extLst>
            </p:cNvPr>
            <p:cNvSpPr txBox="1"/>
            <p:nvPr/>
          </p:nvSpPr>
          <p:spPr>
            <a:xfrm>
              <a:off x="729673" y="4516581"/>
              <a:ext cx="18887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176213">
                <a:buClr>
                  <a:srgbClr val="339933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SOC</a:t>
              </a:r>
            </a:p>
            <a:p>
              <a:pPr marL="176213" indent="-176213">
                <a:buClr>
                  <a:srgbClr val="339933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Energy </a:t>
              </a:r>
              <a:r>
                <a:rPr lang="nl-NL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used</a:t>
              </a:r>
              <a:endParaRPr 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6213" indent="-176213">
                <a:buClr>
                  <a:srgbClr val="339933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nl-NL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  <a:endParaRPr 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6213" indent="-176213">
                <a:buClr>
                  <a:srgbClr val="339933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Voltage</a:t>
              </a:r>
            </a:p>
          </p:txBody>
        </p:sp>
        <p:sp>
          <p:nvSpPr>
            <p:cNvPr id="20" name="Bijschrift: dubbele gebogen lijn met accentbalk 19">
              <a:extLst>
                <a:ext uri="{FF2B5EF4-FFF2-40B4-BE49-F238E27FC236}">
                  <a16:creationId xmlns:a16="http://schemas.microsoft.com/office/drawing/2014/main" id="{ACF04CF9-959C-5895-50B7-4854ABC0A503}"/>
                </a:ext>
              </a:extLst>
            </p:cNvPr>
            <p:cNvSpPr/>
            <p:nvPr/>
          </p:nvSpPr>
          <p:spPr>
            <a:xfrm flipH="1">
              <a:off x="1377745" y="4660597"/>
              <a:ext cx="1330037" cy="1080655"/>
            </a:xfrm>
            <a:prstGeom prst="accentCallout3">
              <a:avLst>
                <a:gd name="adj1" fmla="val 37553"/>
                <a:gd name="adj2" fmla="val -10416"/>
                <a:gd name="adj3" fmla="val 37553"/>
                <a:gd name="adj4" fmla="val -19445"/>
                <a:gd name="adj5" fmla="val 34188"/>
                <a:gd name="adj6" fmla="val -58334"/>
                <a:gd name="adj7" fmla="val -18251"/>
                <a:gd name="adj8" fmla="val -264847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A734A4F4-47B5-6983-246C-9DDB5D8A7DB1}"/>
              </a:ext>
            </a:extLst>
          </p:cNvPr>
          <p:cNvGrpSpPr/>
          <p:nvPr/>
        </p:nvGrpSpPr>
        <p:grpSpPr>
          <a:xfrm>
            <a:off x="8999984" y="5935588"/>
            <a:ext cx="890052" cy="836953"/>
            <a:chOff x="6117701" y="3793409"/>
            <a:chExt cx="890052" cy="836953"/>
          </a:xfrm>
        </p:grpSpPr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F77B16E0-E682-73DD-A566-644828BC8B08}"/>
                </a:ext>
              </a:extLst>
            </p:cNvPr>
            <p:cNvSpPr txBox="1"/>
            <p:nvPr/>
          </p:nvSpPr>
          <p:spPr>
            <a:xfrm>
              <a:off x="6117701" y="3793409"/>
              <a:ext cx="890052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Torque</a:t>
              </a:r>
              <a:endPara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EC075-98D9-9800-BE3E-2AB4C3AEF4A6}"/>
                </a:ext>
              </a:extLst>
            </p:cNvPr>
            <p:cNvSpPr txBox="1"/>
            <p:nvPr/>
          </p:nvSpPr>
          <p:spPr>
            <a:xfrm>
              <a:off x="6404330" y="4230252"/>
              <a:ext cx="385042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endParaRPr lang="nl-NL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12776</TotalTime>
  <Words>1235</Words>
  <Application>Microsoft Office PowerPoint</Application>
  <PresentationFormat>Custom</PresentationFormat>
  <Paragraphs>218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Symbol</vt:lpstr>
      <vt:lpstr>Open Sauce Bold</vt:lpstr>
      <vt:lpstr>Arial</vt:lpstr>
      <vt:lpstr>Calibri</vt:lpstr>
      <vt:lpstr>Courier New</vt:lpstr>
      <vt:lpstr>Office Theme</vt:lpstr>
      <vt:lpstr>E-Trailer, emission reduction based on electrically propelled trailer</vt:lpstr>
      <vt:lpstr>Presentation layout</vt:lpstr>
      <vt:lpstr>The environmental challenge (EU)</vt:lpstr>
      <vt:lpstr>Hybrid tractor – semitrailer combinations</vt:lpstr>
      <vt:lpstr>Dutch Kraker E-Trailer initiative</vt:lpstr>
      <vt:lpstr>Power management system objectives</vt:lpstr>
      <vt:lpstr>Power management system</vt:lpstr>
      <vt:lpstr>Controller design (FLC: Fuzzy Logic)</vt:lpstr>
      <vt:lpstr>Modelling</vt:lpstr>
      <vt:lpstr>Hybrid drivetrain validation</vt:lpstr>
      <vt:lpstr>Hybrid drivetrain fuel reduction potential</vt:lpstr>
      <vt:lpstr>Hybrid drivetrain fuel reduction potential</vt:lpstr>
      <vt:lpstr>Hybrid drivetrain fuel reduction potential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Hamid</dc:creator>
  <cp:lastModifiedBy>Gavin Hill</cp:lastModifiedBy>
  <cp:revision>15</cp:revision>
  <dcterms:created xsi:type="dcterms:W3CDTF">2023-08-30T05:28:25Z</dcterms:created>
  <dcterms:modified xsi:type="dcterms:W3CDTF">2023-10-16T04:26:49Z</dcterms:modified>
  <dc:identifier>DAFqF3977AU</dc:identifier>
</cp:coreProperties>
</file>