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67" r:id="rId10"/>
    <p:sldId id="265" r:id="rId11"/>
    <p:sldId id="264" r:id="rId12"/>
    <p:sldId id="286" r:id="rId13"/>
    <p:sldId id="268" r:id="rId14"/>
    <p:sldId id="270" r:id="rId15"/>
    <p:sldId id="273" r:id="rId16"/>
    <p:sldId id="271" r:id="rId17"/>
    <p:sldId id="272" r:id="rId18"/>
    <p:sldId id="274" r:id="rId19"/>
    <p:sldId id="277" r:id="rId20"/>
    <p:sldId id="276" r:id="rId21"/>
    <p:sldId id="278" r:id="rId22"/>
    <p:sldId id="287" r:id="rId23"/>
    <p:sldId id="279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5" d="100"/>
          <a:sy n="95" d="100"/>
        </p:scale>
        <p:origin x="13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7BACE-49DC-B219-32BB-80BD02D8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4361DB-53C1-BE8D-80C6-6865C9875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A1226-C4EC-3100-5A90-24323A000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51DD-3FDF-440D-AA1E-FD70A4DB1D89}" type="datetimeFigureOut">
              <a:rPr lang="en-AU" smtClean="0"/>
              <a:t>30/10/2023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53AA5-FCEA-2976-A75B-94B6EE43C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38D08-8522-0C89-4135-1D0D4C047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54A4-EF59-4FA0-9C33-B97C54CAA2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675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C078-D3F8-24AA-6F6C-EF44A7B5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14FE47-443F-AD16-4CF4-5B05FCB0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9182E-929A-573D-1BCD-8F0597430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51DD-3FDF-440D-AA1E-FD70A4DB1D89}" type="datetimeFigureOut">
              <a:rPr lang="en-AU" smtClean="0"/>
              <a:t>30/10/2023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D91CB-C0B2-23F5-B6C5-D42CD0F92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72153-8018-EA35-DE46-D1AD7859F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54A4-EF59-4FA0-9C33-B97C54CAA2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709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361EEA-41CE-F57B-84A2-53CA746B4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66D70-EBE8-27BB-62D5-C8718B984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DB824-CB75-FF45-4F3C-522089D2B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51DD-3FDF-440D-AA1E-FD70A4DB1D89}" type="datetimeFigureOut">
              <a:rPr lang="en-AU" smtClean="0"/>
              <a:t>30/10/2023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44A6E-CAB5-9FA6-0AD9-6D71B9B3B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1B001-A0C2-8528-103D-E0A3D3F45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54A4-EF59-4FA0-9C33-B97C54CAA2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9684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1BE96-DD03-0FA5-2FA4-212A7F632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6081E-F98A-0F1C-4037-3338BD180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46A27-E388-81D6-4CB2-DA84D7DC5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51DD-3FDF-440D-AA1E-FD70A4DB1D89}" type="datetimeFigureOut">
              <a:rPr lang="en-AU" smtClean="0"/>
              <a:t>30/10/2023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BD836-617C-069D-A17D-F3D5F2FE0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544EC-CE2A-6012-8C34-FEC8760BD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54A4-EF59-4FA0-9C33-B97C54CAA2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491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D0A27-E4FA-8E09-2E82-F1B740543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D4460-4FD8-A4A8-FC26-54C229CDE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804AB-68CF-ADA4-74F5-F3CA129B4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51DD-3FDF-440D-AA1E-FD70A4DB1D89}" type="datetimeFigureOut">
              <a:rPr lang="en-AU" smtClean="0"/>
              <a:t>30/10/2023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0C6C1-286D-3E39-F168-F57A02267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2FE9B-AF72-3C61-51ED-BD0BDCF21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54A4-EF59-4FA0-9C33-B97C54CAA2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766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F1E85-4597-25E9-1EB7-11EEA081B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8E402-6ED3-47BB-DBF3-A02873C7A7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9A51B7-6C1B-A1AB-48F7-C273CDE7E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126040-129B-D735-9D25-D8582774B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51DD-3FDF-440D-AA1E-FD70A4DB1D89}" type="datetimeFigureOut">
              <a:rPr lang="en-AU" smtClean="0"/>
              <a:t>30/10/2023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1F664C-502B-381C-98EA-6CC3B9ABB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0D9A0D-8C3C-3DD4-8BF8-6F70113CB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54A4-EF59-4FA0-9C33-B97C54CAA2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066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326B7-D1C6-F4A5-762C-AC5E5DE1A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AB037-E12F-1D7E-D64E-8993675A4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BBC05B-EB45-21FF-A990-D27095F79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2F704E-511F-1A49-7379-EDF20C1EAE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25814E-9544-B075-E355-005A20F0A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FEF532-AA2E-D977-13F1-8847558C2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51DD-3FDF-440D-AA1E-FD70A4DB1D89}" type="datetimeFigureOut">
              <a:rPr lang="en-AU" smtClean="0"/>
              <a:t>30/10/2023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561139-4A53-4760-458C-F070C6F47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FBB68D-397B-A41D-0C19-D3667413C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54A4-EF59-4FA0-9C33-B97C54CAA2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383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D8837-C3AB-B99F-FE5C-131AA5D3D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98F956-5267-B8AA-5B58-23B34CCB4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51DD-3FDF-440D-AA1E-FD70A4DB1D89}" type="datetimeFigureOut">
              <a:rPr lang="en-AU" smtClean="0"/>
              <a:t>30/10/2023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60280C-74B9-CC2B-CE60-95FD8C05E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4399E-6B5C-ACEF-1DED-E6A412594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54A4-EF59-4FA0-9C33-B97C54CAA2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994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25D122-4E1F-F042-7E5E-8F440F8B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51DD-3FDF-440D-AA1E-FD70A4DB1D89}" type="datetimeFigureOut">
              <a:rPr lang="en-AU" smtClean="0"/>
              <a:t>30/10/2023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562CC1-736C-B151-119D-65A52202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2FCF6-E5DC-F414-2ACF-3117960D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54A4-EF59-4FA0-9C33-B97C54CAA2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2859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2BAE3-1249-35A1-E95C-E966BA2B6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2BA62-5758-64FB-E5DA-B27DF5109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1E921-EC81-30A0-FD23-FF5BC18D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E431D-2436-E61A-0EC9-838B0E8A0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51DD-3FDF-440D-AA1E-FD70A4DB1D89}" type="datetimeFigureOut">
              <a:rPr lang="en-AU" smtClean="0"/>
              <a:t>30/10/2023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4D0E47-4D2B-6BD6-643F-3EC8E2DE5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AC6D1-BC42-3249-2DCA-CAC957091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54A4-EF59-4FA0-9C33-B97C54CAA2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3280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04353-7763-2D34-321B-CC7F7F736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AF9A7B-7919-D8BE-0435-1D2C21CFA4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2C03E-3406-A727-89AF-E42C8FA8C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A6932F-1BE4-1049-7423-8025FD932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51DD-3FDF-440D-AA1E-FD70A4DB1D89}" type="datetimeFigureOut">
              <a:rPr lang="en-AU" smtClean="0"/>
              <a:t>30/10/2023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0E7E6-41B4-AA71-1171-BC293E4B7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B2837-91F2-0179-917D-6828331C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54A4-EF59-4FA0-9C33-B97C54CAA2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186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EB020D-E217-222E-1DD1-BDAB7E86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25122-A4D9-2920-91E7-650F8953D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E2BA8-7683-21B5-608E-5C31ED9DD2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751DD-3FDF-440D-AA1E-FD70A4DB1D89}" type="datetimeFigureOut">
              <a:rPr lang="en-AU" smtClean="0"/>
              <a:t>30/10/2023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5DD25-518D-CDA6-7BD4-684716D58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DF2B1-C468-5452-AFB9-993AD3C04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D54A4-EF59-4FA0-9C33-B97C54CAA2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843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E7458F7-24FD-625A-983B-0BC1C243A645}"/>
              </a:ext>
            </a:extLst>
          </p:cNvPr>
          <p:cNvGrpSpPr/>
          <p:nvPr/>
        </p:nvGrpSpPr>
        <p:grpSpPr>
          <a:xfrm>
            <a:off x="0" y="1122363"/>
            <a:ext cx="12192000" cy="4973781"/>
            <a:chOff x="0" y="1122363"/>
            <a:chExt cx="12192000" cy="49737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9DADB9F-0541-B6E5-411E-789CAA0F0865}"/>
                </a:ext>
              </a:extLst>
            </p:cNvPr>
            <p:cNvCxnSpPr/>
            <p:nvPr/>
          </p:nvCxnSpPr>
          <p:spPr>
            <a:xfrm>
              <a:off x="0" y="1122363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647DEAA-B9F4-26C6-B041-E711F1CF24B9}"/>
                </a:ext>
              </a:extLst>
            </p:cNvPr>
            <p:cNvCxnSpPr/>
            <p:nvPr/>
          </p:nvCxnSpPr>
          <p:spPr>
            <a:xfrm>
              <a:off x="0" y="6096144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3">
            <a:extLst>
              <a:ext uri="{FF2B5EF4-FFF2-40B4-BE49-F238E27FC236}">
                <a16:creationId xmlns:a16="http://schemas.microsoft.com/office/drawing/2014/main" id="{CD4C64AF-0992-DECD-723A-59D86E3C0CE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524000" y="2299999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spcAft>
                <a:spcPct val="75000"/>
              </a:spcAft>
            </a:pPr>
            <a:r>
              <a:rPr lang="en-US" sz="3600" b="1" dirty="0">
                <a:latin typeface="Arial" charset="0"/>
              </a:rPr>
              <a:t>The ARTSA- Institute </a:t>
            </a:r>
          </a:p>
          <a:p>
            <a:pPr algn="ctr">
              <a:spcBef>
                <a:spcPct val="20000"/>
              </a:spcBef>
              <a:spcAft>
                <a:spcPct val="75000"/>
              </a:spcAft>
            </a:pPr>
            <a:r>
              <a:rPr lang="en-US" sz="3600" b="1" dirty="0">
                <a:latin typeface="Arial" charset="0"/>
              </a:rPr>
              <a:t>Brake Calculator</a:t>
            </a:r>
          </a:p>
          <a:p>
            <a:pPr algn="ctr">
              <a:spcBef>
                <a:spcPct val="20000"/>
              </a:spcBef>
              <a:spcAft>
                <a:spcPct val="75000"/>
              </a:spcAft>
            </a:pPr>
            <a:r>
              <a:rPr lang="en-US" sz="3600" b="1" dirty="0">
                <a:latin typeface="Arial" charset="0"/>
              </a:rPr>
              <a:t>Developed and Presented by</a:t>
            </a:r>
          </a:p>
          <a:p>
            <a:pPr algn="ctr">
              <a:spcBef>
                <a:spcPct val="20000"/>
              </a:spcBef>
              <a:spcAft>
                <a:spcPct val="75000"/>
              </a:spcAft>
            </a:pPr>
            <a:r>
              <a:rPr lang="en-US" sz="3600" b="1" dirty="0">
                <a:latin typeface="Arial" charset="0"/>
              </a:rPr>
              <a:t>Dr Peter Hart</a:t>
            </a: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</p:txBody>
      </p:sp>
      <p:pic>
        <p:nvPicPr>
          <p:cNvPr id="11" name="Picture 10" descr="A logo for a company&#10;&#10;Description automatically generated">
            <a:extLst>
              <a:ext uri="{FF2B5EF4-FFF2-40B4-BE49-F238E27FC236}">
                <a16:creationId xmlns:a16="http://schemas.microsoft.com/office/drawing/2014/main" id="{E53EB356-63B9-6CAC-516E-8AE1DB6CE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17" y="424231"/>
            <a:ext cx="1690255" cy="44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21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E7458F7-24FD-625A-983B-0BC1C243A645}"/>
              </a:ext>
            </a:extLst>
          </p:cNvPr>
          <p:cNvGrpSpPr/>
          <p:nvPr/>
        </p:nvGrpSpPr>
        <p:grpSpPr>
          <a:xfrm>
            <a:off x="0" y="1122363"/>
            <a:ext cx="12192000" cy="4973781"/>
            <a:chOff x="0" y="1122363"/>
            <a:chExt cx="12192000" cy="49737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9DADB9F-0541-B6E5-411E-789CAA0F0865}"/>
                </a:ext>
              </a:extLst>
            </p:cNvPr>
            <p:cNvCxnSpPr/>
            <p:nvPr/>
          </p:nvCxnSpPr>
          <p:spPr>
            <a:xfrm>
              <a:off x="0" y="1122363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647DEAA-B9F4-26C6-B041-E711F1CF24B9}"/>
                </a:ext>
              </a:extLst>
            </p:cNvPr>
            <p:cNvCxnSpPr/>
            <p:nvPr/>
          </p:nvCxnSpPr>
          <p:spPr>
            <a:xfrm>
              <a:off x="0" y="6096144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id="{5D399409-7AEF-208A-FEF8-086E830AF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2723" y="1378689"/>
            <a:ext cx="4891244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600" b="1" dirty="0">
                <a:latin typeface="Arial" charset="0"/>
              </a:rPr>
              <a:t>- Coupling air </a:t>
            </a:r>
          </a:p>
          <a:p>
            <a:pPr>
              <a:spcBef>
                <a:spcPct val="20000"/>
              </a:spcBef>
            </a:pPr>
            <a:r>
              <a:rPr lang="en-US" sz="3600" b="1" dirty="0">
                <a:latin typeface="Arial" charset="0"/>
              </a:rPr>
              <a:t>characteristics</a:t>
            </a: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D63237B-8510-558E-5511-A7E0F8EF1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0" y="1232045"/>
            <a:ext cx="10379364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800" dirty="0">
              <a:latin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6CB80B-BA28-D28E-FF0D-A1DF4BDAB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3" y="862012"/>
            <a:ext cx="8743950" cy="5133975"/>
          </a:xfrm>
          <a:prstGeom prst="rect">
            <a:avLst/>
          </a:prstGeom>
        </p:spPr>
      </p:pic>
      <p:pic>
        <p:nvPicPr>
          <p:cNvPr id="12" name="Picture 11" descr="A logo for a company&#10;&#10;Description automatically generated">
            <a:extLst>
              <a:ext uri="{FF2B5EF4-FFF2-40B4-BE49-F238E27FC236}">
                <a16:creationId xmlns:a16="http://schemas.microsoft.com/office/drawing/2014/main" id="{E76D7832-CB80-1AA3-4B70-C81642858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17" y="424231"/>
            <a:ext cx="1690255" cy="44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57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E7458F7-24FD-625A-983B-0BC1C243A645}"/>
              </a:ext>
            </a:extLst>
          </p:cNvPr>
          <p:cNvGrpSpPr/>
          <p:nvPr/>
        </p:nvGrpSpPr>
        <p:grpSpPr>
          <a:xfrm>
            <a:off x="0" y="1122363"/>
            <a:ext cx="12192000" cy="4973781"/>
            <a:chOff x="0" y="1122363"/>
            <a:chExt cx="12192000" cy="49737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9DADB9F-0541-B6E5-411E-789CAA0F0865}"/>
                </a:ext>
              </a:extLst>
            </p:cNvPr>
            <p:cNvCxnSpPr/>
            <p:nvPr/>
          </p:nvCxnSpPr>
          <p:spPr>
            <a:xfrm>
              <a:off x="0" y="1122363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647DEAA-B9F4-26C6-B041-E711F1CF24B9}"/>
                </a:ext>
              </a:extLst>
            </p:cNvPr>
            <p:cNvCxnSpPr/>
            <p:nvPr/>
          </p:nvCxnSpPr>
          <p:spPr>
            <a:xfrm>
              <a:off x="0" y="6096144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id="{5D399409-7AEF-208A-FEF8-086E830AF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2723" y="1574728"/>
            <a:ext cx="4891244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600" b="1" dirty="0">
                <a:latin typeface="Arial" charset="0"/>
              </a:rPr>
              <a:t>- Axle air </a:t>
            </a:r>
          </a:p>
          <a:p>
            <a:pPr>
              <a:spcBef>
                <a:spcPct val="20000"/>
              </a:spcBef>
            </a:pPr>
            <a:r>
              <a:rPr lang="en-US" sz="3600" b="1" dirty="0">
                <a:latin typeface="Arial" charset="0"/>
              </a:rPr>
              <a:t>  controls</a:t>
            </a: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D63237B-8510-558E-5511-A7E0F8EF1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0" y="1232045"/>
            <a:ext cx="10379364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800" dirty="0">
              <a:latin typeface="Arial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6E8441D-4D39-CDA8-A79D-3300D69D6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32" y="622156"/>
            <a:ext cx="7867650" cy="5343525"/>
          </a:xfrm>
          <a:prstGeom prst="rect">
            <a:avLst/>
          </a:prstGeom>
        </p:spPr>
      </p:pic>
      <p:pic>
        <p:nvPicPr>
          <p:cNvPr id="20" name="Picture 19" descr="A logo for a company&#10;&#10;Description automatically generated">
            <a:extLst>
              <a:ext uri="{FF2B5EF4-FFF2-40B4-BE49-F238E27FC236}">
                <a16:creationId xmlns:a16="http://schemas.microsoft.com/office/drawing/2014/main" id="{729F7FD0-2E40-781A-C319-8CC71E022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17" y="424231"/>
            <a:ext cx="1690255" cy="44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08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E7458F7-24FD-625A-983B-0BC1C243A645}"/>
              </a:ext>
            </a:extLst>
          </p:cNvPr>
          <p:cNvGrpSpPr/>
          <p:nvPr/>
        </p:nvGrpSpPr>
        <p:grpSpPr>
          <a:xfrm>
            <a:off x="0" y="1122363"/>
            <a:ext cx="12192000" cy="4973781"/>
            <a:chOff x="0" y="1122363"/>
            <a:chExt cx="12192000" cy="49737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9DADB9F-0541-B6E5-411E-789CAA0F0865}"/>
                </a:ext>
              </a:extLst>
            </p:cNvPr>
            <p:cNvCxnSpPr/>
            <p:nvPr/>
          </p:nvCxnSpPr>
          <p:spPr>
            <a:xfrm>
              <a:off x="0" y="1122363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647DEAA-B9F4-26C6-B041-E711F1CF24B9}"/>
                </a:ext>
              </a:extLst>
            </p:cNvPr>
            <p:cNvCxnSpPr/>
            <p:nvPr/>
          </p:nvCxnSpPr>
          <p:spPr>
            <a:xfrm>
              <a:off x="0" y="6096144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id="{5D399409-7AEF-208A-FEF8-086E830AF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5559" y="337201"/>
            <a:ext cx="4891244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D63237B-8510-558E-5511-A7E0F8EF1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0" y="1232045"/>
            <a:ext cx="10379364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800" dirty="0">
              <a:latin typeface="Arial" charset="0"/>
            </a:endParaRPr>
          </a:p>
        </p:txBody>
      </p:sp>
      <p:pic>
        <p:nvPicPr>
          <p:cNvPr id="20" name="Picture 19" descr="A logo for a company&#10;&#10;Description automatically generated">
            <a:extLst>
              <a:ext uri="{FF2B5EF4-FFF2-40B4-BE49-F238E27FC236}">
                <a16:creationId xmlns:a16="http://schemas.microsoft.com/office/drawing/2014/main" id="{729F7FD0-2E40-781A-C319-8CC71E022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17" y="424231"/>
            <a:ext cx="1690255" cy="441807"/>
          </a:xfrm>
          <a:prstGeom prst="rect">
            <a:avLst/>
          </a:prstGeom>
        </p:spPr>
      </p:pic>
      <p:pic>
        <p:nvPicPr>
          <p:cNvPr id="3" name="Picture 2" descr="A graph showing the pressure of a pressure&#10;&#10;Description automatically generated with medium confidence">
            <a:extLst>
              <a:ext uri="{FF2B5EF4-FFF2-40B4-BE49-F238E27FC236}">
                <a16:creationId xmlns:a16="http://schemas.microsoft.com/office/drawing/2014/main" id="{AFAB1759-E061-AF08-DBE8-A1DB8337A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2293072"/>
            <a:ext cx="8723932" cy="34425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2919B1-3643-7C3A-226D-BB02A8414F07}"/>
              </a:ext>
            </a:extLst>
          </p:cNvPr>
          <p:cNvSpPr txBox="1"/>
          <p:nvPr/>
        </p:nvSpPr>
        <p:spPr>
          <a:xfrm>
            <a:off x="2682868" y="321968"/>
            <a:ext cx="7176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Threshold Pressure Graph</a:t>
            </a:r>
            <a:endParaRPr lang="en-A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31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E7458F7-24FD-625A-983B-0BC1C243A645}"/>
              </a:ext>
            </a:extLst>
          </p:cNvPr>
          <p:cNvGrpSpPr/>
          <p:nvPr/>
        </p:nvGrpSpPr>
        <p:grpSpPr>
          <a:xfrm>
            <a:off x="0" y="1122363"/>
            <a:ext cx="12192000" cy="4973781"/>
            <a:chOff x="0" y="1122363"/>
            <a:chExt cx="12192000" cy="49737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9DADB9F-0541-B6E5-411E-789CAA0F0865}"/>
                </a:ext>
              </a:extLst>
            </p:cNvPr>
            <p:cNvCxnSpPr/>
            <p:nvPr/>
          </p:nvCxnSpPr>
          <p:spPr>
            <a:xfrm>
              <a:off x="0" y="1122363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647DEAA-B9F4-26C6-B041-E711F1CF24B9}"/>
                </a:ext>
              </a:extLst>
            </p:cNvPr>
            <p:cNvCxnSpPr/>
            <p:nvPr/>
          </p:nvCxnSpPr>
          <p:spPr>
            <a:xfrm>
              <a:off x="0" y="6096144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id="{5D399409-7AEF-208A-FEF8-086E830AF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2723" y="1574728"/>
            <a:ext cx="4891244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600" b="1" dirty="0">
                <a:latin typeface="Arial" charset="0"/>
              </a:rPr>
              <a:t>Road </a:t>
            </a:r>
          </a:p>
          <a:p>
            <a:pPr>
              <a:spcBef>
                <a:spcPct val="20000"/>
              </a:spcBef>
            </a:pPr>
            <a:r>
              <a:rPr lang="en-US" sz="3600" b="1" dirty="0">
                <a:latin typeface="Arial" charset="0"/>
              </a:rPr>
              <a:t>Conditions</a:t>
            </a:r>
          </a:p>
          <a:p>
            <a:pPr>
              <a:spcBef>
                <a:spcPct val="20000"/>
              </a:spcBef>
            </a:pPr>
            <a:r>
              <a:rPr lang="en-US" sz="3600" b="1" dirty="0">
                <a:latin typeface="Arial" charset="0"/>
              </a:rPr>
              <a:t>Specification</a:t>
            </a: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D63237B-8510-558E-5511-A7E0F8EF1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0" y="1232045"/>
            <a:ext cx="10379364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800" dirty="0">
              <a:latin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C74ECB-EE47-59E7-1083-C54B64BC4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46" y="284019"/>
            <a:ext cx="8010525" cy="5705475"/>
          </a:xfrm>
          <a:prstGeom prst="rect">
            <a:avLst/>
          </a:prstGeom>
        </p:spPr>
      </p:pic>
      <p:pic>
        <p:nvPicPr>
          <p:cNvPr id="11" name="Picture 10" descr="A logo for a company&#10;&#10;Description automatically generated">
            <a:extLst>
              <a:ext uri="{FF2B5EF4-FFF2-40B4-BE49-F238E27FC236}">
                <a16:creationId xmlns:a16="http://schemas.microsoft.com/office/drawing/2014/main" id="{A520EDFA-1B2E-888E-7409-CA9709304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17" y="424231"/>
            <a:ext cx="1690255" cy="44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35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E7458F7-24FD-625A-983B-0BC1C243A645}"/>
              </a:ext>
            </a:extLst>
          </p:cNvPr>
          <p:cNvGrpSpPr/>
          <p:nvPr/>
        </p:nvGrpSpPr>
        <p:grpSpPr>
          <a:xfrm>
            <a:off x="0" y="1122363"/>
            <a:ext cx="12192000" cy="4973781"/>
            <a:chOff x="0" y="1122363"/>
            <a:chExt cx="12192000" cy="49737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9DADB9F-0541-B6E5-411E-789CAA0F0865}"/>
                </a:ext>
              </a:extLst>
            </p:cNvPr>
            <p:cNvCxnSpPr/>
            <p:nvPr/>
          </p:nvCxnSpPr>
          <p:spPr>
            <a:xfrm>
              <a:off x="0" y="1122363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647DEAA-B9F4-26C6-B041-E711F1CF24B9}"/>
                </a:ext>
              </a:extLst>
            </p:cNvPr>
            <p:cNvCxnSpPr/>
            <p:nvPr/>
          </p:nvCxnSpPr>
          <p:spPr>
            <a:xfrm>
              <a:off x="0" y="6096144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id="{5D399409-7AEF-208A-FEF8-086E830AF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3473" y="1482872"/>
            <a:ext cx="4891244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600" b="1" dirty="0">
                <a:latin typeface="Arial" charset="0"/>
              </a:rPr>
              <a:t>Results – </a:t>
            </a:r>
          </a:p>
          <a:p>
            <a:pPr>
              <a:spcBef>
                <a:spcPct val="20000"/>
              </a:spcBef>
            </a:pPr>
            <a:r>
              <a:rPr lang="en-US" sz="3600" b="1" dirty="0">
                <a:latin typeface="Arial" charset="0"/>
              </a:rPr>
              <a:t>Vehicle </a:t>
            </a:r>
          </a:p>
          <a:p>
            <a:pPr>
              <a:spcBef>
                <a:spcPct val="20000"/>
              </a:spcBef>
            </a:pPr>
            <a:r>
              <a:rPr lang="en-US" sz="3600" b="1" dirty="0" err="1">
                <a:latin typeface="Arial" charset="0"/>
              </a:rPr>
              <a:t>Decel’n</a:t>
            </a:r>
            <a:r>
              <a:rPr lang="en-US" sz="3600" b="1" dirty="0">
                <a:latin typeface="Arial" charset="0"/>
              </a:rPr>
              <a:t> &amp;</a:t>
            </a:r>
          </a:p>
          <a:p>
            <a:pPr>
              <a:spcBef>
                <a:spcPct val="20000"/>
              </a:spcBef>
            </a:pPr>
            <a:r>
              <a:rPr lang="en-US" sz="3600" b="1" dirty="0">
                <a:latin typeface="Arial" charset="0"/>
              </a:rPr>
              <a:t>Utilization</a:t>
            </a:r>
          </a:p>
          <a:p>
            <a:pPr>
              <a:spcBef>
                <a:spcPct val="20000"/>
              </a:spcBef>
            </a:pPr>
            <a:endParaRPr lang="en-US" sz="3600" b="1" dirty="0"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3600" b="1" dirty="0">
                <a:latin typeface="Arial" charset="0"/>
              </a:rPr>
              <a:t>Laden &amp; </a:t>
            </a:r>
          </a:p>
          <a:p>
            <a:pPr>
              <a:spcBef>
                <a:spcPct val="20000"/>
              </a:spcBef>
            </a:pPr>
            <a:r>
              <a:rPr lang="en-US" sz="3600" b="1" dirty="0">
                <a:latin typeface="Arial" charset="0"/>
              </a:rPr>
              <a:t>Unladen</a:t>
            </a: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D63237B-8510-558E-5511-A7E0F8EF1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0" y="1232045"/>
            <a:ext cx="10379364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800" dirty="0">
              <a:latin typeface="Arial" charset="0"/>
            </a:endParaRPr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9F12E28B-DCBC-25C9-09B1-C379A6A93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17" y="424231"/>
            <a:ext cx="1690255" cy="4418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72E314-E8DA-56EC-3211-7D4D425CC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6" y="960295"/>
            <a:ext cx="8834870" cy="503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25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E7458F7-24FD-625A-983B-0BC1C243A645}"/>
              </a:ext>
            </a:extLst>
          </p:cNvPr>
          <p:cNvGrpSpPr/>
          <p:nvPr/>
        </p:nvGrpSpPr>
        <p:grpSpPr>
          <a:xfrm>
            <a:off x="0" y="1122363"/>
            <a:ext cx="12192000" cy="4973781"/>
            <a:chOff x="0" y="1122363"/>
            <a:chExt cx="12192000" cy="49737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9DADB9F-0541-B6E5-411E-789CAA0F0865}"/>
                </a:ext>
              </a:extLst>
            </p:cNvPr>
            <p:cNvCxnSpPr/>
            <p:nvPr/>
          </p:nvCxnSpPr>
          <p:spPr>
            <a:xfrm>
              <a:off x="0" y="1122363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647DEAA-B9F4-26C6-B041-E711F1CF24B9}"/>
                </a:ext>
              </a:extLst>
            </p:cNvPr>
            <p:cNvCxnSpPr/>
            <p:nvPr/>
          </p:nvCxnSpPr>
          <p:spPr>
            <a:xfrm>
              <a:off x="0" y="6096144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id="{5D399409-7AEF-208A-FEF8-086E830AF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4723" y="1469160"/>
            <a:ext cx="4891244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600" b="1" dirty="0">
                <a:latin typeface="Arial" charset="0"/>
              </a:rPr>
              <a:t>Results -</a:t>
            </a:r>
          </a:p>
          <a:p>
            <a:pPr>
              <a:spcBef>
                <a:spcPct val="20000"/>
              </a:spcBef>
            </a:pPr>
            <a:r>
              <a:rPr lang="en-US" sz="3600" b="1" dirty="0">
                <a:latin typeface="Arial" charset="0"/>
              </a:rPr>
              <a:t>Axle</a:t>
            </a:r>
          </a:p>
          <a:p>
            <a:pPr>
              <a:spcBef>
                <a:spcPct val="20000"/>
              </a:spcBef>
            </a:pPr>
            <a:r>
              <a:rPr lang="en-US" sz="3600" b="1" dirty="0">
                <a:latin typeface="Arial" charset="0"/>
              </a:rPr>
              <a:t>Utilization</a:t>
            </a: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D63237B-8510-558E-5511-A7E0F8EF1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0" y="1232045"/>
            <a:ext cx="10379364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800" dirty="0">
              <a:latin typeface="Arial" charset="0"/>
            </a:endParaRPr>
          </a:p>
        </p:txBody>
      </p:sp>
      <p:pic>
        <p:nvPicPr>
          <p:cNvPr id="11" name="Picture 10" descr="A logo for a company&#10;&#10;Description automatically generated">
            <a:extLst>
              <a:ext uri="{FF2B5EF4-FFF2-40B4-BE49-F238E27FC236}">
                <a16:creationId xmlns:a16="http://schemas.microsoft.com/office/drawing/2014/main" id="{DA605DCE-A785-6B0C-31A9-A2BB44811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17" y="424231"/>
            <a:ext cx="1690255" cy="4418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699607-8F20-0E95-01B6-51051A479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6" y="866038"/>
            <a:ext cx="8146473" cy="523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13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E7458F7-24FD-625A-983B-0BC1C243A645}"/>
              </a:ext>
            </a:extLst>
          </p:cNvPr>
          <p:cNvGrpSpPr/>
          <p:nvPr/>
        </p:nvGrpSpPr>
        <p:grpSpPr>
          <a:xfrm>
            <a:off x="0" y="1122363"/>
            <a:ext cx="12192000" cy="4973781"/>
            <a:chOff x="0" y="1122363"/>
            <a:chExt cx="12192000" cy="49737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9DADB9F-0541-B6E5-411E-789CAA0F0865}"/>
                </a:ext>
              </a:extLst>
            </p:cNvPr>
            <p:cNvCxnSpPr/>
            <p:nvPr/>
          </p:nvCxnSpPr>
          <p:spPr>
            <a:xfrm>
              <a:off x="0" y="1122363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647DEAA-B9F4-26C6-B041-E711F1CF24B9}"/>
                </a:ext>
              </a:extLst>
            </p:cNvPr>
            <p:cNvCxnSpPr/>
            <p:nvPr/>
          </p:nvCxnSpPr>
          <p:spPr>
            <a:xfrm>
              <a:off x="0" y="6096144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id="{5D399409-7AEF-208A-FEF8-086E830AF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3887" y="1482872"/>
            <a:ext cx="4891244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600" b="1" dirty="0">
                <a:latin typeface="Arial" charset="0"/>
              </a:rPr>
              <a:t>Results –</a:t>
            </a:r>
          </a:p>
          <a:p>
            <a:pPr>
              <a:spcBef>
                <a:spcPct val="20000"/>
              </a:spcBef>
            </a:pPr>
            <a:r>
              <a:rPr lang="en-US" sz="3600" b="1" dirty="0">
                <a:latin typeface="Arial" charset="0"/>
              </a:rPr>
              <a:t>Dynamic </a:t>
            </a:r>
          </a:p>
          <a:p>
            <a:pPr>
              <a:spcBef>
                <a:spcPct val="20000"/>
              </a:spcBef>
            </a:pPr>
            <a:r>
              <a:rPr lang="en-US" sz="3600" b="1" dirty="0">
                <a:latin typeface="Arial" charset="0"/>
              </a:rPr>
              <a:t>Mass 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D63237B-8510-558E-5511-A7E0F8EF1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0" y="1232045"/>
            <a:ext cx="10379364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800" dirty="0"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4C9CCE-F208-3F6C-B9E9-57C24E351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69" y="845056"/>
            <a:ext cx="8352010" cy="5167888"/>
          </a:xfrm>
          <a:prstGeom prst="rect">
            <a:avLst/>
          </a:prstGeom>
        </p:spPr>
      </p:pic>
      <p:pic>
        <p:nvPicPr>
          <p:cNvPr id="10" name="Picture 9" descr="A logo for a company&#10;&#10;Description automatically generated">
            <a:extLst>
              <a:ext uri="{FF2B5EF4-FFF2-40B4-BE49-F238E27FC236}">
                <a16:creationId xmlns:a16="http://schemas.microsoft.com/office/drawing/2014/main" id="{A9EC6CC3-C73E-381F-2D37-A80A22388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17" y="424231"/>
            <a:ext cx="1690255" cy="44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69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E7458F7-24FD-625A-983B-0BC1C243A645}"/>
              </a:ext>
            </a:extLst>
          </p:cNvPr>
          <p:cNvGrpSpPr/>
          <p:nvPr/>
        </p:nvGrpSpPr>
        <p:grpSpPr>
          <a:xfrm>
            <a:off x="0" y="1122363"/>
            <a:ext cx="12192000" cy="4973781"/>
            <a:chOff x="0" y="1122363"/>
            <a:chExt cx="12192000" cy="49737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9DADB9F-0541-B6E5-411E-789CAA0F0865}"/>
                </a:ext>
              </a:extLst>
            </p:cNvPr>
            <p:cNvCxnSpPr/>
            <p:nvPr/>
          </p:nvCxnSpPr>
          <p:spPr>
            <a:xfrm>
              <a:off x="0" y="1122363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647DEAA-B9F4-26C6-B041-E711F1CF24B9}"/>
                </a:ext>
              </a:extLst>
            </p:cNvPr>
            <p:cNvCxnSpPr/>
            <p:nvPr/>
          </p:nvCxnSpPr>
          <p:spPr>
            <a:xfrm>
              <a:off x="0" y="6096144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id="{5D399409-7AEF-208A-FEF8-086E830AF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2723" y="1574728"/>
            <a:ext cx="4891244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600" b="1" dirty="0">
                <a:latin typeface="Arial" charset="0"/>
              </a:rPr>
              <a:t>Results</a:t>
            </a: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D63237B-8510-558E-5511-A7E0F8EF1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0" y="1232045"/>
            <a:ext cx="10379364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800" dirty="0"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27C382-D518-0733-138B-BD9825CDB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213716"/>
            <a:ext cx="10772775" cy="4791075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64EA21FE-0463-6BC6-8EC0-4310A3FB6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4723" y="1469160"/>
            <a:ext cx="4891244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600" b="1" dirty="0">
                <a:latin typeface="Arial" charset="0"/>
              </a:rPr>
              <a:t>Results -</a:t>
            </a:r>
          </a:p>
          <a:p>
            <a:pPr>
              <a:spcBef>
                <a:spcPct val="20000"/>
              </a:spcBef>
            </a:pPr>
            <a:r>
              <a:rPr lang="en-US" sz="3600" b="1" dirty="0">
                <a:latin typeface="Arial" charset="0"/>
              </a:rPr>
              <a:t>Stopping </a:t>
            </a:r>
          </a:p>
          <a:p>
            <a:pPr>
              <a:spcBef>
                <a:spcPct val="20000"/>
              </a:spcBef>
            </a:pPr>
            <a:r>
              <a:rPr lang="en-US" sz="3600" b="1" dirty="0">
                <a:latin typeface="Arial" charset="0"/>
              </a:rPr>
              <a:t>Distance</a:t>
            </a: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</p:txBody>
      </p:sp>
      <p:pic>
        <p:nvPicPr>
          <p:cNvPr id="11" name="Picture 10" descr="A logo for a company&#10;&#10;Description automatically generated">
            <a:extLst>
              <a:ext uri="{FF2B5EF4-FFF2-40B4-BE49-F238E27FC236}">
                <a16:creationId xmlns:a16="http://schemas.microsoft.com/office/drawing/2014/main" id="{9C6AA33A-9435-D9CC-81B9-FD39E3C13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17" y="424231"/>
            <a:ext cx="1690255" cy="44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75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E7458F7-24FD-625A-983B-0BC1C243A645}"/>
              </a:ext>
            </a:extLst>
          </p:cNvPr>
          <p:cNvGrpSpPr/>
          <p:nvPr/>
        </p:nvGrpSpPr>
        <p:grpSpPr>
          <a:xfrm>
            <a:off x="0" y="1122363"/>
            <a:ext cx="12192000" cy="4973781"/>
            <a:chOff x="0" y="1122363"/>
            <a:chExt cx="12192000" cy="49737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9DADB9F-0541-B6E5-411E-789CAA0F0865}"/>
                </a:ext>
              </a:extLst>
            </p:cNvPr>
            <p:cNvCxnSpPr/>
            <p:nvPr/>
          </p:nvCxnSpPr>
          <p:spPr>
            <a:xfrm>
              <a:off x="0" y="1122363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647DEAA-B9F4-26C6-B041-E711F1CF24B9}"/>
                </a:ext>
              </a:extLst>
            </p:cNvPr>
            <p:cNvCxnSpPr/>
            <p:nvPr/>
          </p:nvCxnSpPr>
          <p:spPr>
            <a:xfrm>
              <a:off x="0" y="6096144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3">
            <a:extLst>
              <a:ext uri="{FF2B5EF4-FFF2-40B4-BE49-F238E27FC236}">
                <a16:creationId xmlns:a16="http://schemas.microsoft.com/office/drawing/2014/main" id="{FD63237B-8510-558E-5511-A7E0F8EF1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0" y="1232045"/>
            <a:ext cx="10379364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800" dirty="0">
              <a:latin typeface="Arial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4EA21FE-0463-6BC6-8EC0-4310A3FB6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4723" y="1469160"/>
            <a:ext cx="4891244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600" b="1" dirty="0">
                <a:latin typeface="Arial" charset="0"/>
              </a:rPr>
              <a:t>Detailed </a:t>
            </a:r>
          </a:p>
          <a:p>
            <a:pPr>
              <a:spcBef>
                <a:spcPct val="20000"/>
              </a:spcBef>
            </a:pPr>
            <a:r>
              <a:rPr lang="en-US" sz="3600" b="1" dirty="0">
                <a:latin typeface="Arial" charset="0"/>
              </a:rPr>
              <a:t>Results </a:t>
            </a:r>
          </a:p>
          <a:p>
            <a:pPr>
              <a:spcBef>
                <a:spcPct val="20000"/>
              </a:spcBef>
            </a:pPr>
            <a:r>
              <a:rPr lang="en-US" sz="3600" b="1" dirty="0">
                <a:latin typeface="Arial" charset="0"/>
              </a:rPr>
              <a:t>Report</a:t>
            </a: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1E0171-AB03-461C-A975-25C291352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77" y="464724"/>
            <a:ext cx="8489877" cy="5928551"/>
          </a:xfrm>
          <a:prstGeom prst="rect">
            <a:avLst/>
          </a:prstGeom>
        </p:spPr>
      </p:pic>
      <p:pic>
        <p:nvPicPr>
          <p:cNvPr id="11" name="Picture 10" descr="A logo for a company&#10;&#10;Description automatically generated">
            <a:extLst>
              <a:ext uri="{FF2B5EF4-FFF2-40B4-BE49-F238E27FC236}">
                <a16:creationId xmlns:a16="http://schemas.microsoft.com/office/drawing/2014/main" id="{29052A5A-C860-9BCC-AC58-0A474F344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17" y="424231"/>
            <a:ext cx="1690255" cy="44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98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E7458F7-24FD-625A-983B-0BC1C243A645}"/>
              </a:ext>
            </a:extLst>
          </p:cNvPr>
          <p:cNvGrpSpPr/>
          <p:nvPr/>
        </p:nvGrpSpPr>
        <p:grpSpPr>
          <a:xfrm>
            <a:off x="0" y="1122363"/>
            <a:ext cx="12192000" cy="4973781"/>
            <a:chOff x="0" y="1122363"/>
            <a:chExt cx="12192000" cy="49737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9DADB9F-0541-B6E5-411E-789CAA0F0865}"/>
                </a:ext>
              </a:extLst>
            </p:cNvPr>
            <p:cNvCxnSpPr/>
            <p:nvPr/>
          </p:nvCxnSpPr>
          <p:spPr>
            <a:xfrm>
              <a:off x="0" y="1122363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647DEAA-B9F4-26C6-B041-E711F1CF24B9}"/>
                </a:ext>
              </a:extLst>
            </p:cNvPr>
            <p:cNvCxnSpPr/>
            <p:nvPr/>
          </p:nvCxnSpPr>
          <p:spPr>
            <a:xfrm>
              <a:off x="0" y="6096144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3">
            <a:extLst>
              <a:ext uri="{FF2B5EF4-FFF2-40B4-BE49-F238E27FC236}">
                <a16:creationId xmlns:a16="http://schemas.microsoft.com/office/drawing/2014/main" id="{FD63237B-8510-558E-5511-A7E0F8EF1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0" y="1232045"/>
            <a:ext cx="10379364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800" dirty="0">
              <a:latin typeface="Arial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5810EA4-4888-E0ED-5756-ABAD3C045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560" y="348241"/>
            <a:ext cx="99963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3600" b="1" dirty="0">
                <a:latin typeface="Arial" charset="0"/>
              </a:rPr>
              <a:t>Novel Features: Vehicle Mass Distribution</a:t>
            </a: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</p:txBody>
      </p:sp>
      <p:pic>
        <p:nvPicPr>
          <p:cNvPr id="10" name="Picture 9" descr="A logo for a company&#10;&#10;Description automatically generated">
            <a:extLst>
              <a:ext uri="{FF2B5EF4-FFF2-40B4-BE49-F238E27FC236}">
                <a16:creationId xmlns:a16="http://schemas.microsoft.com/office/drawing/2014/main" id="{21D05AC0-48E4-84B9-CF09-E1D4646E9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17" y="424231"/>
            <a:ext cx="1690255" cy="4418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CF71B9-CE71-0406-D60D-01DD2367D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535" y="1333227"/>
            <a:ext cx="6250623" cy="471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E7458F7-24FD-625A-983B-0BC1C243A645}"/>
              </a:ext>
            </a:extLst>
          </p:cNvPr>
          <p:cNvGrpSpPr/>
          <p:nvPr/>
        </p:nvGrpSpPr>
        <p:grpSpPr>
          <a:xfrm>
            <a:off x="0" y="1122363"/>
            <a:ext cx="12192000" cy="4973781"/>
            <a:chOff x="0" y="1122363"/>
            <a:chExt cx="12192000" cy="49737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9DADB9F-0541-B6E5-411E-789CAA0F0865}"/>
                </a:ext>
              </a:extLst>
            </p:cNvPr>
            <p:cNvCxnSpPr/>
            <p:nvPr/>
          </p:nvCxnSpPr>
          <p:spPr>
            <a:xfrm>
              <a:off x="0" y="1122363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647DEAA-B9F4-26C6-B041-E711F1CF24B9}"/>
                </a:ext>
              </a:extLst>
            </p:cNvPr>
            <p:cNvCxnSpPr/>
            <p:nvPr/>
          </p:nvCxnSpPr>
          <p:spPr>
            <a:xfrm>
              <a:off x="0" y="6096144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id="{5D399409-7AEF-208A-FEF8-086E830AF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3077" y="393701"/>
            <a:ext cx="7051964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3600" b="1" dirty="0">
                <a:latin typeface="Arial" charset="0"/>
              </a:rPr>
              <a:t>ARTSA-</a:t>
            </a:r>
            <a:r>
              <a:rPr lang="en-US" sz="3600" b="1" dirty="0" err="1">
                <a:latin typeface="Arial" charset="0"/>
              </a:rPr>
              <a:t>i</a:t>
            </a:r>
            <a:r>
              <a:rPr lang="en-US" sz="3600" b="1" dirty="0">
                <a:latin typeface="Arial" charset="0"/>
              </a:rPr>
              <a:t> Brake Calculator</a:t>
            </a: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E39C5FE-2141-ABAB-FA74-4976F6D82BA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814944" y="3708544"/>
            <a:ext cx="91440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marL="457200" indent="-457200" algn="l">
              <a:spcBef>
                <a:spcPct val="20000"/>
              </a:spcBef>
              <a:spcAft>
                <a:spcPct val="750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Arial" charset="0"/>
              </a:rPr>
              <a:t>Developed with financial support from Australian NHVR under the Heavy Vehicle Safety Initiative that is sponsored by the Australian Government.</a:t>
            </a:r>
          </a:p>
          <a:p>
            <a:pPr marL="457200" indent="-457200" algn="l">
              <a:spcBef>
                <a:spcPct val="20000"/>
              </a:spcBef>
              <a:spcAft>
                <a:spcPct val="750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Arial" charset="0"/>
              </a:rPr>
              <a:t>Purpose: To provide a reliable brake calculator that can be applied to single or combination vehicles to check compliance with brake rules and to improve brake designs.</a:t>
            </a:r>
          </a:p>
          <a:p>
            <a:pPr marL="457200" indent="-457200" algn="l">
              <a:spcBef>
                <a:spcPct val="20000"/>
              </a:spcBef>
              <a:spcAft>
                <a:spcPct val="750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Arial" charset="0"/>
              </a:rPr>
              <a:t>Achievement: A web-based, sophisticated yet simple-to-use brake calculator with leading features that allows users to create and store models. 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</p:txBody>
      </p:sp>
      <p:pic>
        <p:nvPicPr>
          <p:cNvPr id="12" name="Picture 11" descr="A logo for a company&#10;&#10;Description automatically generated">
            <a:extLst>
              <a:ext uri="{FF2B5EF4-FFF2-40B4-BE49-F238E27FC236}">
                <a16:creationId xmlns:a16="http://schemas.microsoft.com/office/drawing/2014/main" id="{427EB4D2-37E7-315A-ABC7-AD13110E8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17" y="424231"/>
            <a:ext cx="1690255" cy="44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E7458F7-24FD-625A-983B-0BC1C243A645}"/>
              </a:ext>
            </a:extLst>
          </p:cNvPr>
          <p:cNvGrpSpPr/>
          <p:nvPr/>
        </p:nvGrpSpPr>
        <p:grpSpPr>
          <a:xfrm>
            <a:off x="0" y="1122363"/>
            <a:ext cx="12192000" cy="4973781"/>
            <a:chOff x="0" y="1122363"/>
            <a:chExt cx="12192000" cy="49737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9DADB9F-0541-B6E5-411E-789CAA0F0865}"/>
                </a:ext>
              </a:extLst>
            </p:cNvPr>
            <p:cNvCxnSpPr/>
            <p:nvPr/>
          </p:nvCxnSpPr>
          <p:spPr>
            <a:xfrm>
              <a:off x="0" y="1122363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647DEAA-B9F4-26C6-B041-E711F1CF24B9}"/>
                </a:ext>
              </a:extLst>
            </p:cNvPr>
            <p:cNvCxnSpPr/>
            <p:nvPr/>
          </p:nvCxnSpPr>
          <p:spPr>
            <a:xfrm>
              <a:off x="0" y="6096144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3">
            <a:extLst>
              <a:ext uri="{FF2B5EF4-FFF2-40B4-BE49-F238E27FC236}">
                <a16:creationId xmlns:a16="http://schemas.microsoft.com/office/drawing/2014/main" id="{FD63237B-8510-558E-5511-A7E0F8EF1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0" y="1232045"/>
            <a:ext cx="10379364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800" dirty="0">
              <a:latin typeface="Arial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5810EA4-4888-E0ED-5756-ABAD3C045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522" y="393697"/>
            <a:ext cx="886027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3600" b="1" dirty="0">
                <a:latin typeface="Arial" charset="0"/>
              </a:rPr>
              <a:t>Novel Features: Wheel Lock-up Model</a:t>
            </a: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4B5A7D-160D-B829-EAD2-5C5562CA5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020" y="1284433"/>
            <a:ext cx="8962980" cy="4649637"/>
          </a:xfrm>
          <a:prstGeom prst="rect">
            <a:avLst/>
          </a:prstGeom>
        </p:spPr>
      </p:pic>
      <p:pic>
        <p:nvPicPr>
          <p:cNvPr id="11" name="Picture 10" descr="A logo for a company&#10;&#10;Description automatically generated">
            <a:extLst>
              <a:ext uri="{FF2B5EF4-FFF2-40B4-BE49-F238E27FC236}">
                <a16:creationId xmlns:a16="http://schemas.microsoft.com/office/drawing/2014/main" id="{0C3FE0FE-7237-BD7B-8853-A85BB8F9E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17" y="424231"/>
            <a:ext cx="1690255" cy="44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42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E7458F7-24FD-625A-983B-0BC1C243A645}"/>
              </a:ext>
            </a:extLst>
          </p:cNvPr>
          <p:cNvGrpSpPr/>
          <p:nvPr/>
        </p:nvGrpSpPr>
        <p:grpSpPr>
          <a:xfrm>
            <a:off x="0" y="1122363"/>
            <a:ext cx="12192000" cy="4973781"/>
            <a:chOff x="0" y="1122363"/>
            <a:chExt cx="12192000" cy="49737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9DADB9F-0541-B6E5-411E-789CAA0F0865}"/>
                </a:ext>
              </a:extLst>
            </p:cNvPr>
            <p:cNvCxnSpPr/>
            <p:nvPr/>
          </p:nvCxnSpPr>
          <p:spPr>
            <a:xfrm>
              <a:off x="0" y="1122363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647DEAA-B9F4-26C6-B041-E711F1CF24B9}"/>
                </a:ext>
              </a:extLst>
            </p:cNvPr>
            <p:cNvCxnSpPr/>
            <p:nvPr/>
          </p:nvCxnSpPr>
          <p:spPr>
            <a:xfrm>
              <a:off x="0" y="6096144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3">
            <a:extLst>
              <a:ext uri="{FF2B5EF4-FFF2-40B4-BE49-F238E27FC236}">
                <a16:creationId xmlns:a16="http://schemas.microsoft.com/office/drawing/2014/main" id="{FD63237B-8510-558E-5511-A7E0F8EF1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0" y="1232045"/>
            <a:ext cx="10379364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800" dirty="0">
              <a:latin typeface="Arial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5810EA4-4888-E0ED-5756-ABAD3C045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560" y="348241"/>
            <a:ext cx="99963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3600" b="1" dirty="0">
                <a:latin typeface="Arial" charset="0"/>
              </a:rPr>
              <a:t>Novel Features: Axle Mass Distribution</a:t>
            </a: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F85CA82-E385-E466-8B86-2BA45F454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0127" y="1477446"/>
            <a:ext cx="9803739" cy="298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800" dirty="0">
                <a:latin typeface="Arial" charset="0"/>
              </a:rPr>
              <a:t>Mass is distributed between axles in a group according to an assumed linear function based upon deceleration and the user’s specified: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800" dirty="0">
                <a:latin typeface="Arial" charset="0"/>
              </a:rPr>
              <a:t>“Forward Mass Transfer Ratio at 0.5g”………………..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8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8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8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8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800" dirty="0">
              <a:latin typeface="Arial" charset="0"/>
            </a:endParaRPr>
          </a:p>
          <a:p>
            <a:pPr marL="571500" indent="-571500">
              <a:spcBef>
                <a:spcPct val="20000"/>
              </a:spcBef>
              <a:spcAft>
                <a:spcPct val="75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charset="0"/>
              </a:rPr>
              <a:t>Vehicles are modified and need to be verified. </a:t>
            </a:r>
          </a:p>
          <a:p>
            <a:pPr marL="571500" indent="-571500">
              <a:spcBef>
                <a:spcPct val="20000"/>
              </a:spcBef>
              <a:spcAft>
                <a:spcPct val="75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charset="0"/>
              </a:rPr>
              <a:t>Optimized brake designs are safer.</a:t>
            </a:r>
          </a:p>
          <a:p>
            <a:pPr marL="571500" indent="-571500">
              <a:spcBef>
                <a:spcPct val="20000"/>
              </a:spcBef>
              <a:spcAft>
                <a:spcPct val="75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charset="0"/>
              </a:rPr>
              <a:t>Type approval of Australian trailers requires detailed calculations.</a:t>
            </a:r>
          </a:p>
          <a:p>
            <a:pPr marL="571500" indent="-571500">
              <a:spcBef>
                <a:spcPct val="20000"/>
              </a:spcBef>
              <a:spcAft>
                <a:spcPct val="75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charset="0"/>
              </a:rPr>
              <a:t>Vehicle engineers can learn explore brake design options.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</p:txBody>
      </p:sp>
      <p:pic>
        <p:nvPicPr>
          <p:cNvPr id="11" name="Picture 10" descr="A logo for a company&#10;&#10;Description automatically generated">
            <a:extLst>
              <a:ext uri="{FF2B5EF4-FFF2-40B4-BE49-F238E27FC236}">
                <a16:creationId xmlns:a16="http://schemas.microsoft.com/office/drawing/2014/main" id="{87F2BB5F-0ACE-398A-C8B7-BE96CF7DC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17" y="424231"/>
            <a:ext cx="1690255" cy="44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9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E7458F7-24FD-625A-983B-0BC1C243A645}"/>
              </a:ext>
            </a:extLst>
          </p:cNvPr>
          <p:cNvGrpSpPr/>
          <p:nvPr/>
        </p:nvGrpSpPr>
        <p:grpSpPr>
          <a:xfrm>
            <a:off x="0" y="1122363"/>
            <a:ext cx="12192000" cy="4973781"/>
            <a:chOff x="0" y="1122363"/>
            <a:chExt cx="12192000" cy="49737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9DADB9F-0541-B6E5-411E-789CAA0F0865}"/>
                </a:ext>
              </a:extLst>
            </p:cNvPr>
            <p:cNvCxnSpPr/>
            <p:nvPr/>
          </p:nvCxnSpPr>
          <p:spPr>
            <a:xfrm>
              <a:off x="0" y="1122363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647DEAA-B9F4-26C6-B041-E711F1CF24B9}"/>
                </a:ext>
              </a:extLst>
            </p:cNvPr>
            <p:cNvCxnSpPr/>
            <p:nvPr/>
          </p:nvCxnSpPr>
          <p:spPr>
            <a:xfrm>
              <a:off x="0" y="6096144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3">
            <a:extLst>
              <a:ext uri="{FF2B5EF4-FFF2-40B4-BE49-F238E27FC236}">
                <a16:creationId xmlns:a16="http://schemas.microsoft.com/office/drawing/2014/main" id="{FD63237B-8510-558E-5511-A7E0F8EF1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0" y="1232045"/>
            <a:ext cx="10379364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800" dirty="0">
              <a:latin typeface="Arial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5810EA4-4888-E0ED-5756-ABAD3C045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560" y="348241"/>
            <a:ext cx="99963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3600" b="1" dirty="0">
                <a:latin typeface="Arial" charset="0"/>
              </a:rPr>
              <a:t>Novel Features: Axle Mass Distribution</a:t>
            </a: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</p:txBody>
      </p:sp>
      <p:pic>
        <p:nvPicPr>
          <p:cNvPr id="11" name="Picture 10" descr="A logo for a company&#10;&#10;Description automatically generated">
            <a:extLst>
              <a:ext uri="{FF2B5EF4-FFF2-40B4-BE49-F238E27FC236}">
                <a16:creationId xmlns:a16="http://schemas.microsoft.com/office/drawing/2014/main" id="{87F2BB5F-0ACE-398A-C8B7-BE96CF7DC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17" y="424231"/>
            <a:ext cx="1690255" cy="4418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703AAA-AE78-5F2F-1AE5-05FDB3680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116" y="1333227"/>
            <a:ext cx="7846473" cy="449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40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E7458F7-24FD-625A-983B-0BC1C243A645}"/>
              </a:ext>
            </a:extLst>
          </p:cNvPr>
          <p:cNvGrpSpPr/>
          <p:nvPr/>
        </p:nvGrpSpPr>
        <p:grpSpPr>
          <a:xfrm>
            <a:off x="0" y="1122363"/>
            <a:ext cx="12192000" cy="4973781"/>
            <a:chOff x="0" y="1122363"/>
            <a:chExt cx="12192000" cy="49737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9DADB9F-0541-B6E5-411E-789CAA0F0865}"/>
                </a:ext>
              </a:extLst>
            </p:cNvPr>
            <p:cNvCxnSpPr/>
            <p:nvPr/>
          </p:nvCxnSpPr>
          <p:spPr>
            <a:xfrm>
              <a:off x="0" y="1122363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647DEAA-B9F4-26C6-B041-E711F1CF24B9}"/>
                </a:ext>
              </a:extLst>
            </p:cNvPr>
            <p:cNvCxnSpPr/>
            <p:nvPr/>
          </p:nvCxnSpPr>
          <p:spPr>
            <a:xfrm>
              <a:off x="0" y="6096144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3">
            <a:extLst>
              <a:ext uri="{FF2B5EF4-FFF2-40B4-BE49-F238E27FC236}">
                <a16:creationId xmlns:a16="http://schemas.microsoft.com/office/drawing/2014/main" id="{FD63237B-8510-558E-5511-A7E0F8EF1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0" y="1232045"/>
            <a:ext cx="10379364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800" dirty="0">
              <a:latin typeface="Arial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5810EA4-4888-E0ED-5756-ABAD3C045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560" y="348241"/>
            <a:ext cx="99963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3600" b="1" dirty="0">
                <a:latin typeface="Arial" charset="0"/>
              </a:rPr>
              <a:t>Novel Features: Drum Brake Discount</a:t>
            </a: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Brake drum discount depends upon initial speed and mass – i.e. initial energy.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2400" dirty="0">
                <a:latin typeface="Arial" charset="0"/>
              </a:rPr>
              <a:t>No discount applies to a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Arial" charset="0"/>
              </a:rPr>
              <a:t>disc brake.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C8E785-EB6B-9026-572D-14595017C975}"/>
              </a:ext>
            </a:extLst>
          </p:cNvPr>
          <p:cNvGrpSpPr/>
          <p:nvPr/>
        </p:nvGrpSpPr>
        <p:grpSpPr>
          <a:xfrm>
            <a:off x="4382307" y="2368867"/>
            <a:ext cx="5731510" cy="3366770"/>
            <a:chOff x="0" y="0"/>
            <a:chExt cx="5731510" cy="3366770"/>
          </a:xfrm>
        </p:grpSpPr>
        <p:pic>
          <p:nvPicPr>
            <p:cNvPr id="10" name="Picture 9" descr="Chart, line chart&#10;&#10;Description automatically generated">
              <a:extLst>
                <a:ext uri="{FF2B5EF4-FFF2-40B4-BE49-F238E27FC236}">
                  <a16:creationId xmlns:a16="http://schemas.microsoft.com/office/drawing/2014/main" id="{843F799A-5D2B-7428-D20F-04DC6181D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731510" cy="3366770"/>
            </a:xfrm>
            <a:prstGeom prst="rect">
              <a:avLst/>
            </a:prstGeom>
          </p:spPr>
        </p:pic>
        <p:sp>
          <p:nvSpPr>
            <p:cNvPr id="11" name="Text Box 2">
              <a:extLst>
                <a:ext uri="{FF2B5EF4-FFF2-40B4-BE49-F238E27FC236}">
                  <a16:creationId xmlns:a16="http://schemas.microsoft.com/office/drawing/2014/main" id="{F3EE181A-9F74-6AEE-EF2F-27FE84BD22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5693" y="2988207"/>
              <a:ext cx="396240" cy="2590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1100" b="1">
                  <a:solidFill>
                    <a:srgbClr val="59595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30t</a:t>
              </a:r>
              <a:endParaRPr lang="en-A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DAB0504A-0E2B-03C9-1655-3367D5B27E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4492" y="2975082"/>
              <a:ext cx="396240" cy="2590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1100" b="1">
                  <a:solidFill>
                    <a:srgbClr val="59595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15t</a:t>
              </a:r>
              <a:endParaRPr lang="en-A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2" descr="A logo for a company&#10;&#10;Description automatically generated">
            <a:extLst>
              <a:ext uri="{FF2B5EF4-FFF2-40B4-BE49-F238E27FC236}">
                <a16:creationId xmlns:a16="http://schemas.microsoft.com/office/drawing/2014/main" id="{DE20E611-AC1D-8B10-1BD2-E7F11C028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17" y="424231"/>
            <a:ext cx="1690255" cy="4418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744252-F447-05A3-3002-095D332A3CD4}"/>
              </a:ext>
            </a:extLst>
          </p:cNvPr>
          <p:cNvSpPr txBox="1"/>
          <p:nvPr/>
        </p:nvSpPr>
        <p:spPr>
          <a:xfrm>
            <a:off x="9878290" y="3040573"/>
            <a:ext cx="1427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Laden</a:t>
            </a:r>
            <a:endParaRPr lang="en-AU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F2EDD6-B4B0-4325-72B3-4E94C4CCD864}"/>
              </a:ext>
            </a:extLst>
          </p:cNvPr>
          <p:cNvSpPr txBox="1"/>
          <p:nvPr/>
        </p:nvSpPr>
        <p:spPr>
          <a:xfrm>
            <a:off x="9878290" y="4306748"/>
            <a:ext cx="1620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Unladen</a:t>
            </a:r>
            <a:endParaRPr lang="en-AU" sz="2800" b="1" dirty="0"/>
          </a:p>
        </p:txBody>
      </p:sp>
    </p:spTree>
    <p:extLst>
      <p:ext uri="{BB962C8B-B14F-4D97-AF65-F5344CB8AC3E}">
        <p14:creationId xmlns:p14="http://schemas.microsoft.com/office/powerpoint/2010/main" val="3383610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E7458F7-24FD-625A-983B-0BC1C243A645}"/>
              </a:ext>
            </a:extLst>
          </p:cNvPr>
          <p:cNvGrpSpPr/>
          <p:nvPr/>
        </p:nvGrpSpPr>
        <p:grpSpPr>
          <a:xfrm>
            <a:off x="0" y="1122363"/>
            <a:ext cx="12192000" cy="4973781"/>
            <a:chOff x="0" y="1122363"/>
            <a:chExt cx="12192000" cy="49737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9DADB9F-0541-B6E5-411E-789CAA0F0865}"/>
                </a:ext>
              </a:extLst>
            </p:cNvPr>
            <p:cNvCxnSpPr/>
            <p:nvPr/>
          </p:nvCxnSpPr>
          <p:spPr>
            <a:xfrm>
              <a:off x="0" y="1122363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647DEAA-B9F4-26C6-B041-E711F1CF24B9}"/>
                </a:ext>
              </a:extLst>
            </p:cNvPr>
            <p:cNvCxnSpPr/>
            <p:nvPr/>
          </p:nvCxnSpPr>
          <p:spPr>
            <a:xfrm>
              <a:off x="0" y="6096144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3">
            <a:extLst>
              <a:ext uri="{FF2B5EF4-FFF2-40B4-BE49-F238E27FC236}">
                <a16:creationId xmlns:a16="http://schemas.microsoft.com/office/drawing/2014/main" id="{FD63237B-8510-558E-5511-A7E0F8EF1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0" y="1232045"/>
            <a:ext cx="10379364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800" dirty="0">
              <a:latin typeface="Arial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5810EA4-4888-E0ED-5756-ABAD3C045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560" y="348241"/>
            <a:ext cx="99963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3600" b="1" dirty="0">
                <a:latin typeface="Arial" charset="0"/>
              </a:rPr>
              <a:t>Wheel Lock-up Example - Vehicle</a:t>
            </a: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</p:txBody>
      </p:sp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531DFDA8-EBAE-5170-5742-DF419E13D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39" y="1232045"/>
            <a:ext cx="8406149" cy="48640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59187F-422D-D108-AC72-54439693C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9068" y="4154632"/>
            <a:ext cx="2963684" cy="1690255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FFC0BABB-F2E7-6E2A-BFA4-ACA12A5D7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9068" y="1612252"/>
            <a:ext cx="4891244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600" b="1" dirty="0">
                <a:latin typeface="Arial" charset="0"/>
              </a:rPr>
              <a:t>Peak </a:t>
            </a:r>
            <a:r>
              <a:rPr lang="el-GR" sz="3600" b="1" dirty="0">
                <a:latin typeface="Arial" charset="0"/>
              </a:rPr>
              <a:t>μ</a:t>
            </a:r>
            <a:r>
              <a:rPr lang="en-US" sz="3600" b="1" dirty="0">
                <a:latin typeface="Arial" charset="0"/>
              </a:rPr>
              <a:t> = 0.75</a:t>
            </a:r>
          </a:p>
          <a:p>
            <a:pPr>
              <a:spcBef>
                <a:spcPct val="20000"/>
              </a:spcBef>
            </a:pPr>
            <a:r>
              <a:rPr lang="en-US" sz="3600" b="1" dirty="0">
                <a:latin typeface="Arial" charset="0"/>
              </a:rPr>
              <a:t>Skid </a:t>
            </a:r>
            <a:r>
              <a:rPr lang="el-GR" sz="3600" b="1" dirty="0">
                <a:latin typeface="Arial" charset="0"/>
              </a:rPr>
              <a:t>μ</a:t>
            </a:r>
            <a:r>
              <a:rPr lang="en-US" sz="3600" b="1" dirty="0">
                <a:latin typeface="Arial" charset="0"/>
              </a:rPr>
              <a:t> = 0.5</a:t>
            </a:r>
          </a:p>
          <a:p>
            <a:pPr>
              <a:spcBef>
                <a:spcPct val="20000"/>
              </a:spcBef>
            </a:pPr>
            <a:r>
              <a:rPr lang="en-US" sz="3600" b="1" dirty="0">
                <a:latin typeface="Arial" charset="0"/>
              </a:rPr>
              <a:t>       </a:t>
            </a:r>
          </a:p>
          <a:p>
            <a:pPr>
              <a:spcBef>
                <a:spcPct val="20000"/>
              </a:spcBef>
            </a:pP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94D41F89-90A6-F3AC-5F56-A68C4847B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17" y="424231"/>
            <a:ext cx="1690255" cy="44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60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E7458F7-24FD-625A-983B-0BC1C243A645}"/>
              </a:ext>
            </a:extLst>
          </p:cNvPr>
          <p:cNvGrpSpPr/>
          <p:nvPr/>
        </p:nvGrpSpPr>
        <p:grpSpPr>
          <a:xfrm>
            <a:off x="0" y="1122363"/>
            <a:ext cx="12192000" cy="4973781"/>
            <a:chOff x="0" y="1122363"/>
            <a:chExt cx="12192000" cy="49737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9DADB9F-0541-B6E5-411E-789CAA0F0865}"/>
                </a:ext>
              </a:extLst>
            </p:cNvPr>
            <p:cNvCxnSpPr/>
            <p:nvPr/>
          </p:nvCxnSpPr>
          <p:spPr>
            <a:xfrm>
              <a:off x="0" y="1122363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647DEAA-B9F4-26C6-B041-E711F1CF24B9}"/>
                </a:ext>
              </a:extLst>
            </p:cNvPr>
            <p:cNvCxnSpPr/>
            <p:nvPr/>
          </p:nvCxnSpPr>
          <p:spPr>
            <a:xfrm>
              <a:off x="0" y="6096144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3">
            <a:extLst>
              <a:ext uri="{FF2B5EF4-FFF2-40B4-BE49-F238E27FC236}">
                <a16:creationId xmlns:a16="http://schemas.microsoft.com/office/drawing/2014/main" id="{FD63237B-8510-558E-5511-A7E0F8EF1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0" y="1232045"/>
            <a:ext cx="10379364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800" dirty="0"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CD3EA6-EE3A-1948-4C14-C500399E0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248613"/>
            <a:ext cx="8787920" cy="5261146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33C09824-6354-23E2-BB85-4141A2BA7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560" y="348241"/>
            <a:ext cx="99963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3600" b="1" dirty="0">
                <a:latin typeface="Arial" charset="0"/>
              </a:rPr>
              <a:t>Wheel Lock-up Example - Axles</a:t>
            </a: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5B3AE9-2EAC-927D-15E4-6E8F466AA62D}"/>
              </a:ext>
            </a:extLst>
          </p:cNvPr>
          <p:cNvSpPr txBox="1"/>
          <p:nvPr/>
        </p:nvSpPr>
        <p:spPr>
          <a:xfrm>
            <a:off x="3626282" y="1581441"/>
            <a:ext cx="353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Onset of wheel lock-up, unladen</a:t>
            </a:r>
            <a:endParaRPr lang="en-AU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871220-3E94-48B5-98F9-970B33FE3BAD}"/>
              </a:ext>
            </a:extLst>
          </p:cNvPr>
          <p:cNvCxnSpPr/>
          <p:nvPr/>
        </p:nvCxnSpPr>
        <p:spPr>
          <a:xfrm>
            <a:off x="3782291" y="1995055"/>
            <a:ext cx="0" cy="554182"/>
          </a:xfrm>
          <a:prstGeom prst="line">
            <a:avLst/>
          </a:prstGeom>
          <a:ln w="66675" cmpd="sng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logo for a company&#10;&#10;Description automatically generated">
            <a:extLst>
              <a:ext uri="{FF2B5EF4-FFF2-40B4-BE49-F238E27FC236}">
                <a16:creationId xmlns:a16="http://schemas.microsoft.com/office/drawing/2014/main" id="{C3093BC8-878D-D711-74FE-22C2FE615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17" y="424231"/>
            <a:ext cx="1690255" cy="44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96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E7458F7-24FD-625A-983B-0BC1C243A645}"/>
              </a:ext>
            </a:extLst>
          </p:cNvPr>
          <p:cNvGrpSpPr/>
          <p:nvPr/>
        </p:nvGrpSpPr>
        <p:grpSpPr>
          <a:xfrm>
            <a:off x="0" y="1122363"/>
            <a:ext cx="12192000" cy="4973781"/>
            <a:chOff x="0" y="1122363"/>
            <a:chExt cx="12192000" cy="49737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9DADB9F-0541-B6E5-411E-789CAA0F0865}"/>
                </a:ext>
              </a:extLst>
            </p:cNvPr>
            <p:cNvCxnSpPr/>
            <p:nvPr/>
          </p:nvCxnSpPr>
          <p:spPr>
            <a:xfrm>
              <a:off x="0" y="1122363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647DEAA-B9F4-26C6-B041-E711F1CF24B9}"/>
                </a:ext>
              </a:extLst>
            </p:cNvPr>
            <p:cNvCxnSpPr/>
            <p:nvPr/>
          </p:nvCxnSpPr>
          <p:spPr>
            <a:xfrm>
              <a:off x="0" y="6096144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3">
            <a:extLst>
              <a:ext uri="{FF2B5EF4-FFF2-40B4-BE49-F238E27FC236}">
                <a16:creationId xmlns:a16="http://schemas.microsoft.com/office/drawing/2014/main" id="{FD63237B-8510-558E-5511-A7E0F8EF1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0" y="1232045"/>
            <a:ext cx="10379364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800" dirty="0">
              <a:latin typeface="Arial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3C09824-6354-23E2-BB85-4141A2BA7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560" y="348241"/>
            <a:ext cx="99963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3600" b="1" dirty="0">
                <a:latin typeface="Arial" charset="0"/>
              </a:rPr>
              <a:t>Wheel Lock-up – Stopping Distance</a:t>
            </a: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A0E2E7-C324-3F98-D1CF-768B30924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1304924"/>
            <a:ext cx="10648950" cy="462914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BAF6F0A-929F-9009-5ECE-F9BAC88E926B}"/>
              </a:ext>
            </a:extLst>
          </p:cNvPr>
          <p:cNvGrpSpPr/>
          <p:nvPr/>
        </p:nvGrpSpPr>
        <p:grpSpPr>
          <a:xfrm>
            <a:off x="3726876" y="2105891"/>
            <a:ext cx="3532906" cy="983673"/>
            <a:chOff x="3449785" y="1565564"/>
            <a:chExt cx="3532906" cy="98367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2D020BC-94A5-4678-1BD9-EDAEA32A91AD}"/>
                </a:ext>
              </a:extLst>
            </p:cNvPr>
            <p:cNvCxnSpPr/>
            <p:nvPr/>
          </p:nvCxnSpPr>
          <p:spPr>
            <a:xfrm>
              <a:off x="3782291" y="1995055"/>
              <a:ext cx="0" cy="554182"/>
            </a:xfrm>
            <a:prstGeom prst="line">
              <a:avLst/>
            </a:prstGeom>
            <a:ln w="66675" cmpd="sng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D64805-D3DD-6C79-0197-07E36EF205AB}"/>
                </a:ext>
              </a:extLst>
            </p:cNvPr>
            <p:cNvSpPr txBox="1"/>
            <p:nvPr/>
          </p:nvSpPr>
          <p:spPr>
            <a:xfrm>
              <a:off x="3449785" y="1565564"/>
              <a:ext cx="3532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Onset of wheel lock-up, unladen</a:t>
              </a:r>
              <a:endParaRPr lang="en-AU" dirty="0"/>
            </a:p>
          </p:txBody>
        </p:sp>
      </p:grpSp>
      <p:pic>
        <p:nvPicPr>
          <p:cNvPr id="13" name="Picture 12" descr="A logo for a company&#10;&#10;Description automatically generated">
            <a:extLst>
              <a:ext uri="{FF2B5EF4-FFF2-40B4-BE49-F238E27FC236}">
                <a16:creationId xmlns:a16="http://schemas.microsoft.com/office/drawing/2014/main" id="{09E06BF4-86A3-CAC6-65C7-8F17871D1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17" y="424231"/>
            <a:ext cx="1690255" cy="4418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C7C793-1A1C-8068-7155-8B6621C5B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9302" y="1238978"/>
            <a:ext cx="4466648" cy="198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52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E7458F7-24FD-625A-983B-0BC1C243A645}"/>
              </a:ext>
            </a:extLst>
          </p:cNvPr>
          <p:cNvGrpSpPr/>
          <p:nvPr/>
        </p:nvGrpSpPr>
        <p:grpSpPr>
          <a:xfrm>
            <a:off x="0" y="1122363"/>
            <a:ext cx="12192000" cy="4973781"/>
            <a:chOff x="0" y="1122363"/>
            <a:chExt cx="12192000" cy="49737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9DADB9F-0541-B6E5-411E-789CAA0F0865}"/>
                </a:ext>
              </a:extLst>
            </p:cNvPr>
            <p:cNvCxnSpPr/>
            <p:nvPr/>
          </p:nvCxnSpPr>
          <p:spPr>
            <a:xfrm>
              <a:off x="0" y="1122363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647DEAA-B9F4-26C6-B041-E711F1CF24B9}"/>
                </a:ext>
              </a:extLst>
            </p:cNvPr>
            <p:cNvCxnSpPr/>
            <p:nvPr/>
          </p:nvCxnSpPr>
          <p:spPr>
            <a:xfrm>
              <a:off x="0" y="6096144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3">
            <a:extLst>
              <a:ext uri="{FF2B5EF4-FFF2-40B4-BE49-F238E27FC236}">
                <a16:creationId xmlns:a16="http://schemas.microsoft.com/office/drawing/2014/main" id="{FD63237B-8510-558E-5511-A7E0F8EF1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0" y="1232045"/>
            <a:ext cx="10379364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800" dirty="0">
              <a:latin typeface="Arial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3C09824-6354-23E2-BB85-4141A2BA7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305" y="367870"/>
            <a:ext cx="3304604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3600" b="1" dirty="0">
                <a:latin typeface="Arial" charset="0"/>
              </a:rPr>
              <a:t>Future Plans</a:t>
            </a: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D1D74B9-F000-009B-0EF1-6FA7C6219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0127" y="1553803"/>
            <a:ext cx="923174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spcAft>
                <a:spcPct val="75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ARTSA-</a:t>
            </a:r>
            <a:r>
              <a:rPr lang="en-US" sz="2400" dirty="0" err="1">
                <a:latin typeface="Arial" charset="0"/>
              </a:rPr>
              <a:t>i</a:t>
            </a:r>
            <a:r>
              <a:rPr lang="en-US" sz="2400" dirty="0">
                <a:latin typeface="Arial" charset="0"/>
              </a:rPr>
              <a:t> makes the calculator available free of charge to people who have completed brake calculator (web-based) training.</a:t>
            </a:r>
          </a:p>
          <a:p>
            <a:pPr marL="571500" indent="-571500">
              <a:spcBef>
                <a:spcPct val="20000"/>
              </a:spcBef>
              <a:spcAft>
                <a:spcPct val="75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The calculator is released at Beta version. A feedback button exists on the login page to make suggestions.  Some further development is likely.</a:t>
            </a:r>
          </a:p>
          <a:p>
            <a:pPr marL="571500" indent="-571500">
              <a:spcBef>
                <a:spcPct val="20000"/>
              </a:spcBef>
              <a:spcAft>
                <a:spcPct val="75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ARTSA-</a:t>
            </a:r>
            <a:r>
              <a:rPr lang="en-US" sz="2400" dirty="0" err="1">
                <a:latin typeface="Arial" charset="0"/>
              </a:rPr>
              <a:t>i</a:t>
            </a:r>
            <a:r>
              <a:rPr lang="en-US" sz="2400" dirty="0">
                <a:latin typeface="Arial" charset="0"/>
              </a:rPr>
              <a:t> intends to lobby regulators to have the standard of brake calculations required for acceptance of brake system designs to be improved.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</p:txBody>
      </p:sp>
      <p:pic>
        <p:nvPicPr>
          <p:cNvPr id="3" name="Picture 2" descr="A logo for a company&#10;&#10;Description automatically generated">
            <a:extLst>
              <a:ext uri="{FF2B5EF4-FFF2-40B4-BE49-F238E27FC236}">
                <a16:creationId xmlns:a16="http://schemas.microsoft.com/office/drawing/2014/main" id="{76145A7E-065A-B4DD-D0C7-01DC28501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17" y="424231"/>
            <a:ext cx="1690255" cy="44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E7458F7-24FD-625A-983B-0BC1C243A645}"/>
              </a:ext>
            </a:extLst>
          </p:cNvPr>
          <p:cNvGrpSpPr/>
          <p:nvPr/>
        </p:nvGrpSpPr>
        <p:grpSpPr>
          <a:xfrm>
            <a:off x="0" y="1122363"/>
            <a:ext cx="12192000" cy="4973781"/>
            <a:chOff x="0" y="1122363"/>
            <a:chExt cx="12192000" cy="49737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9DADB9F-0541-B6E5-411E-789CAA0F0865}"/>
                </a:ext>
              </a:extLst>
            </p:cNvPr>
            <p:cNvCxnSpPr/>
            <p:nvPr/>
          </p:nvCxnSpPr>
          <p:spPr>
            <a:xfrm>
              <a:off x="0" y="1122363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647DEAA-B9F4-26C6-B041-E711F1CF24B9}"/>
                </a:ext>
              </a:extLst>
            </p:cNvPr>
            <p:cNvCxnSpPr/>
            <p:nvPr/>
          </p:nvCxnSpPr>
          <p:spPr>
            <a:xfrm>
              <a:off x="0" y="6096144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3">
            <a:extLst>
              <a:ext uri="{FF2B5EF4-FFF2-40B4-BE49-F238E27FC236}">
                <a16:creationId xmlns:a16="http://schemas.microsoft.com/office/drawing/2014/main" id="{FD63237B-8510-558E-5511-A7E0F8EF1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0" y="1232045"/>
            <a:ext cx="10379364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800" dirty="0">
              <a:latin typeface="Arial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EF24E92-B5A5-BAD8-F1F8-409932E5F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720" y="2279129"/>
            <a:ext cx="3298559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3600" b="1" dirty="0">
                <a:latin typeface="Arial" charset="0"/>
              </a:rPr>
              <a:t>Thank you for your attention</a:t>
            </a: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26A61F77-2F8B-EFC0-5A54-401CE7F69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17" y="424231"/>
            <a:ext cx="1690255" cy="44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38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E7458F7-24FD-625A-983B-0BC1C243A645}"/>
              </a:ext>
            </a:extLst>
          </p:cNvPr>
          <p:cNvGrpSpPr/>
          <p:nvPr/>
        </p:nvGrpSpPr>
        <p:grpSpPr>
          <a:xfrm>
            <a:off x="0" y="1122363"/>
            <a:ext cx="12192000" cy="4973781"/>
            <a:chOff x="0" y="1122363"/>
            <a:chExt cx="12192000" cy="49737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9DADB9F-0541-B6E5-411E-789CAA0F0865}"/>
                </a:ext>
              </a:extLst>
            </p:cNvPr>
            <p:cNvCxnSpPr/>
            <p:nvPr/>
          </p:nvCxnSpPr>
          <p:spPr>
            <a:xfrm>
              <a:off x="0" y="1122363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647DEAA-B9F4-26C6-B041-E711F1CF24B9}"/>
                </a:ext>
              </a:extLst>
            </p:cNvPr>
            <p:cNvCxnSpPr/>
            <p:nvPr/>
          </p:nvCxnSpPr>
          <p:spPr>
            <a:xfrm>
              <a:off x="0" y="6096144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id="{5D399409-7AEF-208A-FEF8-086E830AF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3077" y="393701"/>
            <a:ext cx="7051964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3600" b="1" dirty="0">
                <a:latin typeface="Arial" charset="0"/>
              </a:rPr>
              <a:t>ARTSA-</a:t>
            </a:r>
            <a:r>
              <a:rPr lang="en-US" sz="3600" b="1" dirty="0" err="1">
                <a:latin typeface="Arial" charset="0"/>
              </a:rPr>
              <a:t>i</a:t>
            </a:r>
            <a:r>
              <a:rPr lang="en-US" sz="3600" b="1" dirty="0">
                <a:latin typeface="Arial" charset="0"/>
              </a:rPr>
              <a:t> Brake Calculator</a:t>
            </a: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DB2541FE-BDCA-3CE2-151A-0E0AE442899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814944" y="1160718"/>
            <a:ext cx="9144000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20000"/>
              </a:spcBef>
              <a:spcAft>
                <a:spcPct val="75000"/>
              </a:spcAft>
            </a:pPr>
            <a:r>
              <a:rPr lang="en-US" sz="2400" b="1" dirty="0">
                <a:latin typeface="Arial" charset="0"/>
              </a:rPr>
              <a:t>The need exists because:</a:t>
            </a:r>
          </a:p>
          <a:p>
            <a:pPr marL="342900" indent="-342900" algn="l">
              <a:spcBef>
                <a:spcPct val="20000"/>
              </a:spcBef>
              <a:spcAft>
                <a:spcPct val="750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Arial" charset="0"/>
              </a:rPr>
              <a:t>Vehicles are modified and need to be verified. </a:t>
            </a:r>
          </a:p>
          <a:p>
            <a:pPr marL="342900" indent="-342900" algn="l">
              <a:spcBef>
                <a:spcPct val="20000"/>
              </a:spcBef>
              <a:spcAft>
                <a:spcPct val="750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Arial" charset="0"/>
              </a:rPr>
              <a:t>Optimized brake designs are safer and lessen dependance on autonomous systems.</a:t>
            </a:r>
          </a:p>
          <a:p>
            <a:pPr marL="342900" indent="-342900" algn="l">
              <a:spcBef>
                <a:spcPct val="20000"/>
              </a:spcBef>
              <a:spcAft>
                <a:spcPct val="750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Arial" charset="0"/>
              </a:rPr>
              <a:t>Type approval of Australian trailers requires detailed calculations.  Wheel lock-up should be included but is not.</a:t>
            </a:r>
          </a:p>
          <a:p>
            <a:pPr marL="342900" indent="-342900" algn="l">
              <a:spcBef>
                <a:spcPct val="20000"/>
              </a:spcBef>
              <a:spcAft>
                <a:spcPct val="750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Arial" charset="0"/>
              </a:rPr>
              <a:t>PBS brake designs should be calculable.</a:t>
            </a:r>
            <a:br>
              <a:rPr lang="en-US" sz="2400" dirty="0">
                <a:latin typeface="Arial" charset="0"/>
              </a:rPr>
            </a:b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Vehicle engineers can learn by exploring brake design options. </a:t>
            </a:r>
            <a:br>
              <a:rPr lang="en-US" sz="2400" dirty="0">
                <a:latin typeface="Arial" charset="0"/>
              </a:rPr>
            </a:br>
            <a:br>
              <a:rPr lang="en-US" sz="2400" dirty="0">
                <a:latin typeface="Arial" charset="0"/>
              </a:rPr>
            </a:br>
            <a:endParaRPr lang="en-US" sz="3600" dirty="0">
              <a:latin typeface="Arial" charset="0"/>
            </a:endParaRPr>
          </a:p>
        </p:txBody>
      </p:sp>
      <p:pic>
        <p:nvPicPr>
          <p:cNvPr id="12" name="Picture 11" descr="A logo for a company&#10;&#10;Description automatically generated">
            <a:extLst>
              <a:ext uri="{FF2B5EF4-FFF2-40B4-BE49-F238E27FC236}">
                <a16:creationId xmlns:a16="http://schemas.microsoft.com/office/drawing/2014/main" id="{9736203A-2857-85EC-8C5B-63755AB1C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17" y="424231"/>
            <a:ext cx="1690255" cy="44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3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E7458F7-24FD-625A-983B-0BC1C243A645}"/>
              </a:ext>
            </a:extLst>
          </p:cNvPr>
          <p:cNvGrpSpPr/>
          <p:nvPr/>
        </p:nvGrpSpPr>
        <p:grpSpPr>
          <a:xfrm>
            <a:off x="0" y="1122363"/>
            <a:ext cx="12192000" cy="4973781"/>
            <a:chOff x="0" y="1122363"/>
            <a:chExt cx="12192000" cy="49737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9DADB9F-0541-B6E5-411E-789CAA0F0865}"/>
                </a:ext>
              </a:extLst>
            </p:cNvPr>
            <p:cNvCxnSpPr/>
            <p:nvPr/>
          </p:nvCxnSpPr>
          <p:spPr>
            <a:xfrm>
              <a:off x="0" y="1122363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647DEAA-B9F4-26C6-B041-E711F1CF24B9}"/>
                </a:ext>
              </a:extLst>
            </p:cNvPr>
            <p:cNvCxnSpPr/>
            <p:nvPr/>
          </p:nvCxnSpPr>
          <p:spPr>
            <a:xfrm>
              <a:off x="0" y="6096144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id="{5D399409-7AEF-208A-FEF8-086E830AF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3077" y="393701"/>
            <a:ext cx="7051964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3600" b="1" dirty="0">
                <a:latin typeface="Arial" charset="0"/>
              </a:rPr>
              <a:t>ARTSA-</a:t>
            </a:r>
            <a:r>
              <a:rPr lang="en-US" sz="3600" b="1" dirty="0" err="1">
                <a:latin typeface="Arial" charset="0"/>
              </a:rPr>
              <a:t>i</a:t>
            </a:r>
            <a:r>
              <a:rPr lang="en-US" sz="3600" b="1" dirty="0">
                <a:latin typeface="Arial" charset="0"/>
              </a:rPr>
              <a:t> Brake Calculator</a:t>
            </a: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D63237B-8510-558E-5511-A7E0F8EF1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636" y="1594700"/>
            <a:ext cx="10379364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400" b="1" dirty="0">
                <a:latin typeface="Arial" charset="0"/>
              </a:rPr>
              <a:t>The inputs:</a:t>
            </a:r>
          </a:p>
          <a:p>
            <a:pPr marL="571500" indent="-571500">
              <a:spcBef>
                <a:spcPct val="20000"/>
              </a:spcBef>
              <a:spcAft>
                <a:spcPct val="75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Vehicle configurations, dimensions, C of M weights, </a:t>
            </a:r>
            <a:r>
              <a:rPr lang="en-US" sz="2400" dirty="0" err="1">
                <a:latin typeface="Arial" charset="0"/>
              </a:rPr>
              <a:t>tyres</a:t>
            </a:r>
            <a:r>
              <a:rPr lang="en-US" sz="2400" dirty="0">
                <a:latin typeface="Arial" charset="0"/>
              </a:rPr>
              <a:t>....</a:t>
            </a:r>
          </a:p>
          <a:p>
            <a:pPr marL="571500" indent="-571500">
              <a:spcBef>
                <a:spcPct val="20000"/>
              </a:spcBef>
              <a:spcAft>
                <a:spcPct val="75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Foundation and emergency brake torques.</a:t>
            </a:r>
          </a:p>
          <a:p>
            <a:pPr marL="571500" indent="-571500">
              <a:spcBef>
                <a:spcPct val="20000"/>
              </a:spcBef>
              <a:spcAft>
                <a:spcPct val="75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Pneumatic control system transfer characteristics.</a:t>
            </a:r>
          </a:p>
          <a:p>
            <a:pPr marL="571500" indent="-571500">
              <a:spcBef>
                <a:spcPct val="20000"/>
              </a:spcBef>
              <a:spcAft>
                <a:spcPct val="75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Road-</a:t>
            </a:r>
            <a:r>
              <a:rPr lang="en-US" sz="2400" dirty="0" err="1">
                <a:latin typeface="Arial" charset="0"/>
              </a:rPr>
              <a:t>tyre</a:t>
            </a:r>
            <a:r>
              <a:rPr lang="en-US" sz="2400" dirty="0">
                <a:latin typeface="Arial" charset="0"/>
              </a:rPr>
              <a:t> friction, starting speed, hill slope.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</p:txBody>
      </p:sp>
      <p:pic>
        <p:nvPicPr>
          <p:cNvPr id="10" name="Picture 9" descr="A logo for a company&#10;&#10;Description automatically generated">
            <a:extLst>
              <a:ext uri="{FF2B5EF4-FFF2-40B4-BE49-F238E27FC236}">
                <a16:creationId xmlns:a16="http://schemas.microsoft.com/office/drawing/2014/main" id="{B4758F1C-12CE-8E1B-5768-A63C7A2E3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17" y="424231"/>
            <a:ext cx="1690255" cy="44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1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E7458F7-24FD-625A-983B-0BC1C243A645}"/>
              </a:ext>
            </a:extLst>
          </p:cNvPr>
          <p:cNvGrpSpPr/>
          <p:nvPr/>
        </p:nvGrpSpPr>
        <p:grpSpPr>
          <a:xfrm>
            <a:off x="0" y="1122363"/>
            <a:ext cx="12192000" cy="4973781"/>
            <a:chOff x="0" y="1122363"/>
            <a:chExt cx="12192000" cy="49737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9DADB9F-0541-B6E5-411E-789CAA0F0865}"/>
                </a:ext>
              </a:extLst>
            </p:cNvPr>
            <p:cNvCxnSpPr/>
            <p:nvPr/>
          </p:nvCxnSpPr>
          <p:spPr>
            <a:xfrm>
              <a:off x="0" y="1122363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647DEAA-B9F4-26C6-B041-E711F1CF24B9}"/>
                </a:ext>
              </a:extLst>
            </p:cNvPr>
            <p:cNvCxnSpPr/>
            <p:nvPr/>
          </p:nvCxnSpPr>
          <p:spPr>
            <a:xfrm>
              <a:off x="0" y="6096144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id="{5D399409-7AEF-208A-FEF8-086E830AF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3077" y="393701"/>
            <a:ext cx="7051964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3600" b="1" dirty="0">
                <a:latin typeface="Arial" charset="0"/>
              </a:rPr>
              <a:t>ARTSA-</a:t>
            </a:r>
            <a:r>
              <a:rPr lang="en-US" sz="3600" b="1" dirty="0" err="1">
                <a:latin typeface="Arial" charset="0"/>
              </a:rPr>
              <a:t>i</a:t>
            </a:r>
            <a:r>
              <a:rPr lang="en-US" sz="3600" b="1" dirty="0">
                <a:latin typeface="Arial" charset="0"/>
              </a:rPr>
              <a:t> Brake Calculator</a:t>
            </a: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D63237B-8510-558E-5511-A7E0F8EF1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636" y="1486694"/>
            <a:ext cx="10379364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400" b="1" dirty="0">
                <a:latin typeface="Arial" charset="0"/>
              </a:rPr>
              <a:t>The outputs:</a:t>
            </a:r>
          </a:p>
          <a:p>
            <a:pPr marL="571500" indent="-571500">
              <a:spcBef>
                <a:spcPct val="20000"/>
              </a:spcBef>
              <a:spcAft>
                <a:spcPct val="75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Deceleration and stopping distance V brake control level.</a:t>
            </a:r>
          </a:p>
          <a:p>
            <a:pPr marL="571500" indent="-571500">
              <a:spcBef>
                <a:spcPct val="20000"/>
              </a:spcBef>
              <a:spcAft>
                <a:spcPct val="75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Adhesion utilization at each axle V brake control level.</a:t>
            </a:r>
          </a:p>
          <a:p>
            <a:pPr marL="571500" indent="-571500">
              <a:spcBef>
                <a:spcPct val="20000"/>
              </a:spcBef>
              <a:spcAft>
                <a:spcPct val="75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Mass on each axle V brake control level.</a:t>
            </a:r>
          </a:p>
          <a:p>
            <a:pPr marL="571500" indent="-571500">
              <a:spcBef>
                <a:spcPct val="20000"/>
              </a:spcBef>
              <a:spcAft>
                <a:spcPct val="75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Parking brake hold level V slope.</a:t>
            </a:r>
          </a:p>
          <a:p>
            <a:pPr marL="571500" indent="-571500">
              <a:spcBef>
                <a:spcPct val="20000"/>
              </a:spcBef>
              <a:spcAft>
                <a:spcPct val="75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Threshold (contact) air pressure V axle number.</a:t>
            </a:r>
          </a:p>
        </p:txBody>
      </p:sp>
      <p:pic>
        <p:nvPicPr>
          <p:cNvPr id="3" name="Picture 2" descr="A logo for a company&#10;&#10;Description automatically generated">
            <a:extLst>
              <a:ext uri="{FF2B5EF4-FFF2-40B4-BE49-F238E27FC236}">
                <a16:creationId xmlns:a16="http://schemas.microsoft.com/office/drawing/2014/main" id="{8E03DEA3-26AB-3536-2A0A-BB796BDF8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17" y="424231"/>
            <a:ext cx="1690255" cy="44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36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E7458F7-24FD-625A-983B-0BC1C243A645}"/>
              </a:ext>
            </a:extLst>
          </p:cNvPr>
          <p:cNvGrpSpPr/>
          <p:nvPr/>
        </p:nvGrpSpPr>
        <p:grpSpPr>
          <a:xfrm>
            <a:off x="0" y="1122363"/>
            <a:ext cx="12192000" cy="4973781"/>
            <a:chOff x="0" y="1122363"/>
            <a:chExt cx="12192000" cy="49737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9DADB9F-0541-B6E5-411E-789CAA0F0865}"/>
                </a:ext>
              </a:extLst>
            </p:cNvPr>
            <p:cNvCxnSpPr/>
            <p:nvPr/>
          </p:nvCxnSpPr>
          <p:spPr>
            <a:xfrm>
              <a:off x="0" y="1122363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647DEAA-B9F4-26C6-B041-E711F1CF24B9}"/>
                </a:ext>
              </a:extLst>
            </p:cNvPr>
            <p:cNvCxnSpPr/>
            <p:nvPr/>
          </p:nvCxnSpPr>
          <p:spPr>
            <a:xfrm>
              <a:off x="0" y="6096144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id="{5D399409-7AEF-208A-FEF8-086E830AF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7229" y="338861"/>
            <a:ext cx="4157541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3600" b="1" dirty="0">
                <a:latin typeface="Arial" charset="0"/>
              </a:rPr>
              <a:t>Vehicle Selection</a:t>
            </a: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D63237B-8510-558E-5511-A7E0F8EF1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0" y="1232045"/>
            <a:ext cx="10379364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800" dirty="0"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61884E-2D88-914D-081B-354ED7A68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629" y="1201450"/>
            <a:ext cx="8848370" cy="4864349"/>
          </a:xfrm>
          <a:prstGeom prst="rect">
            <a:avLst/>
          </a:prstGeom>
        </p:spPr>
      </p:pic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E0D50F2E-EFC8-1139-2534-42466D88A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17" y="424231"/>
            <a:ext cx="1690255" cy="44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32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E7458F7-24FD-625A-983B-0BC1C243A645}"/>
              </a:ext>
            </a:extLst>
          </p:cNvPr>
          <p:cNvGrpSpPr/>
          <p:nvPr/>
        </p:nvGrpSpPr>
        <p:grpSpPr>
          <a:xfrm>
            <a:off x="0" y="1122363"/>
            <a:ext cx="12192000" cy="4973781"/>
            <a:chOff x="0" y="1122363"/>
            <a:chExt cx="12192000" cy="49737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9DADB9F-0541-B6E5-411E-789CAA0F0865}"/>
                </a:ext>
              </a:extLst>
            </p:cNvPr>
            <p:cNvCxnSpPr/>
            <p:nvPr/>
          </p:nvCxnSpPr>
          <p:spPr>
            <a:xfrm>
              <a:off x="0" y="1122363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647DEAA-B9F4-26C6-B041-E711F1CF24B9}"/>
                </a:ext>
              </a:extLst>
            </p:cNvPr>
            <p:cNvCxnSpPr/>
            <p:nvPr/>
          </p:nvCxnSpPr>
          <p:spPr>
            <a:xfrm>
              <a:off x="0" y="6096144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id="{5D399409-7AEF-208A-FEF8-086E830AF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450" y="284020"/>
            <a:ext cx="657427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3600" b="1" dirty="0">
                <a:latin typeface="Arial" charset="0"/>
              </a:rPr>
              <a:t>Truck &amp; Trailer  Specification</a:t>
            </a: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D63237B-8510-558E-5511-A7E0F8EF1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0" y="1232045"/>
            <a:ext cx="10379364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800" dirty="0"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51B859-C00F-56BD-B552-48C29D3E5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363373"/>
            <a:ext cx="8763000" cy="2219325"/>
          </a:xfrm>
          <a:prstGeom prst="rect">
            <a:avLst/>
          </a:prstGeom>
        </p:spPr>
      </p:pic>
      <p:pic>
        <p:nvPicPr>
          <p:cNvPr id="10" name="Picture 9" descr="A logo for a company&#10;&#10;Description automatically generated">
            <a:extLst>
              <a:ext uri="{FF2B5EF4-FFF2-40B4-BE49-F238E27FC236}">
                <a16:creationId xmlns:a16="http://schemas.microsoft.com/office/drawing/2014/main" id="{037616A3-CE3C-52BF-02E5-4FE5539FF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17" y="424231"/>
            <a:ext cx="1690255" cy="44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06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E7458F7-24FD-625A-983B-0BC1C243A645}"/>
              </a:ext>
            </a:extLst>
          </p:cNvPr>
          <p:cNvGrpSpPr/>
          <p:nvPr/>
        </p:nvGrpSpPr>
        <p:grpSpPr>
          <a:xfrm>
            <a:off x="0" y="1122363"/>
            <a:ext cx="12192000" cy="4973781"/>
            <a:chOff x="0" y="1122363"/>
            <a:chExt cx="12192000" cy="49737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9DADB9F-0541-B6E5-411E-789CAA0F0865}"/>
                </a:ext>
              </a:extLst>
            </p:cNvPr>
            <p:cNvCxnSpPr/>
            <p:nvPr/>
          </p:nvCxnSpPr>
          <p:spPr>
            <a:xfrm>
              <a:off x="0" y="1122363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647DEAA-B9F4-26C6-B041-E711F1CF24B9}"/>
                </a:ext>
              </a:extLst>
            </p:cNvPr>
            <p:cNvCxnSpPr/>
            <p:nvPr/>
          </p:nvCxnSpPr>
          <p:spPr>
            <a:xfrm>
              <a:off x="0" y="6096144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id="{5D399409-7AEF-208A-FEF8-086E830AF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046" y="1596376"/>
            <a:ext cx="4891244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3600" b="1" dirty="0">
                <a:latin typeface="Arial" charset="0"/>
              </a:rPr>
              <a:t>- Dimensions</a:t>
            </a: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D63237B-8510-558E-5511-A7E0F8EF1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0" y="1232045"/>
            <a:ext cx="10379364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800" dirty="0"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E4DC7E-D4FF-A8E7-DB1B-65831F85D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54" y="388549"/>
            <a:ext cx="8302769" cy="6080901"/>
          </a:xfrm>
          <a:prstGeom prst="rect">
            <a:avLst/>
          </a:prstGeom>
        </p:spPr>
      </p:pic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D615CA40-2058-2968-008E-6B4FA136D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17" y="424231"/>
            <a:ext cx="1690255" cy="44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22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E7458F7-24FD-625A-983B-0BC1C243A645}"/>
              </a:ext>
            </a:extLst>
          </p:cNvPr>
          <p:cNvGrpSpPr/>
          <p:nvPr/>
        </p:nvGrpSpPr>
        <p:grpSpPr>
          <a:xfrm>
            <a:off x="0" y="1122363"/>
            <a:ext cx="12192000" cy="4973781"/>
            <a:chOff x="0" y="1122363"/>
            <a:chExt cx="12192000" cy="49737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9DADB9F-0541-B6E5-411E-789CAA0F0865}"/>
                </a:ext>
              </a:extLst>
            </p:cNvPr>
            <p:cNvCxnSpPr/>
            <p:nvPr/>
          </p:nvCxnSpPr>
          <p:spPr>
            <a:xfrm>
              <a:off x="0" y="1122363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647DEAA-B9F4-26C6-B041-E711F1CF24B9}"/>
                </a:ext>
              </a:extLst>
            </p:cNvPr>
            <p:cNvCxnSpPr/>
            <p:nvPr/>
          </p:nvCxnSpPr>
          <p:spPr>
            <a:xfrm>
              <a:off x="0" y="6096144"/>
              <a:ext cx="12192000" cy="0"/>
            </a:xfrm>
            <a:prstGeom prst="line">
              <a:avLst/>
            </a:prstGeom>
            <a:ln w="28575">
              <a:solidFill>
                <a:srgbClr val="DEA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3">
            <a:extLst>
              <a:ext uri="{FF2B5EF4-FFF2-40B4-BE49-F238E27FC236}">
                <a16:creationId xmlns:a16="http://schemas.microsoft.com/office/drawing/2014/main" id="{FD63237B-8510-558E-5511-A7E0F8EF1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0" y="1232045"/>
            <a:ext cx="10379364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800" dirty="0"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2D730A-7F37-7B66-E3E3-AD2D1DF5C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32" y="378143"/>
            <a:ext cx="7511977" cy="6101713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E58E4157-34F0-0021-2C81-6E28D6B24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3955" y="1378689"/>
            <a:ext cx="4891244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3600" b="1" dirty="0">
                <a:latin typeface="Arial" charset="0"/>
              </a:rPr>
              <a:t>- Brakes</a:t>
            </a: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3600" dirty="0">
              <a:latin typeface="Arial" charset="0"/>
            </a:endParaRPr>
          </a:p>
        </p:txBody>
      </p:sp>
      <p:pic>
        <p:nvPicPr>
          <p:cNvPr id="11" name="Picture 10" descr="A logo for a company&#10;&#10;Description automatically generated">
            <a:extLst>
              <a:ext uri="{FF2B5EF4-FFF2-40B4-BE49-F238E27FC236}">
                <a16:creationId xmlns:a16="http://schemas.microsoft.com/office/drawing/2014/main" id="{15CFA006-23D5-05EE-B9F4-1E08AF746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17" y="424231"/>
            <a:ext cx="1690255" cy="44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58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529</Words>
  <Application>Microsoft Office PowerPoint</Application>
  <PresentationFormat>Widescreen</PresentationFormat>
  <Paragraphs>101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Office Theme</vt:lpstr>
      <vt:lpstr>The ARTSA- Institute  Brake Calculator Developed and Presented by Dr Peter Hart  </vt:lpstr>
      <vt:lpstr>Developed with financial support from Australian NHVR under the Heavy Vehicle Safety Initiative that is sponsored by the Australian Government. Purpose: To provide a reliable brake calculator that can be applied to single or combination vehicles to check compliance with brake rules and to improve brake designs. Achievement: A web-based, sophisticated yet simple-to-use brake calculator with leading features that allows users to create and store models.  </vt:lpstr>
      <vt:lpstr>The need exists because: Vehicles are modified and need to be verified.  Optimized brake designs are safer and lessen dependance on autonomous systems. Type approval of Australian trailers requires detailed calculations.  Wheel lock-up should be included but is not. PBS brake designs should be calculable.  Vehicle engineers can learn by exploring brake design options.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Hart</dc:creator>
  <cp:lastModifiedBy>Gavin Hill</cp:lastModifiedBy>
  <cp:revision>19</cp:revision>
  <dcterms:created xsi:type="dcterms:W3CDTF">2023-10-29T01:15:55Z</dcterms:created>
  <dcterms:modified xsi:type="dcterms:W3CDTF">2023-10-30T07:18:26Z</dcterms:modified>
</cp:coreProperties>
</file>