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1"/>
  </p:sldMasterIdLst>
  <p:notesMasterIdLst>
    <p:notesMasterId r:id="rId15"/>
  </p:notesMasterIdLst>
  <p:handoutMasterIdLst>
    <p:handoutMasterId r:id="rId16"/>
  </p:handoutMasterIdLst>
  <p:sldIdLst>
    <p:sldId id="256" r:id="rId2"/>
    <p:sldId id="270" r:id="rId3"/>
    <p:sldId id="260" r:id="rId4"/>
    <p:sldId id="261" r:id="rId5"/>
    <p:sldId id="263" r:id="rId6"/>
    <p:sldId id="271" r:id="rId7"/>
    <p:sldId id="258" r:id="rId8"/>
    <p:sldId id="259" r:id="rId9"/>
    <p:sldId id="264" r:id="rId10"/>
    <p:sldId id="266" r:id="rId11"/>
    <p:sldId id="265" r:id="rId12"/>
    <p:sldId id="268" r:id="rId13"/>
    <p:sldId id="262" r:id="rId14"/>
  </p:sldIdLst>
  <p:sldSz cx="18288000" cy="10287000"/>
  <p:notesSz cx="6858000" cy="9144000"/>
  <p:embeddedFontLst>
    <p:embeddedFont>
      <p:font typeface="72 Black" panose="020B0A04030603020204" pitchFamily="34" charset="0"/>
      <p:bold r:id="rId17"/>
    </p:embeddedFont>
    <p:embeddedFont>
      <p:font typeface="Amasis MT Pro Black" panose="02040A04050005020304" pitchFamily="18" charset="0"/>
      <p:bold r:id="rId18"/>
      <p:boldItalic r:id="rId19"/>
    </p:embeddedFont>
    <p:embeddedFont>
      <p:font typeface="Calibri" panose="020F0502020204030204" pitchFamily="34" charset="0"/>
      <p:regular r:id="rId20"/>
      <p:bold r:id="rId21"/>
      <p:italic r:id="rId22"/>
      <p:boldItalic r:id="rId23"/>
    </p:embeddedFont>
    <p:embeddedFont>
      <p:font typeface="Open Sauce 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9D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32" autoAdjust="0"/>
    <p:restoredTop sz="67939" autoAdjust="0"/>
  </p:normalViewPr>
  <p:slideViewPr>
    <p:cSldViewPr>
      <p:cViewPr varScale="1">
        <p:scale>
          <a:sx n="48" d="100"/>
          <a:sy n="48" d="100"/>
        </p:scale>
        <p:origin x="78" y="16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DD61D4-708E-86E9-E863-EE9FF4C24B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B478BF61-01BB-5B11-576B-6233E0C4A5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AD6CC9-30A9-4211-8439-25737B6C8885}" type="datetimeFigureOut">
              <a:rPr lang="en-AU" smtClean="0"/>
              <a:t>25/10/2023</a:t>
            </a:fld>
            <a:endParaRPr lang="en-AU"/>
          </a:p>
        </p:txBody>
      </p:sp>
      <p:sp>
        <p:nvSpPr>
          <p:cNvPr id="4" name="Footer Placeholder 3">
            <a:extLst>
              <a:ext uri="{FF2B5EF4-FFF2-40B4-BE49-F238E27FC236}">
                <a16:creationId xmlns:a16="http://schemas.microsoft.com/office/drawing/2014/main" id="{77CE0E2A-C016-8299-5176-385C9D3669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15AE73EB-7D69-F0B3-42DF-14C9757D0DD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38DECD-48E5-4866-970A-9F94AA76EE4E}" type="slidenum">
              <a:rPr lang="en-AU" smtClean="0"/>
              <a:t>‹#›</a:t>
            </a:fld>
            <a:endParaRPr lang="en-AU"/>
          </a:p>
        </p:txBody>
      </p:sp>
    </p:spTree>
    <p:extLst>
      <p:ext uri="{BB962C8B-B14F-4D97-AF65-F5344CB8AC3E}">
        <p14:creationId xmlns:p14="http://schemas.microsoft.com/office/powerpoint/2010/main" val="859934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9B81A-5215-47DA-8400-385E7716A867}" type="datetimeFigureOut">
              <a:rPr lang="en-US" smtClean="0"/>
              <a:t>10/25/2023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D195C0-F226-4D8C-86C1-B72F02553A1D}" type="slidenum">
              <a:rPr lang="en-US" smtClean="0"/>
              <a:t>‹#›</a:t>
            </a:fld>
            <a:endParaRPr lang="en-US"/>
          </a:p>
        </p:txBody>
      </p:sp>
    </p:spTree>
    <p:extLst>
      <p:ext uri="{BB962C8B-B14F-4D97-AF65-F5344CB8AC3E}">
        <p14:creationId xmlns:p14="http://schemas.microsoft.com/office/powerpoint/2010/main" val="2339688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Welcome to this presentation. My name is Lennart Cider, but off record I prefer BEER to CIDER</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will talk your through a subject that has fascinated me for more than 10 years. </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 am from Sweden and have been working with Volvo for more than 25 years. I am a Chemical Engineer and started with catalytic exhaust gas aftertreatment of NOx and other harmful substances from combustion engines. However, I have worked with engines, vehicle, vehicle combinations, and currently working with the transport solution and the energy efficiency. </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am a member of a team at Volvo Technology, including Lena Larsson, Klara Pålsson and Emil Pettersson. Volvo is working together with about 30 partners in various High-Capacity Transport projects. The partnerships are co-funded by the Swedish government to improve the transport efficiency by joint efforts.</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 this study we have worked together with Tobias Johansson and Stefan Johansson both at VGB. VBG is based in Sweden. They sell and develop coupling equipment for trucks with heavy trailers Worldwide. </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Geert Iven, Stefan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Köppen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Christian Repplinger from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GoodYear</a:t>
            </a:r>
            <a:r>
              <a:rPr lang="en-US" sz="1800" dirty="0">
                <a:effectLst/>
                <a:latin typeface="Calibri" panose="020F0502020204030204" pitchFamily="34" charset="0"/>
                <a:ea typeface="Calibri" panose="020F0502020204030204" pitchFamily="34" charset="0"/>
                <a:cs typeface="Times New Roman" panose="02020603050405020304" pitchFamily="18" charset="0"/>
              </a:rPr>
              <a:t> based in Luxemburg are also heavily involved in this study.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GoodYear</a:t>
            </a:r>
            <a:r>
              <a:rPr lang="en-US" sz="1800" dirty="0">
                <a:effectLst/>
                <a:latin typeface="Calibri" panose="020F0502020204030204" pitchFamily="34" charset="0"/>
                <a:ea typeface="Calibri" panose="020F0502020204030204" pitchFamily="34" charset="0"/>
                <a:cs typeface="Times New Roman" panose="02020603050405020304" pitchFamily="18" charset="0"/>
              </a:rPr>
              <a:t> sell and develop Tires Worldwide.</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 this picture some of the authors and the test track can be seen. I am behind the camera.</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t>I could summarize this presentation with these statements</a:t>
            </a:r>
          </a:p>
          <a:p>
            <a:r>
              <a:rPr lang="en-US" sz="1800" dirty="0"/>
              <a:t>1	Rolling resistance is a reality – Rolling resistance coefficient is based on standardized laboratory tests</a:t>
            </a:r>
          </a:p>
          <a:p>
            <a:r>
              <a:rPr lang="en-US" sz="1800" dirty="0"/>
              <a:t>2	Axle management will reduce your energy consumption and improve drivability</a:t>
            </a:r>
          </a:p>
          <a:p>
            <a:r>
              <a:rPr lang="en-US" sz="1800" dirty="0"/>
              <a:t>3	Tire temperature is the most important factor for rolling resistance</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8D195C0-F226-4D8C-86C1-B72F02553A1D}" type="slidenum">
              <a:rPr lang="en-US" smtClean="0"/>
              <a:t>1</a:t>
            </a:fld>
            <a:endParaRPr lang="en-US"/>
          </a:p>
        </p:txBody>
      </p:sp>
    </p:spTree>
    <p:extLst>
      <p:ext uri="{BB962C8B-B14F-4D97-AF65-F5344CB8AC3E}">
        <p14:creationId xmlns:p14="http://schemas.microsoft.com/office/powerpoint/2010/main" val="4268101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impact on the fuel consumption is very big for the two tested combinations. In this test case rainwater was standing about 3 cm high on the road. So, the large effect can be assigned to both pushing water aside and decreased temperature and pressure in the tires.</a:t>
            </a:r>
          </a:p>
        </p:txBody>
      </p:sp>
      <p:sp>
        <p:nvSpPr>
          <p:cNvPr id="4" name="Slide Number Placeholder 3"/>
          <p:cNvSpPr>
            <a:spLocks noGrp="1"/>
          </p:cNvSpPr>
          <p:nvPr>
            <p:ph type="sldNum" sz="quarter" idx="5"/>
          </p:nvPr>
        </p:nvSpPr>
        <p:spPr/>
        <p:txBody>
          <a:bodyPr/>
          <a:lstStyle/>
          <a:p>
            <a:fld id="{E8D195C0-F226-4D8C-86C1-B72F02553A1D}" type="slidenum">
              <a:rPr lang="en-US" smtClean="0"/>
              <a:t>10</a:t>
            </a:fld>
            <a:endParaRPr lang="en-US"/>
          </a:p>
        </p:txBody>
      </p:sp>
    </p:spTree>
    <p:extLst>
      <p:ext uri="{BB962C8B-B14F-4D97-AF65-F5344CB8AC3E}">
        <p14:creationId xmlns:p14="http://schemas.microsoft.com/office/powerpoint/2010/main" val="395317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part of this presentation is a Power usage comparison for single and duo-trailers. The unloaded combination has a weight of 30 tonnes. An average load is 15 tonnes per trailer which corresponds to 60 tonnes GCW. At a GCW of 60 tonnes it is possible to lift 4 axles without exceeding present Swedish legislation. </a:t>
            </a:r>
          </a:p>
          <a:p>
            <a:endParaRPr lang="en-US" dirty="0"/>
          </a:p>
          <a:p>
            <a:r>
              <a:rPr lang="en-US" dirty="0"/>
              <a:t>The decrease in rolling resistance is around 9 kW. Dependent on the GCW the number of axles that can be lifted differs and so does potential for decrease in power demand.</a:t>
            </a:r>
          </a:p>
        </p:txBody>
      </p:sp>
      <p:sp>
        <p:nvSpPr>
          <p:cNvPr id="4" name="Slide Number Placeholder 3"/>
          <p:cNvSpPr>
            <a:spLocks noGrp="1"/>
          </p:cNvSpPr>
          <p:nvPr>
            <p:ph type="sldNum" sz="quarter" idx="5"/>
          </p:nvPr>
        </p:nvSpPr>
        <p:spPr/>
        <p:txBody>
          <a:bodyPr/>
          <a:lstStyle/>
          <a:p>
            <a:fld id="{E8D195C0-F226-4D8C-86C1-B72F02553A1D}" type="slidenum">
              <a:rPr lang="en-US" smtClean="0"/>
              <a:t>11</a:t>
            </a:fld>
            <a:endParaRPr lang="en-US"/>
          </a:p>
        </p:txBody>
      </p:sp>
    </p:spTree>
    <p:extLst>
      <p:ext uri="{BB962C8B-B14F-4D97-AF65-F5344CB8AC3E}">
        <p14:creationId xmlns:p14="http://schemas.microsoft.com/office/powerpoint/2010/main" val="2000981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single trailer case the air drag is higher than the rolling resistance, Hence, the potential for axle lifting is less than for a duo-trailer.</a:t>
            </a:r>
          </a:p>
        </p:txBody>
      </p:sp>
      <p:sp>
        <p:nvSpPr>
          <p:cNvPr id="4" name="Slide Number Placeholder 3"/>
          <p:cNvSpPr>
            <a:spLocks noGrp="1"/>
          </p:cNvSpPr>
          <p:nvPr>
            <p:ph type="sldNum" sz="quarter" idx="5"/>
          </p:nvPr>
        </p:nvSpPr>
        <p:spPr/>
        <p:txBody>
          <a:bodyPr/>
          <a:lstStyle/>
          <a:p>
            <a:fld id="{E8D195C0-F226-4D8C-86C1-B72F02553A1D}" type="slidenum">
              <a:rPr lang="en-US" smtClean="0"/>
              <a:t>12</a:t>
            </a:fld>
            <a:endParaRPr lang="en-US"/>
          </a:p>
        </p:txBody>
      </p:sp>
    </p:spTree>
    <p:extLst>
      <p:ext uri="{BB962C8B-B14F-4D97-AF65-F5344CB8AC3E}">
        <p14:creationId xmlns:p14="http://schemas.microsoft.com/office/powerpoint/2010/main" val="2901270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Axle management is beneficial – Fuel Consumption &amp; Handling</a:t>
            </a:r>
          </a:p>
          <a:p>
            <a:r>
              <a:rPr lang="en-US" dirty="0"/>
              <a:t>Lifting of axles will decrease the rolling resistance</a:t>
            </a:r>
          </a:p>
          <a:p>
            <a:r>
              <a:rPr lang="en-US" dirty="0"/>
              <a:t>Increased tire temperature is the main source for reduced rolling resistance in our study</a:t>
            </a:r>
          </a:p>
          <a:p>
            <a:endParaRPr lang="en-US" dirty="0"/>
          </a:p>
          <a:p>
            <a:r>
              <a:rPr lang="en-US" dirty="0"/>
              <a:t>Take handling of the vehicle combination into consideration when deciding which axles to lift. The five colored tires represents 5 different possible lifting positions. </a:t>
            </a:r>
          </a:p>
          <a:p>
            <a:endParaRPr lang="en-US" dirty="0"/>
          </a:p>
          <a:p>
            <a:r>
              <a:rPr lang="en-US" dirty="0"/>
              <a:t>The impact on power need using lifted axles is larger for longer combination than for shorter combinations.</a:t>
            </a:r>
          </a:p>
          <a:p>
            <a:endParaRPr lang="en-US" dirty="0"/>
          </a:p>
          <a:p>
            <a:r>
              <a:rPr lang="en-US" dirty="0"/>
              <a:t>Rain can increase fuel consumption by 25%</a:t>
            </a:r>
          </a:p>
          <a:p>
            <a:endParaRPr lang="en-US" dirty="0"/>
          </a:p>
          <a:p>
            <a:r>
              <a:rPr lang="en-US" dirty="0"/>
              <a:t>Force measurement in the coupling positions is beneficial for complete vehicle control.</a:t>
            </a:r>
          </a:p>
          <a:p>
            <a:endParaRPr lang="en-US" dirty="0"/>
          </a:p>
        </p:txBody>
      </p:sp>
      <p:sp>
        <p:nvSpPr>
          <p:cNvPr id="4" name="Slide Number Placeholder 3"/>
          <p:cNvSpPr>
            <a:spLocks noGrp="1"/>
          </p:cNvSpPr>
          <p:nvPr>
            <p:ph type="sldNum" sz="quarter" idx="5"/>
          </p:nvPr>
        </p:nvSpPr>
        <p:spPr/>
        <p:txBody>
          <a:bodyPr/>
          <a:lstStyle/>
          <a:p>
            <a:fld id="{E8D195C0-F226-4D8C-86C1-B72F02553A1D}" type="slidenum">
              <a:rPr lang="en-US" smtClean="0"/>
              <a:t>13</a:t>
            </a:fld>
            <a:endParaRPr lang="en-US"/>
          </a:p>
        </p:txBody>
      </p:sp>
    </p:spTree>
    <p:extLst>
      <p:ext uri="{BB962C8B-B14F-4D97-AF65-F5344CB8AC3E}">
        <p14:creationId xmlns:p14="http://schemas.microsoft.com/office/powerpoint/2010/main" val="3593709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We have been developing HCT combination in Sweden since 2007. The first demonstration started in 2009 and the work was presented at HVTT12 in Stockholm 2012. Further advancement has been presented at HVTT conferences in New Zealand, the Netherlands and China.</a:t>
            </a:r>
          </a:p>
          <a:p>
            <a:endParaRPr lang="en-US" noProof="0" dirty="0"/>
          </a:p>
          <a:p>
            <a:r>
              <a:rPr lang="en-US" noProof="0" dirty="0"/>
              <a:t>The driving forces behind the projects are decreased fuel consumption and CO2 emissions. We have measured reduction between 20 and 30% compared to standard combinations. </a:t>
            </a:r>
          </a:p>
          <a:p>
            <a:endParaRPr lang="en-US" noProof="0" dirty="0"/>
          </a:p>
          <a:p>
            <a:r>
              <a:rPr lang="en-US" noProof="0" dirty="0"/>
              <a:t>Several factors affect the fuel consumption such as aerodynamics, rolling resistance, driver behavior, road condition, and cargo size.</a:t>
            </a:r>
          </a:p>
          <a:p>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Rolling resistance has been shown to be larger than air resistance for many HCT applications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In this presentation we will focus on better understanding of rolling resistance.</a:t>
            </a:r>
          </a:p>
          <a:p>
            <a:endParaRPr lang="en-US" dirty="0"/>
          </a:p>
        </p:txBody>
      </p:sp>
      <p:sp>
        <p:nvSpPr>
          <p:cNvPr id="4" name="Slide Number Placeholder 3"/>
          <p:cNvSpPr>
            <a:spLocks noGrp="1"/>
          </p:cNvSpPr>
          <p:nvPr>
            <p:ph type="sldNum" sz="quarter" idx="5"/>
          </p:nvPr>
        </p:nvSpPr>
        <p:spPr/>
        <p:txBody>
          <a:bodyPr/>
          <a:lstStyle/>
          <a:p>
            <a:fld id="{E8D195C0-F226-4D8C-86C1-B72F02553A1D}" type="slidenum">
              <a:rPr lang="en-US" smtClean="0"/>
              <a:t>2</a:t>
            </a:fld>
            <a:endParaRPr lang="en-US"/>
          </a:p>
        </p:txBody>
      </p:sp>
    </p:spTree>
    <p:extLst>
      <p:ext uri="{BB962C8B-B14F-4D97-AF65-F5344CB8AC3E}">
        <p14:creationId xmlns:p14="http://schemas.microsoft.com/office/powerpoint/2010/main" val="2737613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test combination. It can be used both as a duo-trailer and a single trailer. The first semitrailer has a VBG coupling in the rear. A dolly is connected to the first trailer and the second semitrailer is coupled to the fifth wheel on the dolly. </a:t>
            </a:r>
          </a:p>
          <a:p>
            <a:endParaRPr lang="en-US" dirty="0"/>
          </a:p>
          <a:p>
            <a:r>
              <a:rPr lang="en-US" dirty="0"/>
              <a:t>All 24 tires are equipped with GOODYEAR tire sensors for both temperature and pressure.</a:t>
            </a:r>
          </a:p>
          <a:p>
            <a:endParaRPr lang="en-US" dirty="0"/>
          </a:p>
          <a:p>
            <a:r>
              <a:rPr lang="en-US" dirty="0"/>
              <a:t>The semitrailers are only partly loaded to allow lifting of two out of the 3 axles on each semi.</a:t>
            </a:r>
          </a:p>
          <a:p>
            <a:endParaRPr lang="en-US" dirty="0"/>
          </a:p>
          <a:p>
            <a:r>
              <a:rPr lang="en-US" dirty="0"/>
              <a:t>The tractor can lift the tag axle. </a:t>
            </a:r>
          </a:p>
          <a:p>
            <a:endParaRPr lang="en-US" dirty="0"/>
          </a:p>
          <a:p>
            <a:r>
              <a:rPr lang="en-US" dirty="0"/>
              <a:t>The Gross </a:t>
            </a:r>
            <a:r>
              <a:rPr lang="en-US"/>
              <a:t>Combination Weight of </a:t>
            </a:r>
            <a:r>
              <a:rPr lang="en-US" dirty="0"/>
              <a:t>the dolly and the second trailer is 20 tonnes.</a:t>
            </a:r>
          </a:p>
          <a:p>
            <a:endParaRPr lang="en-US" dirty="0"/>
          </a:p>
        </p:txBody>
      </p:sp>
      <p:sp>
        <p:nvSpPr>
          <p:cNvPr id="4" name="Slide Number Placeholder 3"/>
          <p:cNvSpPr>
            <a:spLocks noGrp="1"/>
          </p:cNvSpPr>
          <p:nvPr>
            <p:ph type="sldNum" sz="quarter" idx="5"/>
          </p:nvPr>
        </p:nvSpPr>
        <p:spPr/>
        <p:txBody>
          <a:bodyPr/>
          <a:lstStyle/>
          <a:p>
            <a:fld id="{E8D195C0-F226-4D8C-86C1-B72F02553A1D}" type="slidenum">
              <a:rPr lang="en-US" smtClean="0"/>
              <a:t>3</a:t>
            </a:fld>
            <a:endParaRPr lang="en-US"/>
          </a:p>
        </p:txBody>
      </p:sp>
    </p:spTree>
    <p:extLst>
      <p:ext uri="{BB962C8B-B14F-4D97-AF65-F5344CB8AC3E}">
        <p14:creationId xmlns:p14="http://schemas.microsoft.com/office/powerpoint/2010/main" val="3663407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test track has two completely straight sections. The two curves have slopes with a gradient of about 0.6 % or 12 m on almost 2 km distance. The first curve has a negative slope and the second has a positive slope. We will see how this influences the time resolved measurements of fuel consumption and force in the dolly drawbar.</a:t>
            </a:r>
          </a:p>
        </p:txBody>
      </p:sp>
      <p:sp>
        <p:nvSpPr>
          <p:cNvPr id="4" name="Slide Number Placeholder 3"/>
          <p:cNvSpPr>
            <a:spLocks noGrp="1"/>
          </p:cNvSpPr>
          <p:nvPr>
            <p:ph type="sldNum" sz="quarter" idx="5"/>
          </p:nvPr>
        </p:nvSpPr>
        <p:spPr/>
        <p:txBody>
          <a:bodyPr/>
          <a:lstStyle/>
          <a:p>
            <a:fld id="{E8D195C0-F226-4D8C-86C1-B72F02553A1D}" type="slidenum">
              <a:rPr lang="en-US" smtClean="0"/>
              <a:t>4</a:t>
            </a:fld>
            <a:endParaRPr lang="en-US"/>
          </a:p>
        </p:txBody>
      </p:sp>
    </p:spTree>
    <p:extLst>
      <p:ext uri="{BB962C8B-B14F-4D97-AF65-F5344CB8AC3E}">
        <p14:creationId xmlns:p14="http://schemas.microsoft.com/office/powerpoint/2010/main" val="3577255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already mentioned, all 24 tires have temperature and pressure sensors. The sensors are placed inside the tires. A readout from an 8-hour test is seen on this slide. As we can see, it takes more than one hour to reach a steady state while driving at 80 km/h. After driving, it takes more than 4 hours for the tire to cool down to ambient temperature.</a:t>
            </a:r>
          </a:p>
          <a:p>
            <a:endParaRPr lang="en-US" dirty="0"/>
          </a:p>
          <a:p>
            <a:r>
              <a:rPr lang="en-US" b="1" dirty="0"/>
              <a:t>Why is the tire temperature important?</a:t>
            </a:r>
          </a:p>
          <a:p>
            <a:endParaRPr lang="en-US" dirty="0"/>
          </a:p>
          <a:p>
            <a:r>
              <a:rPr lang="en-US" dirty="0"/>
              <a:t>Later in this presentation, I will show the effect of temperature on rolling resistance and fuel consumption.</a:t>
            </a:r>
          </a:p>
        </p:txBody>
      </p:sp>
      <p:sp>
        <p:nvSpPr>
          <p:cNvPr id="4" name="Slide Number Placeholder 3"/>
          <p:cNvSpPr>
            <a:spLocks noGrp="1"/>
          </p:cNvSpPr>
          <p:nvPr>
            <p:ph type="sldNum" sz="quarter" idx="5"/>
          </p:nvPr>
        </p:nvSpPr>
        <p:spPr/>
        <p:txBody>
          <a:bodyPr/>
          <a:lstStyle/>
          <a:p>
            <a:fld id="{E8D195C0-F226-4D8C-86C1-B72F02553A1D}" type="slidenum">
              <a:rPr lang="en-US" smtClean="0"/>
              <a:t>5</a:t>
            </a:fld>
            <a:endParaRPr lang="en-US"/>
          </a:p>
        </p:txBody>
      </p:sp>
    </p:spTree>
    <p:extLst>
      <p:ext uri="{BB962C8B-B14F-4D97-AF65-F5344CB8AC3E}">
        <p14:creationId xmlns:p14="http://schemas.microsoft.com/office/powerpoint/2010/main" val="4134991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I am a Chemical engineer, I just had to check if the ideal gas law applies. </a:t>
            </a:r>
          </a:p>
          <a:p>
            <a:endParaRPr lang="en-US" dirty="0"/>
          </a:p>
          <a:p>
            <a:r>
              <a:rPr lang="en-US" dirty="0"/>
              <a:t>And, YES it does. Since volume, number of gas molecules and the gas constant are the same, pressure is proportional to temperature and vice versa.</a:t>
            </a:r>
          </a:p>
          <a:p>
            <a:endParaRPr lang="en-US" dirty="0"/>
          </a:p>
          <a:p>
            <a:endParaRPr lang="en-US" dirty="0"/>
          </a:p>
        </p:txBody>
      </p:sp>
      <p:sp>
        <p:nvSpPr>
          <p:cNvPr id="4" name="Slide Number Placeholder 3"/>
          <p:cNvSpPr>
            <a:spLocks noGrp="1"/>
          </p:cNvSpPr>
          <p:nvPr>
            <p:ph type="sldNum" sz="quarter" idx="5"/>
          </p:nvPr>
        </p:nvSpPr>
        <p:spPr/>
        <p:txBody>
          <a:bodyPr/>
          <a:lstStyle/>
          <a:p>
            <a:fld id="{E8D195C0-F226-4D8C-86C1-B72F02553A1D}" type="slidenum">
              <a:rPr lang="en-US" smtClean="0"/>
              <a:t>6</a:t>
            </a:fld>
            <a:endParaRPr lang="en-US"/>
          </a:p>
        </p:txBody>
      </p:sp>
    </p:spTree>
    <p:extLst>
      <p:ext uri="{BB962C8B-B14F-4D97-AF65-F5344CB8AC3E}">
        <p14:creationId xmlns:p14="http://schemas.microsoft.com/office/powerpoint/2010/main" val="3240291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asked the experts at GOODYEAR if the change in rolling resistance is due to the increase in pressure or the increase in temperature.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Their answer surprised me. The effect is mainly a temperature effect rather than a pressure effect.</a:t>
            </a:r>
          </a:p>
          <a:p>
            <a:r>
              <a:rPr lang="en-US" dirty="0"/>
              <a:t>Their answer was based on laboratory results from rolling a truck tire on a steel drum.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rolling resistance is reduced by 50% over a period of several hours. The pressure, temperature and load on the tire in GOODYEAR´s laboratory test is the same as for the truck and trailer test in our test track study. </a:t>
            </a:r>
          </a:p>
          <a:p>
            <a:endParaRPr lang="en-US" dirty="0"/>
          </a:p>
          <a:p>
            <a:r>
              <a:rPr lang="en-US" dirty="0"/>
              <a:t>With this test one could claim that the rolling resistance coefficient is not a coefficient since it is shifting over time. </a:t>
            </a:r>
          </a:p>
          <a:p>
            <a:endParaRPr lang="en-US" dirty="0"/>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E8D195C0-F226-4D8C-86C1-B72F02553A1D}" type="slidenum">
              <a:rPr lang="en-US" smtClean="0"/>
              <a:t>7</a:t>
            </a:fld>
            <a:endParaRPr lang="en-US"/>
          </a:p>
        </p:txBody>
      </p:sp>
    </p:spTree>
    <p:extLst>
      <p:ext uri="{BB962C8B-B14F-4D97-AF65-F5344CB8AC3E}">
        <p14:creationId xmlns:p14="http://schemas.microsoft.com/office/powerpoint/2010/main" val="1659392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dolly is equipped with a force sensor in the drawbar eye. The registered force on the drawbar eye reflects the rolling resistance of the dolly and second trailer. Thus, a decrease in the force on the drawbar shows a decrease in rolling resistance. And a decrease in rolling resistance translates into lower total fuel consumption.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VBG sensor registers the force in the eye of the dolly drawbar. The test is made on the 6.2 km long test track. First run is 10 laps with 2 lifted axles on the second semi than 10 laps with no lifted axles and finally 10 more laps with 2 lifted axles to confirm that the fuel consumption and force returns to the initial values.</a:t>
            </a:r>
          </a:p>
          <a:p>
            <a:endParaRPr lang="en-US" dirty="0"/>
          </a:p>
          <a:p>
            <a:r>
              <a:rPr lang="en-US" dirty="0"/>
              <a:t>We can see that there is a very good correlation between the fuel consumption, black line, and the force, dotted red. The fuel consumption is 6% lower for the A case with two lifted axles and the force is 14% lower than for the B case with no lifted axles. The only change in the two cases is the lifted axles. </a:t>
            </a:r>
          </a:p>
          <a:p>
            <a:endParaRPr lang="en-US" dirty="0"/>
          </a:p>
          <a:p>
            <a:r>
              <a:rPr lang="en-US" dirty="0"/>
              <a:t>The two tires on the second semi in case A increase from 7,5 bar to 8 bar and from 15°C to 40°C. In case B the 6 tires reach 7,7 bar and 27°C. </a:t>
            </a:r>
          </a:p>
          <a:p>
            <a:endParaRPr lang="en-US" dirty="0"/>
          </a:p>
        </p:txBody>
      </p:sp>
      <p:sp>
        <p:nvSpPr>
          <p:cNvPr id="4" name="Slide Number Placeholder 3"/>
          <p:cNvSpPr>
            <a:spLocks noGrp="1"/>
          </p:cNvSpPr>
          <p:nvPr>
            <p:ph type="sldNum" sz="quarter" idx="5"/>
          </p:nvPr>
        </p:nvSpPr>
        <p:spPr/>
        <p:txBody>
          <a:bodyPr/>
          <a:lstStyle/>
          <a:p>
            <a:fld id="{E8D195C0-F226-4D8C-86C1-B72F02553A1D}" type="slidenum">
              <a:rPr lang="en-US" smtClean="0"/>
              <a:t>8</a:t>
            </a:fld>
            <a:endParaRPr lang="en-US"/>
          </a:p>
        </p:txBody>
      </p:sp>
    </p:spTree>
    <p:extLst>
      <p:ext uri="{BB962C8B-B14F-4D97-AF65-F5344CB8AC3E}">
        <p14:creationId xmlns:p14="http://schemas.microsoft.com/office/powerpoint/2010/main" val="2534560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topics we wanted to cover was the impact of Rain on tires and fuel consumption. Borås is known to be the rainiest city in Sweden so sooner or later we expected to have heavy rain.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day came and we were lucky to have our test combination on the test track. The picture on the left is a radar image with the test track in purple in the center.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colors represent rain from blue moderate to red very heavy &gt;10 mm/h. The change in tire pressure and temperature are significant.</a:t>
            </a:r>
          </a:p>
          <a:p>
            <a:endParaRPr lang="en-US" dirty="0"/>
          </a:p>
          <a:p>
            <a:endParaRPr lang="en-US" dirty="0"/>
          </a:p>
        </p:txBody>
      </p:sp>
      <p:sp>
        <p:nvSpPr>
          <p:cNvPr id="4" name="Slide Number Placeholder 3"/>
          <p:cNvSpPr>
            <a:spLocks noGrp="1"/>
          </p:cNvSpPr>
          <p:nvPr>
            <p:ph type="sldNum" sz="quarter" idx="5"/>
          </p:nvPr>
        </p:nvSpPr>
        <p:spPr/>
        <p:txBody>
          <a:bodyPr/>
          <a:lstStyle/>
          <a:p>
            <a:fld id="{E8D195C0-F226-4D8C-86C1-B72F02553A1D}" type="slidenum">
              <a:rPr lang="en-US" smtClean="0"/>
              <a:t>9</a:t>
            </a:fld>
            <a:endParaRPr lang="en-US"/>
          </a:p>
        </p:txBody>
      </p:sp>
    </p:spTree>
    <p:extLst>
      <p:ext uri="{BB962C8B-B14F-4D97-AF65-F5344CB8AC3E}">
        <p14:creationId xmlns:p14="http://schemas.microsoft.com/office/powerpoint/2010/main" val="3227154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032A1C19-91B4-D94C-9D4D-C1391F0823A4}"/>
              </a:ext>
            </a:extLst>
          </p:cNvPr>
          <p:cNvGrpSpPr/>
          <p:nvPr userDrawn="1"/>
        </p:nvGrpSpPr>
        <p:grpSpPr>
          <a:xfrm>
            <a:off x="0" y="0"/>
            <a:ext cx="421327" cy="4460975"/>
            <a:chOff x="0" y="0"/>
            <a:chExt cx="376634" cy="3987767"/>
          </a:xfrm>
        </p:grpSpPr>
        <p:sp>
          <p:nvSpPr>
            <p:cNvPr id="6" name="Freeform 3">
              <a:extLst>
                <a:ext uri="{FF2B5EF4-FFF2-40B4-BE49-F238E27FC236}">
                  <a16:creationId xmlns:a16="http://schemas.microsoft.com/office/drawing/2014/main" id="{A300F247-D694-1BD3-517C-F08D89DE0FCF}"/>
                </a:ext>
              </a:extLst>
            </p:cNvPr>
            <p:cNvSpPr/>
            <p:nvPr/>
          </p:nvSpPr>
          <p:spPr>
            <a:xfrm>
              <a:off x="0" y="0"/>
              <a:ext cx="376634" cy="3987767"/>
            </a:xfrm>
            <a:custGeom>
              <a:avLst/>
              <a:gdLst/>
              <a:ahLst/>
              <a:cxnLst/>
              <a:rect l="l" t="t" r="r" b="b"/>
              <a:pathLst>
                <a:path w="376634" h="3987767">
                  <a:moveTo>
                    <a:pt x="0" y="0"/>
                  </a:moveTo>
                  <a:lnTo>
                    <a:pt x="376634" y="0"/>
                  </a:lnTo>
                  <a:lnTo>
                    <a:pt x="376634" y="3987767"/>
                  </a:lnTo>
                  <a:lnTo>
                    <a:pt x="0" y="3987767"/>
                  </a:lnTo>
                  <a:close/>
                </a:path>
              </a:pathLst>
            </a:custGeom>
            <a:solidFill>
              <a:srgbClr val="FBCF16">
                <a:alpha val="74902"/>
              </a:srgbClr>
            </a:solidFill>
          </p:spPr>
          <p:txBody>
            <a:bodyPr/>
            <a:lstStyle/>
            <a:p>
              <a:endParaRPr lang="en-AU"/>
            </a:p>
          </p:txBody>
        </p:sp>
        <p:sp>
          <p:nvSpPr>
            <p:cNvPr id="7" name="TextBox 4">
              <a:extLst>
                <a:ext uri="{FF2B5EF4-FFF2-40B4-BE49-F238E27FC236}">
                  <a16:creationId xmlns:a16="http://schemas.microsoft.com/office/drawing/2014/main" id="{D43BCA16-03D0-74C6-F73E-9229A70D5633}"/>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grpSp>
        <p:nvGrpSpPr>
          <p:cNvPr id="8" name="Group 5">
            <a:extLst>
              <a:ext uri="{FF2B5EF4-FFF2-40B4-BE49-F238E27FC236}">
                <a16:creationId xmlns:a16="http://schemas.microsoft.com/office/drawing/2014/main" id="{8B6D02A6-F014-44FF-A68B-084AA7FC0B9A}"/>
              </a:ext>
            </a:extLst>
          </p:cNvPr>
          <p:cNvGrpSpPr/>
          <p:nvPr userDrawn="1"/>
        </p:nvGrpSpPr>
        <p:grpSpPr>
          <a:xfrm>
            <a:off x="0" y="4460975"/>
            <a:ext cx="421327" cy="3224540"/>
            <a:chOff x="0" y="0"/>
            <a:chExt cx="376634" cy="2882490"/>
          </a:xfrm>
        </p:grpSpPr>
        <p:sp>
          <p:nvSpPr>
            <p:cNvPr id="9" name="Freeform 6">
              <a:extLst>
                <a:ext uri="{FF2B5EF4-FFF2-40B4-BE49-F238E27FC236}">
                  <a16:creationId xmlns:a16="http://schemas.microsoft.com/office/drawing/2014/main" id="{CF770914-BC16-CA6A-AEE7-1C11891EE6A2}"/>
                </a:ext>
              </a:extLst>
            </p:cNvPr>
            <p:cNvSpPr/>
            <p:nvPr/>
          </p:nvSpPr>
          <p:spPr>
            <a:xfrm>
              <a:off x="0" y="0"/>
              <a:ext cx="376634" cy="2882490"/>
            </a:xfrm>
            <a:custGeom>
              <a:avLst/>
              <a:gdLst/>
              <a:ahLst/>
              <a:cxnLst/>
              <a:rect l="l" t="t" r="r" b="b"/>
              <a:pathLst>
                <a:path w="376634" h="2882490">
                  <a:moveTo>
                    <a:pt x="0" y="0"/>
                  </a:moveTo>
                  <a:lnTo>
                    <a:pt x="376634" y="0"/>
                  </a:lnTo>
                  <a:lnTo>
                    <a:pt x="376634" y="2882490"/>
                  </a:lnTo>
                  <a:lnTo>
                    <a:pt x="0" y="2882490"/>
                  </a:lnTo>
                  <a:close/>
                </a:path>
              </a:pathLst>
            </a:custGeom>
            <a:solidFill>
              <a:srgbClr val="409C4B">
                <a:alpha val="74902"/>
              </a:srgbClr>
            </a:solidFill>
          </p:spPr>
          <p:txBody>
            <a:bodyPr/>
            <a:lstStyle/>
            <a:p>
              <a:endParaRPr lang="en-AU"/>
            </a:p>
          </p:txBody>
        </p:sp>
        <p:sp>
          <p:nvSpPr>
            <p:cNvPr id="10" name="TextBox 7">
              <a:extLst>
                <a:ext uri="{FF2B5EF4-FFF2-40B4-BE49-F238E27FC236}">
                  <a16:creationId xmlns:a16="http://schemas.microsoft.com/office/drawing/2014/main" id="{B3388C66-B048-3A8A-394D-5EE4B7F44ACC}"/>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grpSp>
        <p:nvGrpSpPr>
          <p:cNvPr id="11" name="Group 8">
            <a:extLst>
              <a:ext uri="{FF2B5EF4-FFF2-40B4-BE49-F238E27FC236}">
                <a16:creationId xmlns:a16="http://schemas.microsoft.com/office/drawing/2014/main" id="{F94024D7-24E6-DE53-FF67-9D74EBB1272C}"/>
              </a:ext>
            </a:extLst>
          </p:cNvPr>
          <p:cNvGrpSpPr/>
          <p:nvPr userDrawn="1"/>
        </p:nvGrpSpPr>
        <p:grpSpPr>
          <a:xfrm>
            <a:off x="0" y="7685515"/>
            <a:ext cx="421327" cy="2601485"/>
            <a:chOff x="0" y="0"/>
            <a:chExt cx="376634" cy="2325526"/>
          </a:xfrm>
        </p:grpSpPr>
        <p:sp>
          <p:nvSpPr>
            <p:cNvPr id="12" name="Freeform 9">
              <a:extLst>
                <a:ext uri="{FF2B5EF4-FFF2-40B4-BE49-F238E27FC236}">
                  <a16:creationId xmlns:a16="http://schemas.microsoft.com/office/drawing/2014/main" id="{B6D1455E-FF03-799B-2E64-53E92D1FA417}"/>
                </a:ext>
              </a:extLst>
            </p:cNvPr>
            <p:cNvSpPr/>
            <p:nvPr/>
          </p:nvSpPr>
          <p:spPr>
            <a:xfrm>
              <a:off x="0" y="0"/>
              <a:ext cx="376634" cy="2325526"/>
            </a:xfrm>
            <a:custGeom>
              <a:avLst/>
              <a:gdLst/>
              <a:ahLst/>
              <a:cxnLst/>
              <a:rect l="l" t="t" r="r" b="b"/>
              <a:pathLst>
                <a:path w="376634" h="2325526">
                  <a:moveTo>
                    <a:pt x="0" y="0"/>
                  </a:moveTo>
                  <a:lnTo>
                    <a:pt x="376634" y="0"/>
                  </a:lnTo>
                  <a:lnTo>
                    <a:pt x="376634" y="2325526"/>
                  </a:lnTo>
                  <a:lnTo>
                    <a:pt x="0" y="2325526"/>
                  </a:lnTo>
                  <a:close/>
                </a:path>
              </a:pathLst>
            </a:custGeom>
            <a:solidFill>
              <a:srgbClr val="707070">
                <a:alpha val="74902"/>
              </a:srgbClr>
            </a:solidFill>
          </p:spPr>
          <p:txBody>
            <a:bodyPr/>
            <a:lstStyle/>
            <a:p>
              <a:endParaRPr lang="en-AU"/>
            </a:p>
          </p:txBody>
        </p:sp>
        <p:sp>
          <p:nvSpPr>
            <p:cNvPr id="13" name="TextBox 10">
              <a:extLst>
                <a:ext uri="{FF2B5EF4-FFF2-40B4-BE49-F238E27FC236}">
                  <a16:creationId xmlns:a16="http://schemas.microsoft.com/office/drawing/2014/main" id="{95A61BC9-25D1-EEBD-A936-8FB0DAF496C8}"/>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sp>
        <p:nvSpPr>
          <p:cNvPr id="15" name="Title 6">
            <a:extLst>
              <a:ext uri="{FF2B5EF4-FFF2-40B4-BE49-F238E27FC236}">
                <a16:creationId xmlns:a16="http://schemas.microsoft.com/office/drawing/2014/main" id="{999F7FE1-235E-7934-12A4-F22BA4E1C4D2}"/>
              </a:ext>
            </a:extLst>
          </p:cNvPr>
          <p:cNvSpPr>
            <a:spLocks noGrp="1"/>
          </p:cNvSpPr>
          <p:nvPr>
            <p:ph type="title" hasCustomPrompt="1"/>
          </p:nvPr>
        </p:nvSpPr>
        <p:spPr>
          <a:xfrm>
            <a:off x="1257300" y="3304665"/>
            <a:ext cx="15773400" cy="1120186"/>
          </a:xfrm>
          <a:prstGeom prst="rect">
            <a:avLst/>
          </a:prstGeom>
        </p:spPr>
        <p:txBody>
          <a:bodyPr/>
          <a:lstStyle>
            <a:lvl1pPr algn="l">
              <a:defRPr sz="4800" b="1"/>
            </a:lvl1pPr>
          </a:lstStyle>
          <a:p>
            <a:r>
              <a:rPr lang="en-US" dirty="0"/>
              <a:t>Paper Title</a:t>
            </a:r>
            <a:endParaRPr lang="en-AU" dirty="0"/>
          </a:p>
        </p:txBody>
      </p:sp>
      <p:sp>
        <p:nvSpPr>
          <p:cNvPr id="16" name="Freeform 14">
            <a:extLst>
              <a:ext uri="{FF2B5EF4-FFF2-40B4-BE49-F238E27FC236}">
                <a16:creationId xmlns:a16="http://schemas.microsoft.com/office/drawing/2014/main" id="{A4E1BDCB-DEB8-3897-1194-8D429EF012E0}"/>
              </a:ext>
            </a:extLst>
          </p:cNvPr>
          <p:cNvSpPr/>
          <p:nvPr userDrawn="1"/>
        </p:nvSpPr>
        <p:spPr>
          <a:xfrm>
            <a:off x="12581773" y="9084464"/>
            <a:ext cx="4742440" cy="836068"/>
          </a:xfrm>
          <a:custGeom>
            <a:avLst/>
            <a:gdLst/>
            <a:ahLst/>
            <a:cxnLst/>
            <a:rect l="l" t="t" r="r" b="b"/>
            <a:pathLst>
              <a:path w="4742440" h="836068">
                <a:moveTo>
                  <a:pt x="0" y="0"/>
                </a:moveTo>
                <a:lnTo>
                  <a:pt x="4742440" y="0"/>
                </a:lnTo>
                <a:lnTo>
                  <a:pt x="4742440" y="836068"/>
                </a:lnTo>
                <a:lnTo>
                  <a:pt x="0" y="83606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17" name="Freeform 15">
            <a:extLst>
              <a:ext uri="{FF2B5EF4-FFF2-40B4-BE49-F238E27FC236}">
                <a16:creationId xmlns:a16="http://schemas.microsoft.com/office/drawing/2014/main" id="{A366E07C-F3A3-8F32-0D03-052D2778B399}"/>
              </a:ext>
            </a:extLst>
          </p:cNvPr>
          <p:cNvSpPr/>
          <p:nvPr userDrawn="1"/>
        </p:nvSpPr>
        <p:spPr>
          <a:xfrm>
            <a:off x="1093613" y="8974432"/>
            <a:ext cx="4278487" cy="1120186"/>
          </a:xfrm>
          <a:custGeom>
            <a:avLst/>
            <a:gdLst/>
            <a:ahLst/>
            <a:cxnLst/>
            <a:rect l="l" t="t" r="r" b="b"/>
            <a:pathLst>
              <a:path w="4278487" h="1120186">
                <a:moveTo>
                  <a:pt x="0" y="0"/>
                </a:moveTo>
                <a:lnTo>
                  <a:pt x="4278487" y="0"/>
                </a:lnTo>
                <a:lnTo>
                  <a:pt x="4278487" y="1120186"/>
                </a:lnTo>
                <a:lnTo>
                  <a:pt x="0" y="11201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18" name="TextBox 16">
            <a:extLst>
              <a:ext uri="{FF2B5EF4-FFF2-40B4-BE49-F238E27FC236}">
                <a16:creationId xmlns:a16="http://schemas.microsoft.com/office/drawing/2014/main" id="{FFA060C8-CB59-4A6C-E3D0-21CA218114CC}"/>
              </a:ext>
            </a:extLst>
          </p:cNvPr>
          <p:cNvSpPr txBox="1"/>
          <p:nvPr userDrawn="1"/>
        </p:nvSpPr>
        <p:spPr>
          <a:xfrm>
            <a:off x="5954195" y="9046364"/>
            <a:ext cx="6509437" cy="1343660"/>
          </a:xfrm>
          <a:prstGeom prst="rect">
            <a:avLst/>
          </a:prstGeom>
        </p:spPr>
        <p:txBody>
          <a:bodyPr wrap="square" lIns="0" tIns="0" rIns="0" bIns="0" rtlCol="0" anchor="t">
            <a:spAutoFit/>
          </a:bodyPr>
          <a:lstStyle/>
          <a:p>
            <a:pPr algn="ctr">
              <a:lnSpc>
                <a:spcPts val="3640"/>
              </a:lnSpc>
            </a:pPr>
            <a:r>
              <a:rPr lang="en-US" sz="2600" dirty="0">
                <a:solidFill>
                  <a:srgbClr val="707070"/>
                </a:solidFill>
                <a:latin typeface="Open Sauce Bold"/>
              </a:rPr>
              <a:t>6 - 10 November 2023 </a:t>
            </a:r>
          </a:p>
          <a:p>
            <a:pPr algn="ctr">
              <a:lnSpc>
                <a:spcPts val="3640"/>
              </a:lnSpc>
            </a:pPr>
            <a:r>
              <a:rPr lang="en-US" sz="2600" dirty="0">
                <a:solidFill>
                  <a:srgbClr val="707070"/>
                </a:solidFill>
                <a:latin typeface="Open Sauce Bold"/>
              </a:rPr>
              <a:t>Brisbane, Australia </a:t>
            </a:r>
          </a:p>
          <a:p>
            <a:pPr>
              <a:lnSpc>
                <a:spcPts val="3640"/>
              </a:lnSpc>
            </a:pPr>
            <a:endParaRPr lang="en-US" sz="2600" dirty="0">
              <a:solidFill>
                <a:srgbClr val="707070"/>
              </a:solidFill>
              <a:latin typeface="Open Sauce Bold"/>
            </a:endParaRPr>
          </a:p>
        </p:txBody>
      </p:sp>
      <p:sp>
        <p:nvSpPr>
          <p:cNvPr id="21" name="Freeform 11">
            <a:extLst>
              <a:ext uri="{FF2B5EF4-FFF2-40B4-BE49-F238E27FC236}">
                <a16:creationId xmlns:a16="http://schemas.microsoft.com/office/drawing/2014/main" id="{3B2AE936-FA78-CA8C-8AE1-3AB7F26F374D}"/>
              </a:ext>
            </a:extLst>
          </p:cNvPr>
          <p:cNvSpPr/>
          <p:nvPr userDrawn="1"/>
        </p:nvSpPr>
        <p:spPr>
          <a:xfrm>
            <a:off x="13104440" y="199752"/>
            <a:ext cx="4929560" cy="1932146"/>
          </a:xfrm>
          <a:custGeom>
            <a:avLst/>
            <a:gdLst/>
            <a:ahLst/>
            <a:cxnLst/>
            <a:rect l="l" t="t" r="r" b="b"/>
            <a:pathLst>
              <a:path w="5710198" h="2287442">
                <a:moveTo>
                  <a:pt x="0" y="0"/>
                </a:moveTo>
                <a:lnTo>
                  <a:pt x="5710198" y="0"/>
                </a:lnTo>
                <a:lnTo>
                  <a:pt x="5710198" y="2287442"/>
                </a:lnTo>
                <a:lnTo>
                  <a:pt x="0" y="2287442"/>
                </a:lnTo>
                <a:lnTo>
                  <a:pt x="0" y="0"/>
                </a:lnTo>
                <a:close/>
              </a:path>
            </a:pathLst>
          </a:custGeom>
          <a:blipFill>
            <a:blip r:embed="rId5"/>
            <a:stretch>
              <a:fillRect l="-26599" t="-14198" r="-23217" b="-14412"/>
            </a:stretch>
          </a:blipFill>
        </p:spPr>
        <p:txBody>
          <a:bodyPr/>
          <a:lstStyle/>
          <a:p>
            <a:endParaRPr lang="en-AU"/>
          </a:p>
        </p:txBody>
      </p:sp>
      <p:sp>
        <p:nvSpPr>
          <p:cNvPr id="22" name="Freeform 12">
            <a:extLst>
              <a:ext uri="{FF2B5EF4-FFF2-40B4-BE49-F238E27FC236}">
                <a16:creationId xmlns:a16="http://schemas.microsoft.com/office/drawing/2014/main" id="{37D3CAB7-8D46-6621-9686-911AAF1AB7E5}"/>
              </a:ext>
            </a:extLst>
          </p:cNvPr>
          <p:cNvSpPr/>
          <p:nvPr userDrawn="1"/>
        </p:nvSpPr>
        <p:spPr>
          <a:xfrm>
            <a:off x="1943200" y="492384"/>
            <a:ext cx="7599645" cy="1738103"/>
          </a:xfrm>
          <a:custGeom>
            <a:avLst/>
            <a:gdLst/>
            <a:ahLst/>
            <a:cxnLst/>
            <a:rect l="l" t="t" r="r" b="b"/>
            <a:pathLst>
              <a:path w="11809899" h="2767945">
                <a:moveTo>
                  <a:pt x="0" y="0"/>
                </a:moveTo>
                <a:lnTo>
                  <a:pt x="11809899" y="0"/>
                </a:lnTo>
                <a:lnTo>
                  <a:pt x="11809899" y="2767945"/>
                </a:lnTo>
                <a:lnTo>
                  <a:pt x="0" y="2767945"/>
                </a:lnTo>
                <a:lnTo>
                  <a:pt x="0" y="0"/>
                </a:lnTo>
                <a:close/>
              </a:path>
            </a:pathLst>
          </a:custGeom>
          <a:blipFill>
            <a:blip r:embed="rId6"/>
            <a:stretch>
              <a:fillRect/>
            </a:stretch>
          </a:blipFill>
        </p:spPr>
        <p:txBody>
          <a:bodyPr/>
          <a:lstStyle/>
          <a:p>
            <a:endParaRPr lang="en-AU" dirty="0"/>
          </a:p>
        </p:txBody>
      </p:sp>
      <p:sp>
        <p:nvSpPr>
          <p:cNvPr id="36" name="Picture Placeholder 34">
            <a:extLst>
              <a:ext uri="{FF2B5EF4-FFF2-40B4-BE49-F238E27FC236}">
                <a16:creationId xmlns:a16="http://schemas.microsoft.com/office/drawing/2014/main" id="{6DBE4ABF-5949-BB04-A4A7-6E6D656880D8}"/>
              </a:ext>
            </a:extLst>
          </p:cNvPr>
          <p:cNvSpPr>
            <a:spLocks noGrp="1"/>
          </p:cNvSpPr>
          <p:nvPr>
            <p:ph type="pic" sz="quarter" idx="11"/>
          </p:nvPr>
        </p:nvSpPr>
        <p:spPr>
          <a:xfrm>
            <a:off x="4092203" y="5841721"/>
            <a:ext cx="1980605" cy="2160000"/>
          </a:xfrm>
          <a:prstGeom prst="rect">
            <a:avLst/>
          </a:prstGeom>
        </p:spPr>
        <p:txBody>
          <a:bodyPr/>
          <a:lstStyle>
            <a:lvl1pPr algn="ctr">
              <a:defRPr/>
            </a:lvl1pPr>
          </a:lstStyle>
          <a:p>
            <a:endParaRPr lang="en-AU" dirty="0"/>
          </a:p>
        </p:txBody>
      </p:sp>
      <p:sp>
        <p:nvSpPr>
          <p:cNvPr id="39" name="Text Placeholder 38">
            <a:extLst>
              <a:ext uri="{FF2B5EF4-FFF2-40B4-BE49-F238E27FC236}">
                <a16:creationId xmlns:a16="http://schemas.microsoft.com/office/drawing/2014/main" id="{598B5617-8CD5-AFB9-64FA-069BE8359CA8}"/>
              </a:ext>
            </a:extLst>
          </p:cNvPr>
          <p:cNvSpPr>
            <a:spLocks noGrp="1"/>
          </p:cNvSpPr>
          <p:nvPr>
            <p:ph type="body" sz="quarter" idx="13" hasCustomPrompt="1"/>
          </p:nvPr>
        </p:nvSpPr>
        <p:spPr>
          <a:xfrm>
            <a:off x="791072" y="7444508"/>
            <a:ext cx="3024188" cy="557213"/>
          </a:xfrm>
          <a:prstGeom prst="rect">
            <a:avLst/>
          </a:prstGeom>
        </p:spPr>
        <p:txBody>
          <a:bodyPr/>
          <a:lstStyle>
            <a:lvl1pPr marL="0" indent="0" algn="ctr">
              <a:buNone/>
              <a:defRPr sz="2000"/>
            </a:lvl1pPr>
          </a:lstStyle>
          <a:p>
            <a:pPr lvl="0"/>
            <a:r>
              <a:rPr lang="en-US" dirty="0"/>
              <a:t>First Author’s Name</a:t>
            </a:r>
            <a:endParaRPr lang="en-AU" dirty="0"/>
          </a:p>
        </p:txBody>
      </p:sp>
      <p:sp>
        <p:nvSpPr>
          <p:cNvPr id="42" name="Picture Placeholder 34">
            <a:extLst>
              <a:ext uri="{FF2B5EF4-FFF2-40B4-BE49-F238E27FC236}">
                <a16:creationId xmlns:a16="http://schemas.microsoft.com/office/drawing/2014/main" id="{03F2A3D6-9A3B-563C-1BCC-C945CBE8DA50}"/>
              </a:ext>
            </a:extLst>
          </p:cNvPr>
          <p:cNvSpPr>
            <a:spLocks noGrp="1"/>
          </p:cNvSpPr>
          <p:nvPr>
            <p:ph type="pic" sz="quarter" idx="14"/>
          </p:nvPr>
        </p:nvSpPr>
        <p:spPr>
          <a:xfrm>
            <a:off x="9650882" y="5841721"/>
            <a:ext cx="1980605" cy="2160000"/>
          </a:xfrm>
          <a:prstGeom prst="rect">
            <a:avLst/>
          </a:prstGeom>
        </p:spPr>
        <p:txBody>
          <a:bodyPr/>
          <a:lstStyle>
            <a:lvl1pPr algn="ctr">
              <a:defRPr/>
            </a:lvl1pPr>
          </a:lstStyle>
          <a:p>
            <a:endParaRPr lang="en-AU" dirty="0"/>
          </a:p>
        </p:txBody>
      </p:sp>
      <p:sp>
        <p:nvSpPr>
          <p:cNvPr id="43" name="Text Placeholder 38">
            <a:extLst>
              <a:ext uri="{FF2B5EF4-FFF2-40B4-BE49-F238E27FC236}">
                <a16:creationId xmlns:a16="http://schemas.microsoft.com/office/drawing/2014/main" id="{08483973-8FC7-1195-B480-6974AAE3D663}"/>
              </a:ext>
            </a:extLst>
          </p:cNvPr>
          <p:cNvSpPr>
            <a:spLocks noGrp="1"/>
          </p:cNvSpPr>
          <p:nvPr>
            <p:ph type="body" sz="quarter" idx="15" hasCustomPrompt="1"/>
          </p:nvPr>
        </p:nvSpPr>
        <p:spPr>
          <a:xfrm>
            <a:off x="6349751" y="7444508"/>
            <a:ext cx="3024188" cy="557213"/>
          </a:xfrm>
          <a:prstGeom prst="rect">
            <a:avLst/>
          </a:prstGeom>
        </p:spPr>
        <p:txBody>
          <a:bodyPr/>
          <a:lstStyle>
            <a:lvl1pPr marL="0" indent="0" algn="ctr">
              <a:buNone/>
              <a:defRPr sz="2000"/>
            </a:lvl1pPr>
          </a:lstStyle>
          <a:p>
            <a:pPr lvl="0"/>
            <a:r>
              <a:rPr lang="en-US" dirty="0"/>
              <a:t>Second Author’s Name</a:t>
            </a:r>
            <a:endParaRPr lang="en-AU" dirty="0"/>
          </a:p>
        </p:txBody>
      </p:sp>
      <p:sp>
        <p:nvSpPr>
          <p:cNvPr id="44" name="Picture Placeholder 34">
            <a:extLst>
              <a:ext uri="{FF2B5EF4-FFF2-40B4-BE49-F238E27FC236}">
                <a16:creationId xmlns:a16="http://schemas.microsoft.com/office/drawing/2014/main" id="{8D018AD3-4B87-5B1C-DEF7-98BF5FE52685}"/>
              </a:ext>
            </a:extLst>
          </p:cNvPr>
          <p:cNvSpPr>
            <a:spLocks noGrp="1"/>
          </p:cNvSpPr>
          <p:nvPr>
            <p:ph type="pic" sz="quarter" idx="16"/>
          </p:nvPr>
        </p:nvSpPr>
        <p:spPr>
          <a:xfrm>
            <a:off x="15209561" y="5787904"/>
            <a:ext cx="1980605" cy="2160000"/>
          </a:xfrm>
          <a:prstGeom prst="rect">
            <a:avLst/>
          </a:prstGeom>
        </p:spPr>
        <p:txBody>
          <a:bodyPr/>
          <a:lstStyle>
            <a:lvl1pPr algn="ctr">
              <a:defRPr/>
            </a:lvl1pPr>
          </a:lstStyle>
          <a:p>
            <a:endParaRPr lang="en-AU" dirty="0"/>
          </a:p>
        </p:txBody>
      </p:sp>
      <p:sp>
        <p:nvSpPr>
          <p:cNvPr id="45" name="Text Placeholder 38">
            <a:extLst>
              <a:ext uri="{FF2B5EF4-FFF2-40B4-BE49-F238E27FC236}">
                <a16:creationId xmlns:a16="http://schemas.microsoft.com/office/drawing/2014/main" id="{B3B41B62-E9C3-DA34-5F20-9DCF1F6BE4D7}"/>
              </a:ext>
            </a:extLst>
          </p:cNvPr>
          <p:cNvSpPr>
            <a:spLocks noGrp="1"/>
          </p:cNvSpPr>
          <p:nvPr>
            <p:ph type="body" sz="quarter" idx="17" hasCustomPrompt="1"/>
          </p:nvPr>
        </p:nvSpPr>
        <p:spPr>
          <a:xfrm>
            <a:off x="11908430" y="7390691"/>
            <a:ext cx="3024188" cy="557213"/>
          </a:xfrm>
          <a:prstGeom prst="rect">
            <a:avLst/>
          </a:prstGeom>
        </p:spPr>
        <p:txBody>
          <a:bodyPr/>
          <a:lstStyle>
            <a:lvl1pPr marL="0" indent="0" algn="ctr">
              <a:buNone/>
              <a:defRPr sz="2000"/>
            </a:lvl1pPr>
          </a:lstStyle>
          <a:p>
            <a:pPr lvl="0"/>
            <a:r>
              <a:rPr lang="en-US" dirty="0"/>
              <a:t>Third Author’s Name</a:t>
            </a:r>
            <a:endParaRPr lang="en-AU" dirty="0"/>
          </a:p>
        </p:txBody>
      </p:sp>
      <p:cxnSp>
        <p:nvCxnSpPr>
          <p:cNvPr id="2" name="Straight Connector 1">
            <a:extLst>
              <a:ext uri="{FF2B5EF4-FFF2-40B4-BE49-F238E27FC236}">
                <a16:creationId xmlns:a16="http://schemas.microsoft.com/office/drawing/2014/main" id="{79350540-7C4D-8F65-971D-317792632497}"/>
              </a:ext>
            </a:extLst>
          </p:cNvPr>
          <p:cNvCxnSpPr/>
          <p:nvPr userDrawn="1"/>
        </p:nvCxnSpPr>
        <p:spPr>
          <a:xfrm>
            <a:off x="1257300" y="8743900"/>
            <a:ext cx="157734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622122"/>
      </p:ext>
    </p:extLst>
  </p:cSld>
  <p:clrMapOvr>
    <a:masterClrMapping/>
  </p:clrMapOvr>
  <p:extLst>
    <p:ext uri="{DCECCB84-F9BA-43D5-87BE-67443E8EF086}">
      <p15:sldGuideLst xmlns:p15="http://schemas.microsoft.com/office/powerpoint/2012/main">
        <p15:guide id="1" orient="horz" pos="3285" userDrawn="1">
          <p15:clr>
            <a:srgbClr val="FBAE40"/>
          </p15:clr>
        </p15:guide>
        <p15:guide id="2" pos="57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032A1C19-91B4-D94C-9D4D-C1391F0823A4}"/>
              </a:ext>
            </a:extLst>
          </p:cNvPr>
          <p:cNvGrpSpPr/>
          <p:nvPr userDrawn="1"/>
        </p:nvGrpSpPr>
        <p:grpSpPr>
          <a:xfrm>
            <a:off x="0" y="0"/>
            <a:ext cx="421327" cy="4460975"/>
            <a:chOff x="0" y="0"/>
            <a:chExt cx="376634" cy="3987767"/>
          </a:xfrm>
        </p:grpSpPr>
        <p:sp>
          <p:nvSpPr>
            <p:cNvPr id="6" name="Freeform 3">
              <a:extLst>
                <a:ext uri="{FF2B5EF4-FFF2-40B4-BE49-F238E27FC236}">
                  <a16:creationId xmlns:a16="http://schemas.microsoft.com/office/drawing/2014/main" id="{A300F247-D694-1BD3-517C-F08D89DE0FCF}"/>
                </a:ext>
              </a:extLst>
            </p:cNvPr>
            <p:cNvSpPr/>
            <p:nvPr/>
          </p:nvSpPr>
          <p:spPr>
            <a:xfrm>
              <a:off x="0" y="0"/>
              <a:ext cx="376634" cy="3987767"/>
            </a:xfrm>
            <a:custGeom>
              <a:avLst/>
              <a:gdLst/>
              <a:ahLst/>
              <a:cxnLst/>
              <a:rect l="l" t="t" r="r" b="b"/>
              <a:pathLst>
                <a:path w="376634" h="3987767">
                  <a:moveTo>
                    <a:pt x="0" y="0"/>
                  </a:moveTo>
                  <a:lnTo>
                    <a:pt x="376634" y="0"/>
                  </a:lnTo>
                  <a:lnTo>
                    <a:pt x="376634" y="3987767"/>
                  </a:lnTo>
                  <a:lnTo>
                    <a:pt x="0" y="3987767"/>
                  </a:lnTo>
                  <a:close/>
                </a:path>
              </a:pathLst>
            </a:custGeom>
            <a:solidFill>
              <a:srgbClr val="FBCF16">
                <a:alpha val="74902"/>
              </a:srgbClr>
            </a:solidFill>
          </p:spPr>
          <p:txBody>
            <a:bodyPr/>
            <a:lstStyle/>
            <a:p>
              <a:endParaRPr lang="en-AU"/>
            </a:p>
          </p:txBody>
        </p:sp>
        <p:sp>
          <p:nvSpPr>
            <p:cNvPr id="7" name="TextBox 4">
              <a:extLst>
                <a:ext uri="{FF2B5EF4-FFF2-40B4-BE49-F238E27FC236}">
                  <a16:creationId xmlns:a16="http://schemas.microsoft.com/office/drawing/2014/main" id="{D43BCA16-03D0-74C6-F73E-9229A70D5633}"/>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grpSp>
        <p:nvGrpSpPr>
          <p:cNvPr id="8" name="Group 5">
            <a:extLst>
              <a:ext uri="{FF2B5EF4-FFF2-40B4-BE49-F238E27FC236}">
                <a16:creationId xmlns:a16="http://schemas.microsoft.com/office/drawing/2014/main" id="{8B6D02A6-F014-44FF-A68B-084AA7FC0B9A}"/>
              </a:ext>
            </a:extLst>
          </p:cNvPr>
          <p:cNvGrpSpPr/>
          <p:nvPr userDrawn="1"/>
        </p:nvGrpSpPr>
        <p:grpSpPr>
          <a:xfrm>
            <a:off x="0" y="4460975"/>
            <a:ext cx="421327" cy="3224540"/>
            <a:chOff x="0" y="0"/>
            <a:chExt cx="376634" cy="2882490"/>
          </a:xfrm>
        </p:grpSpPr>
        <p:sp>
          <p:nvSpPr>
            <p:cNvPr id="9" name="Freeform 6">
              <a:extLst>
                <a:ext uri="{FF2B5EF4-FFF2-40B4-BE49-F238E27FC236}">
                  <a16:creationId xmlns:a16="http://schemas.microsoft.com/office/drawing/2014/main" id="{CF770914-BC16-CA6A-AEE7-1C11891EE6A2}"/>
                </a:ext>
              </a:extLst>
            </p:cNvPr>
            <p:cNvSpPr/>
            <p:nvPr/>
          </p:nvSpPr>
          <p:spPr>
            <a:xfrm>
              <a:off x="0" y="0"/>
              <a:ext cx="376634" cy="2882490"/>
            </a:xfrm>
            <a:custGeom>
              <a:avLst/>
              <a:gdLst/>
              <a:ahLst/>
              <a:cxnLst/>
              <a:rect l="l" t="t" r="r" b="b"/>
              <a:pathLst>
                <a:path w="376634" h="2882490">
                  <a:moveTo>
                    <a:pt x="0" y="0"/>
                  </a:moveTo>
                  <a:lnTo>
                    <a:pt x="376634" y="0"/>
                  </a:lnTo>
                  <a:lnTo>
                    <a:pt x="376634" y="2882490"/>
                  </a:lnTo>
                  <a:lnTo>
                    <a:pt x="0" y="2882490"/>
                  </a:lnTo>
                  <a:close/>
                </a:path>
              </a:pathLst>
            </a:custGeom>
            <a:solidFill>
              <a:srgbClr val="409C4B">
                <a:alpha val="74902"/>
              </a:srgbClr>
            </a:solidFill>
          </p:spPr>
          <p:txBody>
            <a:bodyPr/>
            <a:lstStyle/>
            <a:p>
              <a:endParaRPr lang="en-AU"/>
            </a:p>
          </p:txBody>
        </p:sp>
        <p:sp>
          <p:nvSpPr>
            <p:cNvPr id="10" name="TextBox 7">
              <a:extLst>
                <a:ext uri="{FF2B5EF4-FFF2-40B4-BE49-F238E27FC236}">
                  <a16:creationId xmlns:a16="http://schemas.microsoft.com/office/drawing/2014/main" id="{B3388C66-B048-3A8A-394D-5EE4B7F44ACC}"/>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grpSp>
        <p:nvGrpSpPr>
          <p:cNvPr id="11" name="Group 8">
            <a:extLst>
              <a:ext uri="{FF2B5EF4-FFF2-40B4-BE49-F238E27FC236}">
                <a16:creationId xmlns:a16="http://schemas.microsoft.com/office/drawing/2014/main" id="{F94024D7-24E6-DE53-FF67-9D74EBB1272C}"/>
              </a:ext>
            </a:extLst>
          </p:cNvPr>
          <p:cNvGrpSpPr/>
          <p:nvPr userDrawn="1"/>
        </p:nvGrpSpPr>
        <p:grpSpPr>
          <a:xfrm>
            <a:off x="0" y="7685515"/>
            <a:ext cx="421327" cy="2601485"/>
            <a:chOff x="0" y="0"/>
            <a:chExt cx="376634" cy="2325526"/>
          </a:xfrm>
        </p:grpSpPr>
        <p:sp>
          <p:nvSpPr>
            <p:cNvPr id="12" name="Freeform 9">
              <a:extLst>
                <a:ext uri="{FF2B5EF4-FFF2-40B4-BE49-F238E27FC236}">
                  <a16:creationId xmlns:a16="http://schemas.microsoft.com/office/drawing/2014/main" id="{B6D1455E-FF03-799B-2E64-53E92D1FA417}"/>
                </a:ext>
              </a:extLst>
            </p:cNvPr>
            <p:cNvSpPr/>
            <p:nvPr/>
          </p:nvSpPr>
          <p:spPr>
            <a:xfrm>
              <a:off x="0" y="0"/>
              <a:ext cx="376634" cy="2325526"/>
            </a:xfrm>
            <a:custGeom>
              <a:avLst/>
              <a:gdLst/>
              <a:ahLst/>
              <a:cxnLst/>
              <a:rect l="l" t="t" r="r" b="b"/>
              <a:pathLst>
                <a:path w="376634" h="2325526">
                  <a:moveTo>
                    <a:pt x="0" y="0"/>
                  </a:moveTo>
                  <a:lnTo>
                    <a:pt x="376634" y="0"/>
                  </a:lnTo>
                  <a:lnTo>
                    <a:pt x="376634" y="2325526"/>
                  </a:lnTo>
                  <a:lnTo>
                    <a:pt x="0" y="2325526"/>
                  </a:lnTo>
                  <a:close/>
                </a:path>
              </a:pathLst>
            </a:custGeom>
            <a:solidFill>
              <a:srgbClr val="707070">
                <a:alpha val="74902"/>
              </a:srgbClr>
            </a:solidFill>
          </p:spPr>
          <p:txBody>
            <a:bodyPr/>
            <a:lstStyle/>
            <a:p>
              <a:endParaRPr lang="en-AU"/>
            </a:p>
          </p:txBody>
        </p:sp>
        <p:sp>
          <p:nvSpPr>
            <p:cNvPr id="13" name="TextBox 10">
              <a:extLst>
                <a:ext uri="{FF2B5EF4-FFF2-40B4-BE49-F238E27FC236}">
                  <a16:creationId xmlns:a16="http://schemas.microsoft.com/office/drawing/2014/main" id="{95A61BC9-25D1-EEBD-A936-8FB0DAF496C8}"/>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sp>
        <p:nvSpPr>
          <p:cNvPr id="14" name="Freeform 2">
            <a:extLst>
              <a:ext uri="{FF2B5EF4-FFF2-40B4-BE49-F238E27FC236}">
                <a16:creationId xmlns:a16="http://schemas.microsoft.com/office/drawing/2014/main" id="{3A299A5E-D3E2-51B1-A1F8-8A80F2A37510}"/>
              </a:ext>
            </a:extLst>
          </p:cNvPr>
          <p:cNvSpPr/>
          <p:nvPr userDrawn="1"/>
        </p:nvSpPr>
        <p:spPr>
          <a:xfrm>
            <a:off x="12984848" y="0"/>
            <a:ext cx="5303152" cy="2983023"/>
          </a:xfrm>
          <a:custGeom>
            <a:avLst/>
            <a:gdLst/>
            <a:ahLst/>
            <a:cxnLst/>
            <a:rect l="l" t="t" r="r" b="b"/>
            <a:pathLst>
              <a:path w="5303152" h="2983023">
                <a:moveTo>
                  <a:pt x="0" y="0"/>
                </a:moveTo>
                <a:lnTo>
                  <a:pt x="5303152" y="0"/>
                </a:lnTo>
                <a:lnTo>
                  <a:pt x="5303152" y="2983023"/>
                </a:lnTo>
                <a:lnTo>
                  <a:pt x="0" y="2983023"/>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4" name="Content Placeholder 3">
            <a:extLst>
              <a:ext uri="{FF2B5EF4-FFF2-40B4-BE49-F238E27FC236}">
                <a16:creationId xmlns:a16="http://schemas.microsoft.com/office/drawing/2014/main" id="{54BB21D8-F5B4-574E-A404-9859B6235F42}"/>
              </a:ext>
            </a:extLst>
          </p:cNvPr>
          <p:cNvSpPr>
            <a:spLocks noGrp="1"/>
          </p:cNvSpPr>
          <p:nvPr>
            <p:ph sz="quarter" idx="11"/>
          </p:nvPr>
        </p:nvSpPr>
        <p:spPr>
          <a:xfrm>
            <a:off x="1257300" y="2551213"/>
            <a:ext cx="15773400" cy="597666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Title 18">
            <a:extLst>
              <a:ext uri="{FF2B5EF4-FFF2-40B4-BE49-F238E27FC236}">
                <a16:creationId xmlns:a16="http://schemas.microsoft.com/office/drawing/2014/main" id="{4FD79B66-4661-E68C-76C0-7D4B2A8C9589}"/>
              </a:ext>
            </a:extLst>
          </p:cNvPr>
          <p:cNvSpPr>
            <a:spLocks noGrp="1"/>
          </p:cNvSpPr>
          <p:nvPr>
            <p:ph type="title" hasCustomPrompt="1"/>
          </p:nvPr>
        </p:nvSpPr>
        <p:spPr>
          <a:xfrm>
            <a:off x="1257300" y="547689"/>
            <a:ext cx="12495212" cy="1787500"/>
          </a:xfrm>
          <a:prstGeom prst="rect">
            <a:avLst/>
          </a:prstGeom>
        </p:spPr>
        <p:txBody>
          <a:bodyPr/>
          <a:lstStyle>
            <a:lvl1pPr algn="l">
              <a:defRPr sz="5400" b="1">
                <a:solidFill>
                  <a:srgbClr val="3B9D48"/>
                </a:solidFill>
              </a:defRPr>
            </a:lvl1pPr>
          </a:lstStyle>
          <a:p>
            <a:r>
              <a:rPr lang="en-US" dirty="0"/>
              <a:t>Title</a:t>
            </a:r>
            <a:endParaRPr lang="en-AU" dirty="0"/>
          </a:p>
        </p:txBody>
      </p:sp>
      <p:cxnSp>
        <p:nvCxnSpPr>
          <p:cNvPr id="16" name="Straight Connector 15">
            <a:extLst>
              <a:ext uri="{FF2B5EF4-FFF2-40B4-BE49-F238E27FC236}">
                <a16:creationId xmlns:a16="http://schemas.microsoft.com/office/drawing/2014/main" id="{E31104CC-3BEC-2D84-08C2-C957D49FD7A5}"/>
              </a:ext>
            </a:extLst>
          </p:cNvPr>
          <p:cNvCxnSpPr/>
          <p:nvPr userDrawn="1"/>
        </p:nvCxnSpPr>
        <p:spPr>
          <a:xfrm>
            <a:off x="1257300" y="8743900"/>
            <a:ext cx="157734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031885"/>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082331"/>
      </p:ext>
    </p:extLst>
  </p:cSld>
  <p:clrMap bg1="lt1" tx1="dk1" bg2="lt2" tx2="dk2" accent1="accent1" accent2="accent2" accent3="accent3" accent4="accent4" accent5="accent5" accent6="accent6" hlink="hlink" folHlink="folHlink"/>
  <p:sldLayoutIdLst>
    <p:sldLayoutId id="2147483667" r:id="rId1"/>
    <p:sldLayoutId id="214748367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7.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3.pn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16.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6A96A-5200-B26C-995D-433F98A610EF}"/>
              </a:ext>
            </a:extLst>
          </p:cNvPr>
          <p:cNvSpPr>
            <a:spLocks noGrp="1"/>
          </p:cNvSpPr>
          <p:nvPr>
            <p:ph type="title"/>
          </p:nvPr>
        </p:nvSpPr>
        <p:spPr>
          <a:xfrm>
            <a:off x="1257300" y="2983499"/>
            <a:ext cx="15932866" cy="2592049"/>
          </a:xfrm>
        </p:spPr>
        <p:txBody>
          <a:bodyPr/>
          <a:lstStyle/>
          <a:p>
            <a:r>
              <a:rPr lang="en-US" sz="5400" dirty="0">
                <a:latin typeface="Arial" panose="020B0604020202020204" pitchFamily="34" charset="0"/>
                <a:cs typeface="Arial" panose="020B0604020202020204" pitchFamily="34" charset="0"/>
              </a:rPr>
              <a:t>ANALYSIS OF AXLE CONFIGURATION, TIRE PRESSURE, AND TIRE TEMPERATURE ON FUEL CONSUMPTION OF HCT COMBINATIONS</a:t>
            </a:r>
            <a:endParaRPr lang="en-AU" sz="54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FE8E974A-0A28-064D-53F5-A400325CB562}"/>
              </a:ext>
            </a:extLst>
          </p:cNvPr>
          <p:cNvPicPr>
            <a:picLocks noChangeAspect="1"/>
          </p:cNvPicPr>
          <p:nvPr/>
        </p:nvPicPr>
        <p:blipFill>
          <a:blip r:embed="rId3"/>
          <a:stretch>
            <a:fillRect/>
          </a:stretch>
        </p:blipFill>
        <p:spPr>
          <a:xfrm>
            <a:off x="10773330" y="5431532"/>
            <a:ext cx="6278230" cy="3280517"/>
          </a:xfrm>
          <a:prstGeom prst="rect">
            <a:avLst/>
          </a:prstGeom>
        </p:spPr>
      </p:pic>
      <p:sp>
        <p:nvSpPr>
          <p:cNvPr id="16" name="TextBox 15">
            <a:extLst>
              <a:ext uri="{FF2B5EF4-FFF2-40B4-BE49-F238E27FC236}">
                <a16:creationId xmlns:a16="http://schemas.microsoft.com/office/drawing/2014/main" id="{C91A3127-E899-3E70-6B69-C28145EF5649}"/>
              </a:ext>
            </a:extLst>
          </p:cNvPr>
          <p:cNvSpPr txBox="1"/>
          <p:nvPr/>
        </p:nvSpPr>
        <p:spPr>
          <a:xfrm>
            <a:off x="1007096" y="5870821"/>
            <a:ext cx="9144000" cy="1200329"/>
          </a:xfrm>
          <a:prstGeom prst="rect">
            <a:avLst/>
          </a:prstGeom>
          <a:noFill/>
        </p:spPr>
        <p:txBody>
          <a:bodyPr wrap="square">
            <a:spAutoFit/>
          </a:bodyPr>
          <a:lstStyle/>
          <a:p>
            <a:pPr algn="ctr"/>
            <a:r>
              <a:rPr lang="en-US" sz="2400" b="0" dirty="0">
                <a:effectLst/>
                <a:latin typeface="Times New Roman" panose="02020603050405020304" pitchFamily="18" charset="0"/>
                <a:ea typeface="SimSun" panose="02010600030101010101" pitchFamily="2" charset="-122"/>
              </a:rPr>
              <a:t>Lennart Cider</a:t>
            </a:r>
            <a:r>
              <a:rPr lang="en-US" sz="2400" b="0" baseline="30000" dirty="0">
                <a:effectLst/>
                <a:latin typeface="Times New Roman" panose="02020603050405020304" pitchFamily="18" charset="0"/>
                <a:ea typeface="SimSun" panose="02010600030101010101" pitchFamily="2" charset="-122"/>
              </a:rPr>
              <a:t>1</a:t>
            </a:r>
            <a:r>
              <a:rPr lang="en-US" sz="2400" b="0" dirty="0">
                <a:effectLst/>
                <a:latin typeface="Times New Roman" panose="02020603050405020304" pitchFamily="18" charset="0"/>
                <a:ea typeface="SimSun" panose="02010600030101010101" pitchFamily="2" charset="-122"/>
              </a:rPr>
              <a:t>, Klara Pålsson</a:t>
            </a:r>
            <a:r>
              <a:rPr lang="en-US" sz="2400" b="0" baseline="30000" dirty="0">
                <a:effectLst/>
                <a:latin typeface="Times New Roman" panose="02020603050405020304" pitchFamily="18" charset="0"/>
                <a:ea typeface="SimSun" panose="02010600030101010101" pitchFamily="2" charset="-122"/>
              </a:rPr>
              <a:t>1</a:t>
            </a:r>
            <a:r>
              <a:rPr lang="en-US" sz="2400" b="0" dirty="0">
                <a:effectLst/>
                <a:latin typeface="Times New Roman" panose="02020603050405020304" pitchFamily="18" charset="0"/>
                <a:ea typeface="SimSun" panose="02010600030101010101" pitchFamily="2" charset="-122"/>
              </a:rPr>
              <a:t>, Emil Pettersson</a:t>
            </a:r>
            <a:r>
              <a:rPr lang="en-US" sz="2400" b="0" baseline="30000" dirty="0">
                <a:effectLst/>
                <a:latin typeface="Times New Roman" panose="02020603050405020304" pitchFamily="18" charset="0"/>
                <a:ea typeface="SimSun" panose="02010600030101010101" pitchFamily="2" charset="-122"/>
              </a:rPr>
              <a:t>1</a:t>
            </a:r>
            <a:r>
              <a:rPr lang="en-US" sz="2400" b="0" dirty="0">
                <a:effectLst/>
                <a:latin typeface="Times New Roman" panose="02020603050405020304" pitchFamily="18" charset="0"/>
                <a:ea typeface="SimSun" panose="02010600030101010101" pitchFamily="2" charset="-122"/>
              </a:rPr>
              <a:t>, Lena Larsson</a:t>
            </a:r>
            <a:r>
              <a:rPr lang="en-US" sz="2400" b="0" baseline="30000" dirty="0">
                <a:effectLst/>
                <a:latin typeface="Times New Roman" panose="02020603050405020304" pitchFamily="18" charset="0"/>
                <a:ea typeface="SimSun" panose="02010600030101010101" pitchFamily="2" charset="-122"/>
              </a:rPr>
              <a:t>1</a:t>
            </a:r>
            <a:endParaRPr lang="en-US" sz="4000" b="1" dirty="0">
              <a:effectLst/>
              <a:latin typeface="Times New Roman" panose="02020603050405020304" pitchFamily="18" charset="0"/>
              <a:ea typeface="SimSun" panose="02010600030101010101" pitchFamily="2" charset="-122"/>
            </a:endParaRPr>
          </a:p>
          <a:p>
            <a:pPr algn="ctr"/>
            <a:r>
              <a:rPr lang="en-US" sz="2400" b="0" dirty="0">
                <a:effectLst/>
                <a:latin typeface="Times New Roman" panose="02020603050405020304" pitchFamily="18" charset="0"/>
                <a:ea typeface="SimSun" panose="02010600030101010101" pitchFamily="2" charset="-122"/>
              </a:rPr>
              <a:t>Tobias Johansson</a:t>
            </a:r>
            <a:r>
              <a:rPr lang="en-US" sz="2400" b="0" baseline="30000" dirty="0">
                <a:effectLst/>
                <a:latin typeface="Times New Roman" panose="02020603050405020304" pitchFamily="18" charset="0"/>
                <a:ea typeface="SimSun" panose="02010600030101010101" pitchFamily="2" charset="-122"/>
              </a:rPr>
              <a:t>2</a:t>
            </a:r>
            <a:r>
              <a:rPr lang="en-US" sz="2400" b="0" dirty="0">
                <a:effectLst/>
                <a:latin typeface="Times New Roman" panose="02020603050405020304" pitchFamily="18" charset="0"/>
                <a:ea typeface="SimSun" panose="02010600030101010101" pitchFamily="2" charset="-122"/>
              </a:rPr>
              <a:t>, Stefan Johansson</a:t>
            </a:r>
            <a:r>
              <a:rPr lang="en-US" sz="2400" b="0" baseline="30000" dirty="0">
                <a:effectLst/>
                <a:latin typeface="Times New Roman" panose="02020603050405020304" pitchFamily="18" charset="0"/>
                <a:ea typeface="SimSun" panose="02010600030101010101" pitchFamily="2" charset="-122"/>
              </a:rPr>
              <a:t>2</a:t>
            </a:r>
            <a:r>
              <a:rPr lang="en-US" sz="2400" b="0" dirty="0">
                <a:effectLst/>
                <a:latin typeface="Times New Roman" panose="02020603050405020304" pitchFamily="18" charset="0"/>
                <a:ea typeface="SimSun" panose="02010600030101010101" pitchFamily="2" charset="-122"/>
              </a:rPr>
              <a:t>,</a:t>
            </a:r>
            <a:endParaRPr lang="en-US" sz="4000" b="1" dirty="0">
              <a:effectLst/>
              <a:latin typeface="Times New Roman" panose="02020603050405020304" pitchFamily="18" charset="0"/>
              <a:ea typeface="SimSun" panose="02010600030101010101" pitchFamily="2" charset="-122"/>
            </a:endParaRPr>
          </a:p>
          <a:p>
            <a:pPr algn="ctr"/>
            <a:r>
              <a:rPr lang="en-US" sz="2400" b="0" dirty="0">
                <a:effectLst/>
                <a:latin typeface="Times New Roman" panose="02020603050405020304" pitchFamily="18" charset="0"/>
                <a:ea typeface="SimSun" panose="02010600030101010101" pitchFamily="2" charset="-122"/>
              </a:rPr>
              <a:t>Geert Iven</a:t>
            </a:r>
            <a:r>
              <a:rPr lang="en-US" sz="2400" b="0" baseline="30000" dirty="0">
                <a:effectLst/>
                <a:latin typeface="Times New Roman" panose="02020603050405020304" pitchFamily="18" charset="0"/>
                <a:ea typeface="SimSun" panose="02010600030101010101" pitchFamily="2" charset="-122"/>
              </a:rPr>
              <a:t>3</a:t>
            </a:r>
            <a:r>
              <a:rPr lang="en-US" sz="2400" b="0" dirty="0">
                <a:effectLst/>
                <a:latin typeface="Times New Roman" panose="02020603050405020304" pitchFamily="18" charset="0"/>
                <a:ea typeface="SimSun" panose="02010600030101010101" pitchFamily="2" charset="-122"/>
              </a:rPr>
              <a:t>, Stefan Köppen</a:t>
            </a:r>
            <a:r>
              <a:rPr lang="en-US" sz="2400" b="0" baseline="30000" dirty="0">
                <a:effectLst/>
                <a:latin typeface="Times New Roman" panose="02020603050405020304" pitchFamily="18" charset="0"/>
                <a:ea typeface="SimSun" panose="02010600030101010101" pitchFamily="2" charset="-122"/>
              </a:rPr>
              <a:t>3</a:t>
            </a:r>
            <a:r>
              <a:rPr lang="en-US" sz="2400" b="0" dirty="0">
                <a:effectLst/>
                <a:latin typeface="Times New Roman" panose="02020603050405020304" pitchFamily="18" charset="0"/>
                <a:ea typeface="SimSun" panose="02010600030101010101" pitchFamily="2" charset="-122"/>
              </a:rPr>
              <a:t>, Christian Repplinger</a:t>
            </a:r>
            <a:r>
              <a:rPr lang="en-US" sz="2400" b="0" baseline="30000" dirty="0">
                <a:effectLst/>
                <a:latin typeface="Times New Roman" panose="02020603050405020304" pitchFamily="18" charset="0"/>
                <a:ea typeface="SimSun" panose="02010600030101010101" pitchFamily="2" charset="-122"/>
              </a:rPr>
              <a:t>3</a:t>
            </a:r>
            <a:endParaRPr lang="en-US" sz="4000" b="1" dirty="0">
              <a:effectLst/>
              <a:latin typeface="Times New Roman" panose="02020603050405020304" pitchFamily="18" charset="0"/>
              <a:ea typeface="SimSun" panose="02010600030101010101" pitchFamily="2" charset="-122"/>
            </a:endParaRPr>
          </a:p>
        </p:txBody>
      </p:sp>
      <p:sp>
        <p:nvSpPr>
          <p:cNvPr id="20" name="TextBox 19">
            <a:extLst>
              <a:ext uri="{FF2B5EF4-FFF2-40B4-BE49-F238E27FC236}">
                <a16:creationId xmlns:a16="http://schemas.microsoft.com/office/drawing/2014/main" id="{9EDADE78-AC1F-AA5B-3FCA-991F2857E7D8}"/>
              </a:ext>
            </a:extLst>
          </p:cNvPr>
          <p:cNvSpPr txBox="1"/>
          <p:nvPr/>
        </p:nvSpPr>
        <p:spPr>
          <a:xfrm>
            <a:off x="575048" y="7375748"/>
            <a:ext cx="9144000" cy="1200329"/>
          </a:xfrm>
          <a:prstGeom prst="rect">
            <a:avLst/>
          </a:prstGeom>
          <a:noFill/>
        </p:spPr>
        <p:txBody>
          <a:bodyPr wrap="square">
            <a:spAutoFit/>
          </a:bodyPr>
          <a:lstStyle/>
          <a:p>
            <a:pPr indent="857250" algn="ctr"/>
            <a:r>
              <a:rPr lang="en-US" sz="2400" b="0" baseline="30000" dirty="0">
                <a:effectLst/>
                <a:latin typeface="Times New Roman" panose="02020603050405020304" pitchFamily="18" charset="0"/>
                <a:ea typeface="SimSun" panose="02010600030101010101" pitchFamily="2" charset="-122"/>
              </a:rPr>
              <a:t>1</a:t>
            </a:r>
            <a:r>
              <a:rPr lang="en-US" sz="2400" b="0" dirty="0">
                <a:effectLst/>
                <a:latin typeface="Times New Roman" panose="02020603050405020304" pitchFamily="18" charset="0"/>
                <a:ea typeface="SimSun" panose="02010600030101010101" pitchFamily="2" charset="-122"/>
              </a:rPr>
              <a:t> Volvo Technology, Sweden</a:t>
            </a:r>
            <a:endParaRPr lang="en-US" sz="4000" b="1" dirty="0">
              <a:effectLst/>
              <a:latin typeface="Times New Roman" panose="02020603050405020304" pitchFamily="18" charset="0"/>
              <a:ea typeface="SimSun" panose="02010600030101010101" pitchFamily="2" charset="-122"/>
            </a:endParaRPr>
          </a:p>
          <a:p>
            <a:pPr indent="857250" algn="ctr"/>
            <a:r>
              <a:rPr lang="en-US" sz="2400" b="0" baseline="30000" dirty="0">
                <a:effectLst/>
                <a:latin typeface="Times New Roman" panose="02020603050405020304" pitchFamily="18" charset="0"/>
                <a:ea typeface="SimSun" panose="02010600030101010101" pitchFamily="2" charset="-122"/>
              </a:rPr>
              <a:t>2</a:t>
            </a:r>
            <a:r>
              <a:rPr lang="en-US" sz="2400" b="0" dirty="0">
                <a:effectLst/>
                <a:latin typeface="Times New Roman" panose="02020603050405020304" pitchFamily="18" charset="0"/>
                <a:ea typeface="SimSun" panose="02010600030101010101" pitchFamily="2" charset="-122"/>
              </a:rPr>
              <a:t> VBG Group Truck Equipment AB</a:t>
            </a:r>
            <a:endParaRPr lang="en-US" sz="4000" b="1" dirty="0">
              <a:effectLst/>
              <a:latin typeface="Times New Roman" panose="02020603050405020304" pitchFamily="18" charset="0"/>
              <a:ea typeface="SimSun" panose="02010600030101010101" pitchFamily="2" charset="-122"/>
            </a:endParaRPr>
          </a:p>
          <a:p>
            <a:pPr indent="857250" algn="ctr"/>
            <a:r>
              <a:rPr lang="en-US" sz="2400" b="0" baseline="30000" dirty="0">
                <a:effectLst/>
                <a:latin typeface="Times New Roman" panose="02020603050405020304" pitchFamily="18" charset="0"/>
                <a:ea typeface="SimSun" panose="02010600030101010101" pitchFamily="2" charset="-122"/>
              </a:rPr>
              <a:t>3</a:t>
            </a:r>
            <a:r>
              <a:rPr lang="en-US" sz="2400" b="0" dirty="0">
                <a:effectLst/>
                <a:latin typeface="Times New Roman" panose="02020603050405020304" pitchFamily="18" charset="0"/>
                <a:ea typeface="SimSun" panose="02010600030101010101" pitchFamily="2" charset="-122"/>
              </a:rPr>
              <a:t> Goodyear SA, Innovation Center Luxembourg</a:t>
            </a:r>
            <a:endParaRPr lang="en-US" sz="4000" b="1"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275717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2423A0-2D24-A311-7A8A-664376A8504D}"/>
              </a:ext>
            </a:extLst>
          </p:cNvPr>
          <p:cNvSpPr>
            <a:spLocks noGrp="1"/>
          </p:cNvSpPr>
          <p:nvPr>
            <p:ph type="title"/>
          </p:nvPr>
        </p:nvSpPr>
        <p:spPr>
          <a:xfrm>
            <a:off x="1257300" y="547689"/>
            <a:ext cx="7886700" cy="1787500"/>
          </a:xfrm>
        </p:spPr>
        <p:txBody>
          <a:bodyPr/>
          <a:lstStyle/>
          <a:p>
            <a:r>
              <a:rPr lang="en-US" dirty="0"/>
              <a:t>Impact of Rain</a:t>
            </a:r>
            <a:br>
              <a:rPr lang="en-US" dirty="0"/>
            </a:br>
            <a:r>
              <a:rPr lang="en-US" sz="4800" dirty="0"/>
              <a:t>+ 25% on Fuel Consumption</a:t>
            </a:r>
            <a:endParaRPr lang="en-US" dirty="0"/>
          </a:p>
        </p:txBody>
      </p:sp>
      <p:pic>
        <p:nvPicPr>
          <p:cNvPr id="5" name="Picture 4">
            <a:extLst>
              <a:ext uri="{FF2B5EF4-FFF2-40B4-BE49-F238E27FC236}">
                <a16:creationId xmlns:a16="http://schemas.microsoft.com/office/drawing/2014/main" id="{FCCF04CD-DC40-65FD-0871-C614A81AA4C4}"/>
              </a:ext>
            </a:extLst>
          </p:cNvPr>
          <p:cNvPicPr>
            <a:picLocks noChangeAspect="1"/>
          </p:cNvPicPr>
          <p:nvPr/>
        </p:nvPicPr>
        <p:blipFill>
          <a:blip r:embed="rId3"/>
          <a:stretch>
            <a:fillRect/>
          </a:stretch>
        </p:blipFill>
        <p:spPr>
          <a:xfrm>
            <a:off x="647056" y="3271292"/>
            <a:ext cx="17267693" cy="5098080"/>
          </a:xfrm>
          <a:prstGeom prst="rect">
            <a:avLst/>
          </a:prstGeom>
        </p:spPr>
      </p:pic>
      <p:pic>
        <p:nvPicPr>
          <p:cNvPr id="2" name="Picture 1">
            <a:extLst>
              <a:ext uri="{FF2B5EF4-FFF2-40B4-BE49-F238E27FC236}">
                <a16:creationId xmlns:a16="http://schemas.microsoft.com/office/drawing/2014/main" id="{1331E48A-39B2-8DEF-2856-C0C667329138}"/>
              </a:ext>
            </a:extLst>
          </p:cNvPr>
          <p:cNvPicPr>
            <a:picLocks noChangeAspect="1"/>
          </p:cNvPicPr>
          <p:nvPr/>
        </p:nvPicPr>
        <p:blipFill rotWithShape="1">
          <a:blip r:embed="rId4"/>
          <a:srcRect l="24162"/>
          <a:stretch/>
        </p:blipFill>
        <p:spPr>
          <a:xfrm>
            <a:off x="431032" y="9097531"/>
            <a:ext cx="13537504" cy="1182727"/>
          </a:xfrm>
          <a:prstGeom prst="rect">
            <a:avLst/>
          </a:prstGeom>
        </p:spPr>
      </p:pic>
      <p:sp>
        <p:nvSpPr>
          <p:cNvPr id="6" name="TextBox 5">
            <a:extLst>
              <a:ext uri="{FF2B5EF4-FFF2-40B4-BE49-F238E27FC236}">
                <a16:creationId xmlns:a16="http://schemas.microsoft.com/office/drawing/2014/main" id="{471B055E-EC10-3CB6-CC75-548CFA866636}"/>
              </a:ext>
            </a:extLst>
          </p:cNvPr>
          <p:cNvSpPr txBox="1"/>
          <p:nvPr/>
        </p:nvSpPr>
        <p:spPr>
          <a:xfrm>
            <a:off x="575048" y="9097531"/>
            <a:ext cx="1152128" cy="1015663"/>
          </a:xfrm>
          <a:prstGeom prst="rect">
            <a:avLst/>
          </a:prstGeom>
          <a:noFill/>
        </p:spPr>
        <p:txBody>
          <a:bodyPr wrap="square" rtlCol="0">
            <a:spAutoFit/>
          </a:bodyPr>
          <a:lstStyle/>
          <a:p>
            <a:pPr algn="ctr"/>
            <a:r>
              <a:rPr lang="en-US" sz="6000" dirty="0">
                <a:solidFill>
                  <a:schemeClr val="bg1">
                    <a:lumMod val="65000"/>
                  </a:schemeClr>
                </a:solidFill>
                <a:latin typeface="72 Black" panose="020B0A04030603020204" pitchFamily="34" charset="0"/>
                <a:cs typeface="72 Black" panose="020B0A04030603020204" pitchFamily="34" charset="0"/>
              </a:rPr>
              <a:t>10</a:t>
            </a:r>
          </a:p>
        </p:txBody>
      </p:sp>
    </p:spTree>
    <p:extLst>
      <p:ext uri="{BB962C8B-B14F-4D97-AF65-F5344CB8AC3E}">
        <p14:creationId xmlns:p14="http://schemas.microsoft.com/office/powerpoint/2010/main" val="121920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A49A0B-B2BA-0856-CD88-3A5E5E5F48B5}"/>
              </a:ext>
            </a:extLst>
          </p:cNvPr>
          <p:cNvSpPr>
            <a:spLocks noGrp="1"/>
          </p:cNvSpPr>
          <p:nvPr>
            <p:ph sz="quarter" idx="11"/>
          </p:nvPr>
        </p:nvSpPr>
        <p:spPr>
          <a:xfrm>
            <a:off x="10224120" y="2551213"/>
            <a:ext cx="6806580" cy="5976664"/>
          </a:xfrm>
        </p:spPr>
        <p:txBody>
          <a:bodyPr/>
          <a:lstStyle/>
          <a:p>
            <a:r>
              <a:rPr lang="en-US" dirty="0"/>
              <a:t>Higher impact for Duo-trailer </a:t>
            </a:r>
          </a:p>
          <a:p>
            <a:r>
              <a:rPr lang="en-US" dirty="0"/>
              <a:t>Partly loaded in weight</a:t>
            </a:r>
          </a:p>
          <a:p>
            <a:r>
              <a:rPr lang="en-US" dirty="0"/>
              <a:t>Lifting 4 axles at GCW 60 tonnes</a:t>
            </a:r>
          </a:p>
          <a:p>
            <a:r>
              <a:rPr lang="en-US" dirty="0"/>
              <a:t>Decrease in Power usage 9 kW</a:t>
            </a:r>
          </a:p>
          <a:p>
            <a:endParaRPr lang="en-US" dirty="0"/>
          </a:p>
        </p:txBody>
      </p:sp>
      <p:sp>
        <p:nvSpPr>
          <p:cNvPr id="3" name="Title 2">
            <a:extLst>
              <a:ext uri="{FF2B5EF4-FFF2-40B4-BE49-F238E27FC236}">
                <a16:creationId xmlns:a16="http://schemas.microsoft.com/office/drawing/2014/main" id="{3FC1383E-A2F4-838B-68F4-37428A878D05}"/>
              </a:ext>
            </a:extLst>
          </p:cNvPr>
          <p:cNvSpPr>
            <a:spLocks noGrp="1"/>
          </p:cNvSpPr>
          <p:nvPr>
            <p:ph type="title"/>
          </p:nvPr>
        </p:nvSpPr>
        <p:spPr/>
        <p:txBody>
          <a:bodyPr/>
          <a:lstStyle/>
          <a:p>
            <a:r>
              <a:rPr lang="en-US" dirty="0"/>
              <a:t>Power usage vs GCW &amp; lifted axles</a:t>
            </a:r>
          </a:p>
        </p:txBody>
      </p:sp>
      <p:pic>
        <p:nvPicPr>
          <p:cNvPr id="5" name="Picture 4">
            <a:extLst>
              <a:ext uri="{FF2B5EF4-FFF2-40B4-BE49-F238E27FC236}">
                <a16:creationId xmlns:a16="http://schemas.microsoft.com/office/drawing/2014/main" id="{FF5F77A9-F16D-30F0-5A46-29F9BDB6BF69}"/>
              </a:ext>
            </a:extLst>
          </p:cNvPr>
          <p:cNvPicPr>
            <a:picLocks noChangeAspect="1"/>
          </p:cNvPicPr>
          <p:nvPr/>
        </p:nvPicPr>
        <p:blipFill>
          <a:blip r:embed="rId3"/>
          <a:stretch>
            <a:fillRect/>
          </a:stretch>
        </p:blipFill>
        <p:spPr>
          <a:xfrm>
            <a:off x="431032" y="1616680"/>
            <a:ext cx="9316364" cy="7053639"/>
          </a:xfrm>
          <a:prstGeom prst="rect">
            <a:avLst/>
          </a:prstGeom>
        </p:spPr>
      </p:pic>
      <p:pic>
        <p:nvPicPr>
          <p:cNvPr id="6" name="Picture 5">
            <a:extLst>
              <a:ext uri="{FF2B5EF4-FFF2-40B4-BE49-F238E27FC236}">
                <a16:creationId xmlns:a16="http://schemas.microsoft.com/office/drawing/2014/main" id="{3E142E87-9032-CA50-92C0-8A7B97B28D60}"/>
              </a:ext>
            </a:extLst>
          </p:cNvPr>
          <p:cNvPicPr>
            <a:picLocks noChangeAspect="1"/>
          </p:cNvPicPr>
          <p:nvPr/>
        </p:nvPicPr>
        <p:blipFill rotWithShape="1">
          <a:blip r:embed="rId4"/>
          <a:srcRect l="16095"/>
          <a:stretch/>
        </p:blipFill>
        <p:spPr>
          <a:xfrm>
            <a:off x="431032" y="9097531"/>
            <a:ext cx="14977664" cy="1182727"/>
          </a:xfrm>
          <a:prstGeom prst="rect">
            <a:avLst/>
          </a:prstGeom>
        </p:spPr>
      </p:pic>
      <p:sp>
        <p:nvSpPr>
          <p:cNvPr id="7" name="TextBox 6">
            <a:extLst>
              <a:ext uri="{FF2B5EF4-FFF2-40B4-BE49-F238E27FC236}">
                <a16:creationId xmlns:a16="http://schemas.microsoft.com/office/drawing/2014/main" id="{6B7630E5-DECA-FE1E-DAD6-559C6CB5F281}"/>
              </a:ext>
            </a:extLst>
          </p:cNvPr>
          <p:cNvSpPr txBox="1"/>
          <p:nvPr/>
        </p:nvSpPr>
        <p:spPr>
          <a:xfrm>
            <a:off x="575048" y="9097531"/>
            <a:ext cx="1152128" cy="1015663"/>
          </a:xfrm>
          <a:prstGeom prst="rect">
            <a:avLst/>
          </a:prstGeom>
          <a:noFill/>
        </p:spPr>
        <p:txBody>
          <a:bodyPr wrap="square" rtlCol="0">
            <a:spAutoFit/>
          </a:bodyPr>
          <a:lstStyle/>
          <a:p>
            <a:pPr algn="ctr"/>
            <a:r>
              <a:rPr lang="en-US" sz="6000" dirty="0">
                <a:solidFill>
                  <a:schemeClr val="bg1">
                    <a:lumMod val="65000"/>
                  </a:schemeClr>
                </a:solidFill>
                <a:latin typeface="72 Black" panose="020B0A04030603020204" pitchFamily="34" charset="0"/>
                <a:cs typeface="72 Black" panose="020B0A04030603020204" pitchFamily="34" charset="0"/>
              </a:rPr>
              <a:t>11</a:t>
            </a:r>
          </a:p>
        </p:txBody>
      </p:sp>
    </p:spTree>
    <p:extLst>
      <p:ext uri="{BB962C8B-B14F-4D97-AF65-F5344CB8AC3E}">
        <p14:creationId xmlns:p14="http://schemas.microsoft.com/office/powerpoint/2010/main" val="30030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A49A0B-B2BA-0856-CD88-3A5E5E5F48B5}"/>
              </a:ext>
            </a:extLst>
          </p:cNvPr>
          <p:cNvSpPr>
            <a:spLocks noGrp="1"/>
          </p:cNvSpPr>
          <p:nvPr>
            <p:ph sz="quarter" idx="11"/>
          </p:nvPr>
        </p:nvSpPr>
        <p:spPr>
          <a:xfrm>
            <a:off x="10224120" y="2551213"/>
            <a:ext cx="6806580" cy="5976664"/>
          </a:xfrm>
        </p:spPr>
        <p:txBody>
          <a:bodyPr/>
          <a:lstStyle/>
          <a:p>
            <a:r>
              <a:rPr lang="en-US" dirty="0"/>
              <a:t>Lower impact for Single-trailer </a:t>
            </a:r>
          </a:p>
          <a:p>
            <a:r>
              <a:rPr lang="en-US" dirty="0"/>
              <a:t>Partly loaded in weight</a:t>
            </a:r>
          </a:p>
          <a:p>
            <a:r>
              <a:rPr lang="en-US" dirty="0"/>
              <a:t>Lifting 2 axles at GCW 60 tonnes</a:t>
            </a:r>
          </a:p>
          <a:p>
            <a:endParaRPr lang="en-US" dirty="0"/>
          </a:p>
          <a:p>
            <a:endParaRPr lang="en-US" dirty="0"/>
          </a:p>
          <a:p>
            <a:endParaRPr lang="en-US" dirty="0"/>
          </a:p>
        </p:txBody>
      </p:sp>
      <p:sp>
        <p:nvSpPr>
          <p:cNvPr id="3" name="Title 2">
            <a:extLst>
              <a:ext uri="{FF2B5EF4-FFF2-40B4-BE49-F238E27FC236}">
                <a16:creationId xmlns:a16="http://schemas.microsoft.com/office/drawing/2014/main" id="{3FC1383E-A2F4-838B-68F4-37428A878D05}"/>
              </a:ext>
            </a:extLst>
          </p:cNvPr>
          <p:cNvSpPr>
            <a:spLocks noGrp="1"/>
          </p:cNvSpPr>
          <p:nvPr>
            <p:ph type="title"/>
          </p:nvPr>
        </p:nvSpPr>
        <p:spPr/>
        <p:txBody>
          <a:bodyPr/>
          <a:lstStyle/>
          <a:p>
            <a:r>
              <a:rPr lang="en-US" dirty="0"/>
              <a:t>Power usage vs GCW &amp; lifted axles</a:t>
            </a:r>
          </a:p>
        </p:txBody>
      </p:sp>
      <p:pic>
        <p:nvPicPr>
          <p:cNvPr id="7" name="Picture 6">
            <a:extLst>
              <a:ext uri="{FF2B5EF4-FFF2-40B4-BE49-F238E27FC236}">
                <a16:creationId xmlns:a16="http://schemas.microsoft.com/office/drawing/2014/main" id="{49161F99-4C78-B878-9C51-41074712C515}"/>
              </a:ext>
            </a:extLst>
          </p:cNvPr>
          <p:cNvPicPr>
            <a:picLocks noChangeAspect="1"/>
          </p:cNvPicPr>
          <p:nvPr/>
        </p:nvPicPr>
        <p:blipFill>
          <a:blip r:embed="rId3"/>
          <a:stretch>
            <a:fillRect/>
          </a:stretch>
        </p:blipFill>
        <p:spPr>
          <a:xfrm>
            <a:off x="431032" y="1440501"/>
            <a:ext cx="9074678" cy="7243092"/>
          </a:xfrm>
          <a:prstGeom prst="rect">
            <a:avLst/>
          </a:prstGeom>
        </p:spPr>
      </p:pic>
      <p:pic>
        <p:nvPicPr>
          <p:cNvPr id="5" name="Picture 4">
            <a:extLst>
              <a:ext uri="{FF2B5EF4-FFF2-40B4-BE49-F238E27FC236}">
                <a16:creationId xmlns:a16="http://schemas.microsoft.com/office/drawing/2014/main" id="{9EEB0C1F-024E-D80E-D9BD-CFBAFCE7722D}"/>
              </a:ext>
            </a:extLst>
          </p:cNvPr>
          <p:cNvPicPr>
            <a:picLocks noChangeAspect="1"/>
          </p:cNvPicPr>
          <p:nvPr/>
        </p:nvPicPr>
        <p:blipFill rotWithShape="1">
          <a:blip r:embed="rId4"/>
          <a:srcRect l="7803"/>
          <a:stretch/>
        </p:blipFill>
        <p:spPr>
          <a:xfrm>
            <a:off x="431032" y="9097531"/>
            <a:ext cx="16457748" cy="1182727"/>
          </a:xfrm>
          <a:prstGeom prst="rect">
            <a:avLst/>
          </a:prstGeom>
        </p:spPr>
      </p:pic>
      <p:sp>
        <p:nvSpPr>
          <p:cNvPr id="6" name="TextBox 5">
            <a:extLst>
              <a:ext uri="{FF2B5EF4-FFF2-40B4-BE49-F238E27FC236}">
                <a16:creationId xmlns:a16="http://schemas.microsoft.com/office/drawing/2014/main" id="{8B880A5B-A3C2-CBAC-A8A3-4B435CB7E93E}"/>
              </a:ext>
            </a:extLst>
          </p:cNvPr>
          <p:cNvSpPr txBox="1"/>
          <p:nvPr/>
        </p:nvSpPr>
        <p:spPr>
          <a:xfrm>
            <a:off x="575048" y="9097531"/>
            <a:ext cx="1152128" cy="1015663"/>
          </a:xfrm>
          <a:prstGeom prst="rect">
            <a:avLst/>
          </a:prstGeom>
          <a:noFill/>
        </p:spPr>
        <p:txBody>
          <a:bodyPr wrap="square" rtlCol="0">
            <a:spAutoFit/>
          </a:bodyPr>
          <a:lstStyle/>
          <a:p>
            <a:pPr algn="ctr"/>
            <a:r>
              <a:rPr lang="en-US" sz="6000" dirty="0">
                <a:solidFill>
                  <a:schemeClr val="bg1">
                    <a:lumMod val="65000"/>
                  </a:schemeClr>
                </a:solidFill>
                <a:latin typeface="72 Black" panose="020B0A04030603020204" pitchFamily="34" charset="0"/>
                <a:cs typeface="72 Black" panose="020B0A04030603020204" pitchFamily="34" charset="0"/>
              </a:rPr>
              <a:t>12</a:t>
            </a:r>
          </a:p>
        </p:txBody>
      </p:sp>
    </p:spTree>
    <p:extLst>
      <p:ext uri="{BB962C8B-B14F-4D97-AF65-F5344CB8AC3E}">
        <p14:creationId xmlns:p14="http://schemas.microsoft.com/office/powerpoint/2010/main" val="2366948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7B959F-222D-3D36-D52F-06B7F8F3B7B2}"/>
              </a:ext>
            </a:extLst>
          </p:cNvPr>
          <p:cNvSpPr>
            <a:spLocks noGrp="1"/>
          </p:cNvSpPr>
          <p:nvPr>
            <p:ph type="title"/>
          </p:nvPr>
        </p:nvSpPr>
        <p:spPr/>
        <p:txBody>
          <a:bodyPr/>
          <a:lstStyle/>
          <a:p>
            <a:r>
              <a:rPr lang="en-US" dirty="0"/>
              <a:t>Conclusions</a:t>
            </a:r>
          </a:p>
        </p:txBody>
      </p:sp>
      <p:pic>
        <p:nvPicPr>
          <p:cNvPr id="5" name="Picture 4">
            <a:extLst>
              <a:ext uri="{FF2B5EF4-FFF2-40B4-BE49-F238E27FC236}">
                <a16:creationId xmlns:a16="http://schemas.microsoft.com/office/drawing/2014/main" id="{3B28027F-4642-BC88-E04E-E75A10C43994}"/>
              </a:ext>
            </a:extLst>
          </p:cNvPr>
          <p:cNvPicPr>
            <a:picLocks noChangeAspect="1"/>
          </p:cNvPicPr>
          <p:nvPr/>
        </p:nvPicPr>
        <p:blipFill>
          <a:blip r:embed="rId3"/>
          <a:stretch>
            <a:fillRect/>
          </a:stretch>
        </p:blipFill>
        <p:spPr>
          <a:xfrm flipH="1">
            <a:off x="6117255" y="5857032"/>
            <a:ext cx="11496585" cy="1787500"/>
          </a:xfrm>
          <a:prstGeom prst="rect">
            <a:avLst/>
          </a:prstGeom>
        </p:spPr>
      </p:pic>
      <p:sp>
        <p:nvSpPr>
          <p:cNvPr id="6" name="Oval 5">
            <a:extLst>
              <a:ext uri="{FF2B5EF4-FFF2-40B4-BE49-F238E27FC236}">
                <a16:creationId xmlns:a16="http://schemas.microsoft.com/office/drawing/2014/main" id="{C95ED8F7-7B7E-A18B-7339-2D177E31CDC4}"/>
              </a:ext>
            </a:extLst>
          </p:cNvPr>
          <p:cNvSpPr/>
          <p:nvPr/>
        </p:nvSpPr>
        <p:spPr>
          <a:xfrm>
            <a:off x="14904640" y="7087716"/>
            <a:ext cx="432048" cy="43204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7045F48-B926-3185-2177-9A095A3F5F4E}"/>
              </a:ext>
            </a:extLst>
          </p:cNvPr>
          <p:cNvSpPr/>
          <p:nvPr/>
        </p:nvSpPr>
        <p:spPr>
          <a:xfrm>
            <a:off x="13144011" y="7087716"/>
            <a:ext cx="432048"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E8777AC-2EA9-D17E-4BF0-A5D43663D9E2}"/>
              </a:ext>
            </a:extLst>
          </p:cNvPr>
          <p:cNvSpPr/>
          <p:nvPr/>
        </p:nvSpPr>
        <p:spPr>
          <a:xfrm>
            <a:off x="12244406" y="7087716"/>
            <a:ext cx="432048" cy="4320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BDDD489-302C-2DD7-B1A4-8B8C4306B74A}"/>
              </a:ext>
            </a:extLst>
          </p:cNvPr>
          <p:cNvSpPr/>
          <p:nvPr/>
        </p:nvSpPr>
        <p:spPr>
          <a:xfrm>
            <a:off x="7939591" y="7087716"/>
            <a:ext cx="432048" cy="4320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D623FDD-B153-C8B6-0BDC-301241F4F9E8}"/>
              </a:ext>
            </a:extLst>
          </p:cNvPr>
          <p:cNvSpPr/>
          <p:nvPr/>
        </p:nvSpPr>
        <p:spPr>
          <a:xfrm>
            <a:off x="7105162" y="7087716"/>
            <a:ext cx="432048"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Premium Vector | Simple yellow sun drawing">
            <a:extLst>
              <a:ext uri="{FF2B5EF4-FFF2-40B4-BE49-F238E27FC236}">
                <a16:creationId xmlns:a16="http://schemas.microsoft.com/office/drawing/2014/main" id="{8F95737C-C93C-B66D-1C08-D7EF19E2E47F}"/>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17089" t="18237" r="16549" b="19498"/>
          <a:stretch/>
        </p:blipFill>
        <p:spPr bwMode="auto">
          <a:xfrm>
            <a:off x="5298478" y="276298"/>
            <a:ext cx="1905099" cy="1787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ain, rain, blue, cloud, drop png thumbnail">
            <a:extLst>
              <a:ext uri="{FF2B5EF4-FFF2-40B4-BE49-F238E27FC236}">
                <a16:creationId xmlns:a16="http://schemas.microsoft.com/office/drawing/2014/main" id="{C8F775B5-AA1D-E12C-009C-47B2123EB41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93" b="98220" l="4167" r="99167">
                        <a14:foregroundMark x1="95000" y1="34718" x2="95000" y2="34718"/>
                        <a14:foregroundMark x1="78889" y1="5045" x2="78889" y2="5045"/>
                        <a14:foregroundMark x1="43333" y1="50742" x2="43333" y2="50742"/>
                        <a14:foregroundMark x1="30278" y1="59347" x2="30278" y2="59347"/>
                        <a14:foregroundMark x1="19722" y1="54896" x2="19722" y2="54896"/>
                        <a14:foregroundMark x1="9167" y1="46588" x2="9167" y2="46588"/>
                        <a14:foregroundMark x1="6944" y1="74184" x2="6944" y2="74184"/>
                        <a14:foregroundMark x1="22222" y1="78635" x2="22222" y2="78635"/>
                        <a14:foregroundMark x1="10278" y1="93175" x2="10278" y2="93175"/>
                        <a14:foregroundMark x1="28056" y1="93175" x2="28056" y2="93175"/>
                        <a14:foregroundMark x1="46667" y1="81306" x2="46667" y2="81306"/>
                        <a14:foregroundMark x1="52778" y1="94065" x2="52778" y2="94065"/>
                        <a14:foregroundMark x1="66944" y1="77745" x2="66944" y2="77745"/>
                        <a14:foregroundMark x1="57778" y1="71217" x2="57778" y2="71217"/>
                        <a14:foregroundMark x1="67500" y1="61721" x2="67500" y2="61721"/>
                        <a14:foregroundMark x1="52778" y1="56677" x2="52778" y2="56677"/>
                        <a14:foregroundMark x1="38611" y1="71217" x2="38611" y2="71217"/>
                        <a14:foregroundMark x1="4167" y1="27596" x2="4167" y2="27596"/>
                        <a14:foregroundMark x1="31944" y1="2967" x2="31944" y2="2967"/>
                        <a14:foregroundMark x1="48333" y1="2671" x2="48333" y2="2671"/>
                        <a14:foregroundMark x1="44722" y1="3264" x2="44722" y2="3264"/>
                        <a14:foregroundMark x1="78333" y1="1780" x2="78333" y2="1780"/>
                        <a14:foregroundMark x1="88889" y1="11276" x2="88889" y2="11276"/>
                        <a14:foregroundMark x1="88889" y1="10979" x2="88889" y2="10979"/>
                        <a14:foregroundMark x1="99167" y1="34125" x2="99167" y2="34125"/>
                        <a14:foregroundMark x1="69722" y1="72107" x2="69722" y2="72107"/>
                        <a14:foregroundMark x1="60000" y1="66172" x2="60000" y2="66172"/>
                        <a14:foregroundMark x1="33056" y1="54006" x2="33056" y2="54006"/>
                        <a14:foregroundMark x1="44167" y1="58457" x2="44167" y2="58457"/>
                        <a14:foregroundMark x1="45833" y1="45401" x2="45833" y2="45401"/>
                        <a14:foregroundMark x1="69722" y1="57864" x2="69722" y2="57864"/>
                        <a14:foregroundMark x1="58889" y1="83086" x2="58889" y2="83086"/>
                        <a14:foregroundMark x1="59167" y1="81899" x2="59167" y2="81899"/>
                        <a14:foregroundMark x1="52500" y1="98220" x2="52500" y2="98220"/>
                        <a14:foregroundMark x1="18056" y1="77151" x2="18056" y2="77151"/>
                        <a14:foregroundMark x1="14722" y1="82196" x2="14722" y2="82196"/>
                        <a14:foregroundMark x1="33611" y1="80712" x2="33611" y2="80712"/>
                        <a14:foregroundMark x1="78889" y1="593" x2="78889" y2="593"/>
                        <a14:foregroundMark x1="76944" y1="593" x2="76944" y2="593"/>
                        <a14:foregroundMark x1="33333" y1="52819" x2="33333" y2="52819"/>
                        <a14:foregroundMark x1="56667" y1="49852" x2="56667" y2="49852"/>
                        <a14:foregroundMark x1="56667" y1="49555" x2="56667" y2="49555"/>
                        <a14:backgroundMark x1="79444" y1="0" x2="79444" y2="0"/>
                        <a14:backgroundMark x1="76389" y1="0" x2="76389" y2="0"/>
                        <a14:backgroundMark x1="89444" y1="10979" x2="89444" y2="10979"/>
                        <a14:backgroundMark x1="89444" y1="11573" x2="89444" y2="11573"/>
                      </a14:backgroundRemoval>
                    </a14:imgEffect>
                  </a14:imgLayer>
                </a14:imgProps>
              </a:ext>
              <a:ext uri="{28A0092B-C50C-407E-A947-70E740481C1C}">
                <a14:useLocalDpi xmlns:a14="http://schemas.microsoft.com/office/drawing/2010/main"/>
              </a:ext>
            </a:extLst>
          </a:blip>
          <a:srcRect/>
          <a:stretch>
            <a:fillRect/>
          </a:stretch>
        </p:blipFill>
        <p:spPr bwMode="auto">
          <a:xfrm flipH="1">
            <a:off x="6233260" y="1183459"/>
            <a:ext cx="1706331" cy="15973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A1780532-28A8-3ABF-AAE6-A3A65C62A04C}"/>
              </a:ext>
            </a:extLst>
          </p:cNvPr>
          <p:cNvPicPr>
            <a:picLocks noChangeAspect="1"/>
          </p:cNvPicPr>
          <p:nvPr/>
        </p:nvPicPr>
        <p:blipFill rotWithShape="1">
          <a:blip r:embed="rId7"/>
          <a:srcRect l="20130" r="21070"/>
          <a:stretch/>
        </p:blipFill>
        <p:spPr>
          <a:xfrm>
            <a:off x="575048" y="4032305"/>
            <a:ext cx="2501750" cy="4254671"/>
          </a:xfrm>
          <a:prstGeom prst="rect">
            <a:avLst/>
          </a:prstGeom>
        </p:spPr>
      </p:pic>
      <p:sp>
        <p:nvSpPr>
          <p:cNvPr id="14" name="TextBox 13">
            <a:extLst>
              <a:ext uri="{FF2B5EF4-FFF2-40B4-BE49-F238E27FC236}">
                <a16:creationId xmlns:a16="http://schemas.microsoft.com/office/drawing/2014/main" id="{CF91B3EE-28AA-A620-2F9A-4EBC1AB160A4}"/>
              </a:ext>
            </a:extLst>
          </p:cNvPr>
          <p:cNvSpPr txBox="1"/>
          <p:nvPr/>
        </p:nvSpPr>
        <p:spPr>
          <a:xfrm>
            <a:off x="2949995" y="5106098"/>
            <a:ext cx="1440160" cy="2646878"/>
          </a:xfrm>
          <a:prstGeom prst="rect">
            <a:avLst/>
          </a:prstGeom>
          <a:noFill/>
        </p:spPr>
        <p:txBody>
          <a:bodyPr wrap="square" rtlCol="0">
            <a:spAutoFit/>
          </a:bodyPr>
          <a:lstStyle/>
          <a:p>
            <a:r>
              <a:rPr lang="en-US" sz="16600" dirty="0">
                <a:solidFill>
                  <a:srgbClr val="FF0000"/>
                </a:solidFill>
              </a:rPr>
              <a:t>T</a:t>
            </a:r>
            <a:endParaRPr lang="en-US" sz="8000" dirty="0"/>
          </a:p>
        </p:txBody>
      </p:sp>
      <p:sp>
        <p:nvSpPr>
          <p:cNvPr id="16" name="TextBox 15">
            <a:extLst>
              <a:ext uri="{FF2B5EF4-FFF2-40B4-BE49-F238E27FC236}">
                <a16:creationId xmlns:a16="http://schemas.microsoft.com/office/drawing/2014/main" id="{BC2A67E3-BCC3-6049-0281-2D87BBDAAC96}"/>
              </a:ext>
            </a:extLst>
          </p:cNvPr>
          <p:cNvSpPr txBox="1"/>
          <p:nvPr/>
        </p:nvSpPr>
        <p:spPr>
          <a:xfrm>
            <a:off x="3789578" y="6280430"/>
            <a:ext cx="1201154" cy="523220"/>
          </a:xfrm>
          <a:prstGeom prst="rect">
            <a:avLst/>
          </a:prstGeom>
          <a:noFill/>
        </p:spPr>
        <p:txBody>
          <a:bodyPr wrap="square">
            <a:spAutoFit/>
          </a:bodyPr>
          <a:lstStyle/>
          <a:p>
            <a:r>
              <a:rPr lang="en-US" sz="2800" b="1" dirty="0"/>
              <a:t>&gt;&gt;</a:t>
            </a:r>
            <a:r>
              <a:rPr lang="en-US" sz="2800" dirty="0"/>
              <a:t> </a:t>
            </a:r>
            <a:r>
              <a:rPr lang="en-US" sz="2800" b="1" dirty="0">
                <a:solidFill>
                  <a:srgbClr val="0070C0"/>
                </a:solidFill>
              </a:rPr>
              <a:t>p</a:t>
            </a:r>
          </a:p>
        </p:txBody>
      </p:sp>
      <p:pic>
        <p:nvPicPr>
          <p:cNvPr id="15" name="Picture 14">
            <a:extLst>
              <a:ext uri="{FF2B5EF4-FFF2-40B4-BE49-F238E27FC236}">
                <a16:creationId xmlns:a16="http://schemas.microsoft.com/office/drawing/2014/main" id="{0A82D37C-59ED-D2E8-D512-3D051F66B012}"/>
              </a:ext>
            </a:extLst>
          </p:cNvPr>
          <p:cNvPicPr>
            <a:picLocks noChangeAspect="1"/>
          </p:cNvPicPr>
          <p:nvPr/>
        </p:nvPicPr>
        <p:blipFill>
          <a:blip r:embed="rId8"/>
          <a:stretch>
            <a:fillRect/>
          </a:stretch>
        </p:blipFill>
        <p:spPr>
          <a:xfrm>
            <a:off x="431032" y="9097531"/>
            <a:ext cx="17850635" cy="1182727"/>
          </a:xfrm>
          <a:prstGeom prst="rect">
            <a:avLst/>
          </a:prstGeom>
        </p:spPr>
      </p:pic>
      <p:sp>
        <p:nvSpPr>
          <p:cNvPr id="17" name="TextBox 16">
            <a:extLst>
              <a:ext uri="{FF2B5EF4-FFF2-40B4-BE49-F238E27FC236}">
                <a16:creationId xmlns:a16="http://schemas.microsoft.com/office/drawing/2014/main" id="{EB38280C-37DB-A844-5889-28506095F105}"/>
              </a:ext>
            </a:extLst>
          </p:cNvPr>
          <p:cNvSpPr txBox="1"/>
          <p:nvPr/>
        </p:nvSpPr>
        <p:spPr>
          <a:xfrm>
            <a:off x="575048" y="9097531"/>
            <a:ext cx="1152128" cy="1015663"/>
          </a:xfrm>
          <a:prstGeom prst="rect">
            <a:avLst/>
          </a:prstGeom>
          <a:noFill/>
        </p:spPr>
        <p:txBody>
          <a:bodyPr wrap="square" rtlCol="0">
            <a:spAutoFit/>
          </a:bodyPr>
          <a:lstStyle/>
          <a:p>
            <a:pPr algn="ctr"/>
            <a:r>
              <a:rPr lang="en-US" sz="6000" dirty="0">
                <a:solidFill>
                  <a:schemeClr val="bg1">
                    <a:lumMod val="65000"/>
                  </a:schemeClr>
                </a:solidFill>
                <a:latin typeface="72 Black" panose="020B0A04030603020204" pitchFamily="34" charset="0"/>
                <a:cs typeface="72 Black" panose="020B0A04030603020204" pitchFamily="34" charset="0"/>
              </a:rPr>
              <a:t>13</a:t>
            </a:r>
          </a:p>
        </p:txBody>
      </p:sp>
      <p:sp>
        <p:nvSpPr>
          <p:cNvPr id="2" name="Rectangle 1">
            <a:extLst>
              <a:ext uri="{FF2B5EF4-FFF2-40B4-BE49-F238E27FC236}">
                <a16:creationId xmlns:a16="http://schemas.microsoft.com/office/drawing/2014/main" id="{13F5C65E-3109-7199-827E-4D02FEDDA638}"/>
              </a:ext>
            </a:extLst>
          </p:cNvPr>
          <p:cNvSpPr/>
          <p:nvPr/>
        </p:nvSpPr>
        <p:spPr>
          <a:xfrm>
            <a:off x="11448256" y="7298977"/>
            <a:ext cx="504056" cy="720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7CEDB61-CB0E-588C-CCBA-EA8B1862AB3B}"/>
              </a:ext>
            </a:extLst>
          </p:cNvPr>
          <p:cNvSpPr txBox="1"/>
          <p:nvPr/>
        </p:nvSpPr>
        <p:spPr>
          <a:xfrm>
            <a:off x="7206603" y="603964"/>
            <a:ext cx="6689925" cy="523220"/>
          </a:xfrm>
          <a:prstGeom prst="rect">
            <a:avLst/>
          </a:prstGeom>
          <a:noFill/>
        </p:spPr>
        <p:txBody>
          <a:bodyPr wrap="square">
            <a:spAutoFit/>
          </a:bodyPr>
          <a:lstStyle/>
          <a:p>
            <a:r>
              <a:rPr lang="en-US" sz="2800" dirty="0"/>
              <a:t>Rain can increase fuel consumption by 25%</a:t>
            </a:r>
          </a:p>
        </p:txBody>
      </p:sp>
      <p:sp>
        <p:nvSpPr>
          <p:cNvPr id="19" name="TextBox 18">
            <a:extLst>
              <a:ext uri="{FF2B5EF4-FFF2-40B4-BE49-F238E27FC236}">
                <a16:creationId xmlns:a16="http://schemas.microsoft.com/office/drawing/2014/main" id="{A801E020-9560-FFC5-F0EB-2DB51059981C}"/>
              </a:ext>
            </a:extLst>
          </p:cNvPr>
          <p:cNvSpPr txBox="1"/>
          <p:nvPr/>
        </p:nvSpPr>
        <p:spPr>
          <a:xfrm>
            <a:off x="575048" y="7870448"/>
            <a:ext cx="4224563" cy="954107"/>
          </a:xfrm>
          <a:prstGeom prst="rect">
            <a:avLst/>
          </a:prstGeom>
          <a:noFill/>
        </p:spPr>
        <p:txBody>
          <a:bodyPr wrap="square">
            <a:spAutoFit/>
          </a:bodyPr>
          <a:lstStyle/>
          <a:p>
            <a:r>
              <a:rPr lang="en-US" sz="2800" dirty="0"/>
              <a:t>Temperature is important for Rolling Resistance</a:t>
            </a:r>
          </a:p>
        </p:txBody>
      </p:sp>
      <p:sp>
        <p:nvSpPr>
          <p:cNvPr id="21" name="TextBox 20">
            <a:extLst>
              <a:ext uri="{FF2B5EF4-FFF2-40B4-BE49-F238E27FC236}">
                <a16:creationId xmlns:a16="http://schemas.microsoft.com/office/drawing/2014/main" id="{38F4D649-86D8-A647-F884-76730E6BCAEA}"/>
              </a:ext>
            </a:extLst>
          </p:cNvPr>
          <p:cNvSpPr txBox="1"/>
          <p:nvPr/>
        </p:nvSpPr>
        <p:spPr>
          <a:xfrm>
            <a:off x="7588258" y="4011459"/>
            <a:ext cx="7831701" cy="1077218"/>
          </a:xfrm>
          <a:prstGeom prst="rect">
            <a:avLst/>
          </a:prstGeom>
          <a:noFill/>
        </p:spPr>
        <p:txBody>
          <a:bodyPr wrap="square">
            <a:spAutoFit/>
          </a:bodyPr>
          <a:lstStyle/>
          <a:p>
            <a:r>
              <a:rPr lang="en-US" sz="3200" dirty="0"/>
              <a:t>Force measurement in the coupling positions is positive for complete vehicle control</a:t>
            </a:r>
          </a:p>
        </p:txBody>
      </p:sp>
      <p:sp>
        <p:nvSpPr>
          <p:cNvPr id="22" name="TextBox 21">
            <a:extLst>
              <a:ext uri="{FF2B5EF4-FFF2-40B4-BE49-F238E27FC236}">
                <a16:creationId xmlns:a16="http://schemas.microsoft.com/office/drawing/2014/main" id="{3B18D5CB-0149-9276-6D4F-1398011EFCC7}"/>
              </a:ext>
            </a:extLst>
          </p:cNvPr>
          <p:cNvSpPr txBox="1"/>
          <p:nvPr/>
        </p:nvSpPr>
        <p:spPr>
          <a:xfrm>
            <a:off x="6788983" y="7793874"/>
            <a:ext cx="10153128" cy="584775"/>
          </a:xfrm>
          <a:prstGeom prst="rect">
            <a:avLst/>
          </a:prstGeom>
          <a:noFill/>
        </p:spPr>
        <p:txBody>
          <a:bodyPr wrap="square">
            <a:spAutoFit/>
          </a:bodyPr>
          <a:lstStyle/>
          <a:p>
            <a:r>
              <a:rPr lang="en-US" sz="3200" dirty="0"/>
              <a:t>Lifting of axles is beneficial for handling and power need</a:t>
            </a:r>
          </a:p>
        </p:txBody>
      </p:sp>
    </p:spTree>
    <p:extLst>
      <p:ext uri="{BB962C8B-B14F-4D97-AF65-F5344CB8AC3E}">
        <p14:creationId xmlns:p14="http://schemas.microsoft.com/office/powerpoint/2010/main" val="2787600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935934-1AA1-B33C-E12B-F51426F36E1B}"/>
              </a:ext>
            </a:extLst>
          </p:cNvPr>
          <p:cNvSpPr>
            <a:spLocks noGrp="1"/>
          </p:cNvSpPr>
          <p:nvPr>
            <p:ph type="title"/>
          </p:nvPr>
        </p:nvSpPr>
        <p:spPr/>
        <p:txBody>
          <a:bodyPr/>
          <a:lstStyle/>
          <a:p>
            <a:r>
              <a:rPr lang="en-US" dirty="0"/>
              <a:t>BACKGROUND</a:t>
            </a:r>
          </a:p>
        </p:txBody>
      </p:sp>
      <p:grpSp>
        <p:nvGrpSpPr>
          <p:cNvPr id="2" name="Group 1">
            <a:extLst>
              <a:ext uri="{FF2B5EF4-FFF2-40B4-BE49-F238E27FC236}">
                <a16:creationId xmlns:a16="http://schemas.microsoft.com/office/drawing/2014/main" id="{EC0B8F43-DEBE-4C6C-AC4E-C54A4CBFA5BB}"/>
              </a:ext>
            </a:extLst>
          </p:cNvPr>
          <p:cNvGrpSpPr/>
          <p:nvPr/>
        </p:nvGrpSpPr>
        <p:grpSpPr>
          <a:xfrm>
            <a:off x="8505880" y="2863461"/>
            <a:ext cx="4106262" cy="2984966"/>
            <a:chOff x="8005476" y="3118811"/>
            <a:chExt cx="4106262" cy="2984966"/>
          </a:xfrm>
        </p:grpSpPr>
        <p:pic>
          <p:nvPicPr>
            <p:cNvPr id="8" name="Picture 7">
              <a:extLst>
                <a:ext uri="{FF2B5EF4-FFF2-40B4-BE49-F238E27FC236}">
                  <a16:creationId xmlns:a16="http://schemas.microsoft.com/office/drawing/2014/main" id="{81AC7223-E95A-EC8F-C08D-D1A3A6C4CA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5476" y="4235570"/>
              <a:ext cx="4106262" cy="1868207"/>
            </a:xfrm>
            <a:prstGeom prst="rect">
              <a:avLst/>
            </a:prstGeom>
          </p:spPr>
        </p:pic>
        <p:pic>
          <p:nvPicPr>
            <p:cNvPr id="9" name="Picture 8" descr="HVTT opzet PP2-3.png">
              <a:extLst>
                <a:ext uri="{FF2B5EF4-FFF2-40B4-BE49-F238E27FC236}">
                  <a16:creationId xmlns:a16="http://schemas.microsoft.com/office/drawing/2014/main" id="{31559583-B746-55F4-4B06-5027B978D0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26288" y="3118811"/>
              <a:ext cx="3981057" cy="1253774"/>
            </a:xfrm>
            <a:prstGeom prst="rect">
              <a:avLst/>
            </a:prstGeom>
          </p:spPr>
        </p:pic>
      </p:grpSp>
      <p:grpSp>
        <p:nvGrpSpPr>
          <p:cNvPr id="10" name="Group 9">
            <a:extLst>
              <a:ext uri="{FF2B5EF4-FFF2-40B4-BE49-F238E27FC236}">
                <a16:creationId xmlns:a16="http://schemas.microsoft.com/office/drawing/2014/main" id="{B18EB946-E208-98A2-E041-6186ED7DD854}"/>
              </a:ext>
            </a:extLst>
          </p:cNvPr>
          <p:cNvGrpSpPr/>
          <p:nvPr/>
        </p:nvGrpSpPr>
        <p:grpSpPr>
          <a:xfrm>
            <a:off x="4609072" y="6399779"/>
            <a:ext cx="3742840" cy="2200105"/>
            <a:chOff x="3433716" y="2062944"/>
            <a:chExt cx="4239218" cy="2608812"/>
          </a:xfrm>
        </p:grpSpPr>
        <p:pic>
          <p:nvPicPr>
            <p:cNvPr id="11" name="Picture 10" descr="\\vcn.ds.volvo.net\cli-sd\sd1072\037917\Bilder\Flyttat från 1945\2014-03-11 Överkalix\Emil\DSCN0865.JPG">
              <a:extLst>
                <a:ext uri="{FF2B5EF4-FFF2-40B4-BE49-F238E27FC236}">
                  <a16:creationId xmlns:a16="http://schemas.microsoft.com/office/drawing/2014/main" id="{D6DA3309-C8A1-B34B-D018-B83F56B392DB}"/>
                </a:ext>
              </a:extLst>
            </p:cNvPr>
            <p:cNvPicPr/>
            <p:nvPr/>
          </p:nvPicPr>
          <p:blipFill rotWithShape="1">
            <a:blip r:embed="rId5" cstate="screen">
              <a:extLst>
                <a:ext uri="{28A0092B-C50C-407E-A947-70E740481C1C}">
                  <a14:useLocalDpi xmlns:a14="http://schemas.microsoft.com/office/drawing/2010/main"/>
                </a:ext>
              </a:extLst>
            </a:blip>
            <a:srcRect b="12046"/>
            <a:stretch/>
          </p:blipFill>
          <p:spPr bwMode="auto">
            <a:xfrm>
              <a:off x="3433717" y="2186243"/>
              <a:ext cx="4239217" cy="2485513"/>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71462727-DEA9-B566-F658-3FEC37A65B22}"/>
                </a:ext>
              </a:extLst>
            </p:cNvPr>
            <p:cNvPicPr>
              <a:picLocks noChangeAspect="1"/>
            </p:cNvPicPr>
            <p:nvPr/>
          </p:nvPicPr>
          <p:blipFill>
            <a:blip r:embed="rId6"/>
            <a:stretch>
              <a:fillRect/>
            </a:stretch>
          </p:blipFill>
          <p:spPr>
            <a:xfrm>
              <a:off x="3433716" y="2062944"/>
              <a:ext cx="4239217" cy="476316"/>
            </a:xfrm>
            <a:prstGeom prst="rect">
              <a:avLst/>
            </a:prstGeom>
          </p:spPr>
        </p:pic>
      </p:grpSp>
      <p:grpSp>
        <p:nvGrpSpPr>
          <p:cNvPr id="13" name="Group 12">
            <a:extLst>
              <a:ext uri="{FF2B5EF4-FFF2-40B4-BE49-F238E27FC236}">
                <a16:creationId xmlns:a16="http://schemas.microsoft.com/office/drawing/2014/main" id="{CB7363C5-5C6B-70DC-8102-4570955AE6CC}"/>
              </a:ext>
            </a:extLst>
          </p:cNvPr>
          <p:cNvGrpSpPr/>
          <p:nvPr/>
        </p:nvGrpSpPr>
        <p:grpSpPr>
          <a:xfrm>
            <a:off x="774947" y="2733022"/>
            <a:ext cx="3715581" cy="3174133"/>
            <a:chOff x="21802" y="1020953"/>
            <a:chExt cx="3715581" cy="3174133"/>
          </a:xfrm>
        </p:grpSpPr>
        <p:pic>
          <p:nvPicPr>
            <p:cNvPr id="14" name="Picture 13">
              <a:extLst>
                <a:ext uri="{FF2B5EF4-FFF2-40B4-BE49-F238E27FC236}">
                  <a16:creationId xmlns:a16="http://schemas.microsoft.com/office/drawing/2014/main" id="{6E602B10-0863-1FC7-1889-4409BD973E5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802" y="1020953"/>
              <a:ext cx="3693547" cy="485113"/>
            </a:xfrm>
            <a:prstGeom prst="rect">
              <a:avLst/>
            </a:prstGeom>
          </p:spPr>
        </p:pic>
        <p:pic>
          <p:nvPicPr>
            <p:cNvPr id="15" name="Picture 14">
              <a:extLst>
                <a:ext uri="{FF2B5EF4-FFF2-40B4-BE49-F238E27FC236}">
                  <a16:creationId xmlns:a16="http://schemas.microsoft.com/office/drawing/2014/main" id="{08D3FF34-FB31-C714-947E-FBF1BFE4E91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034" y="1527529"/>
              <a:ext cx="3715349" cy="2667557"/>
            </a:xfrm>
            <a:prstGeom prst="rect">
              <a:avLst/>
            </a:prstGeom>
          </p:spPr>
        </p:pic>
      </p:grpSp>
      <p:pic>
        <p:nvPicPr>
          <p:cNvPr id="16" name="Picture 15">
            <a:extLst>
              <a:ext uri="{FF2B5EF4-FFF2-40B4-BE49-F238E27FC236}">
                <a16:creationId xmlns:a16="http://schemas.microsoft.com/office/drawing/2014/main" id="{827B9438-EEA5-7761-9541-80446A68F05D}"/>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3619209" y="4997750"/>
            <a:ext cx="2659361" cy="816492"/>
          </a:xfrm>
          <a:prstGeom prst="rect">
            <a:avLst/>
          </a:prstGeom>
          <a:noFill/>
          <a:ln>
            <a:noFill/>
          </a:ln>
        </p:spPr>
      </p:pic>
      <p:pic>
        <p:nvPicPr>
          <p:cNvPr id="18" name="Picture 17">
            <a:extLst>
              <a:ext uri="{FF2B5EF4-FFF2-40B4-BE49-F238E27FC236}">
                <a16:creationId xmlns:a16="http://schemas.microsoft.com/office/drawing/2014/main" id="{9BC68211-B175-B295-E5E3-56DFB8D00AB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2766110" y="6652430"/>
            <a:ext cx="5471371" cy="1511768"/>
          </a:xfrm>
          <a:prstGeom prst="rect">
            <a:avLst/>
          </a:prstGeom>
        </p:spPr>
      </p:pic>
      <p:pic>
        <p:nvPicPr>
          <p:cNvPr id="6" name="Picture 5">
            <a:extLst>
              <a:ext uri="{FF2B5EF4-FFF2-40B4-BE49-F238E27FC236}">
                <a16:creationId xmlns:a16="http://schemas.microsoft.com/office/drawing/2014/main" id="{480EEF9F-33B9-AB4C-8BC2-03FD60A619F1}"/>
              </a:ext>
            </a:extLst>
          </p:cNvPr>
          <p:cNvPicPr>
            <a:picLocks noChangeAspect="1"/>
          </p:cNvPicPr>
          <p:nvPr/>
        </p:nvPicPr>
        <p:blipFill rotWithShape="1">
          <a:blip r:embed="rId11"/>
          <a:srcRect l="89150"/>
          <a:stretch/>
        </p:blipFill>
        <p:spPr>
          <a:xfrm>
            <a:off x="503040" y="9097531"/>
            <a:ext cx="1936867" cy="1182727"/>
          </a:xfrm>
          <a:prstGeom prst="rect">
            <a:avLst/>
          </a:prstGeom>
        </p:spPr>
      </p:pic>
      <p:sp>
        <p:nvSpPr>
          <p:cNvPr id="7" name="TextBox 6">
            <a:extLst>
              <a:ext uri="{FF2B5EF4-FFF2-40B4-BE49-F238E27FC236}">
                <a16:creationId xmlns:a16="http://schemas.microsoft.com/office/drawing/2014/main" id="{28CAB87E-6CAF-3D1B-DDD0-E244843C4A13}"/>
              </a:ext>
            </a:extLst>
          </p:cNvPr>
          <p:cNvSpPr txBox="1"/>
          <p:nvPr/>
        </p:nvSpPr>
        <p:spPr>
          <a:xfrm>
            <a:off x="494508" y="9097531"/>
            <a:ext cx="1152128" cy="1015663"/>
          </a:xfrm>
          <a:prstGeom prst="rect">
            <a:avLst/>
          </a:prstGeom>
          <a:noFill/>
        </p:spPr>
        <p:txBody>
          <a:bodyPr wrap="square" rtlCol="0">
            <a:spAutoFit/>
          </a:bodyPr>
          <a:lstStyle/>
          <a:p>
            <a:pPr algn="ctr"/>
            <a:r>
              <a:rPr lang="en-US" sz="6000" dirty="0">
                <a:solidFill>
                  <a:schemeClr val="bg1">
                    <a:lumMod val="65000"/>
                  </a:schemeClr>
                </a:solidFill>
                <a:latin typeface="72 Black" panose="020B0A04030603020204" pitchFamily="34" charset="0"/>
                <a:cs typeface="72 Black" panose="020B0A04030603020204" pitchFamily="34" charset="0"/>
              </a:rPr>
              <a:t>2</a:t>
            </a:r>
          </a:p>
        </p:txBody>
      </p:sp>
      <p:sp>
        <p:nvSpPr>
          <p:cNvPr id="4" name="Arrow: Right 3">
            <a:extLst>
              <a:ext uri="{FF2B5EF4-FFF2-40B4-BE49-F238E27FC236}">
                <a16:creationId xmlns:a16="http://schemas.microsoft.com/office/drawing/2014/main" id="{576770DB-BB1D-50F0-6EBC-0CEE333A45B0}"/>
              </a:ext>
            </a:extLst>
          </p:cNvPr>
          <p:cNvSpPr/>
          <p:nvPr/>
        </p:nvSpPr>
        <p:spPr>
          <a:xfrm>
            <a:off x="494508" y="5863580"/>
            <a:ext cx="17002420" cy="54493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CA29732-4950-04AA-534B-EB41FD57EE8B}"/>
              </a:ext>
            </a:extLst>
          </p:cNvPr>
          <p:cNvSpPr txBox="1"/>
          <p:nvPr/>
        </p:nvSpPr>
        <p:spPr>
          <a:xfrm>
            <a:off x="1528952" y="6438818"/>
            <a:ext cx="1821909" cy="1938992"/>
          </a:xfrm>
          <a:prstGeom prst="rect">
            <a:avLst/>
          </a:prstGeom>
          <a:noFill/>
        </p:spPr>
        <p:txBody>
          <a:bodyPr wrap="none" rtlCol="0">
            <a:spAutoFit/>
          </a:bodyPr>
          <a:lstStyle/>
          <a:p>
            <a:pPr algn="ctr"/>
            <a:r>
              <a:rPr lang="en-US" sz="4000" dirty="0"/>
              <a:t>2012</a:t>
            </a:r>
          </a:p>
          <a:p>
            <a:pPr algn="ctr"/>
            <a:r>
              <a:rPr lang="en-US" sz="4000" dirty="0"/>
              <a:t>HVTT12</a:t>
            </a:r>
          </a:p>
          <a:p>
            <a:pPr algn="ctr"/>
            <a:r>
              <a:rPr lang="en-US" sz="4000" dirty="0"/>
              <a:t>Sweden</a:t>
            </a:r>
          </a:p>
        </p:txBody>
      </p:sp>
      <p:sp>
        <p:nvSpPr>
          <p:cNvPr id="20" name="TextBox 19">
            <a:extLst>
              <a:ext uri="{FF2B5EF4-FFF2-40B4-BE49-F238E27FC236}">
                <a16:creationId xmlns:a16="http://schemas.microsoft.com/office/drawing/2014/main" id="{DF568610-2AAD-4625-B9FD-3ED87E39796A}"/>
              </a:ext>
            </a:extLst>
          </p:cNvPr>
          <p:cNvSpPr txBox="1"/>
          <p:nvPr/>
        </p:nvSpPr>
        <p:spPr>
          <a:xfrm>
            <a:off x="5652970" y="3245990"/>
            <a:ext cx="1821909" cy="2554545"/>
          </a:xfrm>
          <a:prstGeom prst="rect">
            <a:avLst/>
          </a:prstGeom>
          <a:noFill/>
        </p:spPr>
        <p:txBody>
          <a:bodyPr wrap="none" rtlCol="0">
            <a:spAutoFit/>
          </a:bodyPr>
          <a:lstStyle/>
          <a:p>
            <a:pPr algn="ctr"/>
            <a:r>
              <a:rPr lang="en-US" sz="4000" dirty="0"/>
              <a:t>2016</a:t>
            </a:r>
          </a:p>
          <a:p>
            <a:pPr algn="ctr"/>
            <a:r>
              <a:rPr lang="en-US" sz="4000" dirty="0"/>
              <a:t>HVTT14</a:t>
            </a:r>
          </a:p>
          <a:p>
            <a:pPr algn="ctr"/>
            <a:r>
              <a:rPr lang="en-US" sz="4000" dirty="0"/>
              <a:t>New</a:t>
            </a:r>
          </a:p>
          <a:p>
            <a:pPr algn="ctr"/>
            <a:r>
              <a:rPr lang="en-US" sz="4000" dirty="0"/>
              <a:t>Zealand</a:t>
            </a:r>
          </a:p>
        </p:txBody>
      </p:sp>
      <p:sp>
        <p:nvSpPr>
          <p:cNvPr id="21" name="TextBox 20">
            <a:extLst>
              <a:ext uri="{FF2B5EF4-FFF2-40B4-BE49-F238E27FC236}">
                <a16:creationId xmlns:a16="http://schemas.microsoft.com/office/drawing/2014/main" id="{983E4B2E-CA74-67EF-DB95-6FD56A39D624}"/>
              </a:ext>
            </a:extLst>
          </p:cNvPr>
          <p:cNvSpPr txBox="1"/>
          <p:nvPr/>
        </p:nvSpPr>
        <p:spPr>
          <a:xfrm>
            <a:off x="9186456" y="6438818"/>
            <a:ext cx="2745110" cy="1938992"/>
          </a:xfrm>
          <a:prstGeom prst="rect">
            <a:avLst/>
          </a:prstGeom>
          <a:noFill/>
        </p:spPr>
        <p:txBody>
          <a:bodyPr wrap="none" rtlCol="0">
            <a:spAutoFit/>
          </a:bodyPr>
          <a:lstStyle/>
          <a:p>
            <a:pPr algn="ctr"/>
            <a:r>
              <a:rPr lang="en-US" sz="4000" dirty="0"/>
              <a:t>2018</a:t>
            </a:r>
          </a:p>
          <a:p>
            <a:pPr algn="ctr"/>
            <a:r>
              <a:rPr lang="en-US" sz="4000" dirty="0"/>
              <a:t>HVTT15</a:t>
            </a:r>
          </a:p>
          <a:p>
            <a:pPr algn="ctr"/>
            <a:r>
              <a:rPr lang="en-US" sz="4000" dirty="0"/>
              <a:t>Netherlands</a:t>
            </a:r>
          </a:p>
        </p:txBody>
      </p:sp>
      <p:sp>
        <p:nvSpPr>
          <p:cNvPr id="22" name="TextBox 21">
            <a:extLst>
              <a:ext uri="{FF2B5EF4-FFF2-40B4-BE49-F238E27FC236}">
                <a16:creationId xmlns:a16="http://schemas.microsoft.com/office/drawing/2014/main" id="{9EA6ED0C-AEFD-A15F-ABE9-249E044C08CC}"/>
              </a:ext>
            </a:extLst>
          </p:cNvPr>
          <p:cNvSpPr txBox="1"/>
          <p:nvPr/>
        </p:nvSpPr>
        <p:spPr>
          <a:xfrm>
            <a:off x="14472592" y="3735892"/>
            <a:ext cx="1359667" cy="1323439"/>
          </a:xfrm>
          <a:prstGeom prst="rect">
            <a:avLst/>
          </a:prstGeom>
          <a:noFill/>
        </p:spPr>
        <p:txBody>
          <a:bodyPr wrap="none" rtlCol="0">
            <a:spAutoFit/>
          </a:bodyPr>
          <a:lstStyle/>
          <a:p>
            <a:pPr algn="ctr"/>
            <a:r>
              <a:rPr lang="en-US" sz="4000" dirty="0"/>
              <a:t>2021</a:t>
            </a:r>
          </a:p>
          <a:p>
            <a:pPr algn="ctr"/>
            <a:r>
              <a:rPr lang="en-US" sz="4000" dirty="0"/>
              <a:t>China</a:t>
            </a:r>
          </a:p>
        </p:txBody>
      </p:sp>
    </p:spTree>
    <p:extLst>
      <p:ext uri="{BB962C8B-B14F-4D97-AF65-F5344CB8AC3E}">
        <p14:creationId xmlns:p14="http://schemas.microsoft.com/office/powerpoint/2010/main" val="1619875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9992B6-8DAF-4026-2414-429390EF5C51}"/>
              </a:ext>
            </a:extLst>
          </p:cNvPr>
          <p:cNvSpPr>
            <a:spLocks noGrp="1"/>
          </p:cNvSpPr>
          <p:nvPr>
            <p:ph sz="quarter" idx="11"/>
          </p:nvPr>
        </p:nvSpPr>
        <p:spPr>
          <a:xfrm>
            <a:off x="14122424" y="2443453"/>
            <a:ext cx="3960440" cy="5976664"/>
          </a:xfrm>
        </p:spPr>
        <p:txBody>
          <a:bodyPr/>
          <a:lstStyle/>
          <a:p>
            <a:r>
              <a:rPr lang="en-US" sz="4000" dirty="0"/>
              <a:t>Duo-trailer</a:t>
            </a:r>
          </a:p>
          <a:p>
            <a:pPr lvl="1"/>
            <a:r>
              <a:rPr lang="en-US" sz="3600" dirty="0"/>
              <a:t>32 meter</a:t>
            </a:r>
          </a:p>
          <a:p>
            <a:pPr lvl="1"/>
            <a:r>
              <a:rPr lang="en-US" sz="3600" dirty="0"/>
              <a:t>11 axles</a:t>
            </a:r>
          </a:p>
          <a:p>
            <a:pPr lvl="1"/>
            <a:r>
              <a:rPr lang="en-US" sz="3600" dirty="0"/>
              <a:t>5 liftable axles</a:t>
            </a:r>
          </a:p>
          <a:p>
            <a:pPr lvl="1"/>
            <a:r>
              <a:rPr lang="en-US" sz="3600" dirty="0"/>
              <a:t>43 tonnes GCW</a:t>
            </a:r>
          </a:p>
          <a:p>
            <a:r>
              <a:rPr lang="en-US" sz="4000" dirty="0"/>
              <a:t>Single-trailer</a:t>
            </a:r>
          </a:p>
          <a:p>
            <a:pPr lvl="1"/>
            <a:r>
              <a:rPr lang="en-US" sz="3600" dirty="0"/>
              <a:t>16.5 meter</a:t>
            </a:r>
          </a:p>
          <a:p>
            <a:pPr lvl="1"/>
            <a:r>
              <a:rPr lang="en-US" sz="3600" dirty="0"/>
              <a:t>6 axles (3 lifted)</a:t>
            </a:r>
          </a:p>
          <a:p>
            <a:pPr lvl="1"/>
            <a:r>
              <a:rPr lang="en-US" sz="3600" dirty="0"/>
              <a:t>23 tonnes GCW</a:t>
            </a:r>
          </a:p>
          <a:p>
            <a:endParaRPr lang="en-US" sz="4000" dirty="0"/>
          </a:p>
          <a:p>
            <a:pPr marL="0" indent="0">
              <a:buNone/>
            </a:pPr>
            <a:endParaRPr lang="en-US" dirty="0"/>
          </a:p>
        </p:txBody>
      </p:sp>
      <p:sp>
        <p:nvSpPr>
          <p:cNvPr id="3" name="Title 2">
            <a:extLst>
              <a:ext uri="{FF2B5EF4-FFF2-40B4-BE49-F238E27FC236}">
                <a16:creationId xmlns:a16="http://schemas.microsoft.com/office/drawing/2014/main" id="{4712A075-2E86-D553-6452-44555CF464A9}"/>
              </a:ext>
            </a:extLst>
          </p:cNvPr>
          <p:cNvSpPr>
            <a:spLocks noGrp="1"/>
          </p:cNvSpPr>
          <p:nvPr>
            <p:ph type="title"/>
          </p:nvPr>
        </p:nvSpPr>
        <p:spPr/>
        <p:txBody>
          <a:bodyPr/>
          <a:lstStyle/>
          <a:p>
            <a:r>
              <a:rPr lang="en-US" dirty="0"/>
              <a:t>The test combination</a:t>
            </a:r>
          </a:p>
        </p:txBody>
      </p:sp>
      <p:pic>
        <p:nvPicPr>
          <p:cNvPr id="5" name="Picture 4">
            <a:extLst>
              <a:ext uri="{FF2B5EF4-FFF2-40B4-BE49-F238E27FC236}">
                <a16:creationId xmlns:a16="http://schemas.microsoft.com/office/drawing/2014/main" id="{B41C11DA-CA1D-7A9E-22A1-7ABE2A141414}"/>
              </a:ext>
            </a:extLst>
          </p:cNvPr>
          <p:cNvPicPr>
            <a:picLocks noChangeAspect="1"/>
          </p:cNvPicPr>
          <p:nvPr/>
        </p:nvPicPr>
        <p:blipFill>
          <a:blip r:embed="rId3"/>
          <a:stretch>
            <a:fillRect/>
          </a:stretch>
        </p:blipFill>
        <p:spPr>
          <a:xfrm>
            <a:off x="1079104" y="1476799"/>
            <a:ext cx="12817424" cy="6110321"/>
          </a:xfrm>
          <a:prstGeom prst="rect">
            <a:avLst/>
          </a:prstGeom>
        </p:spPr>
      </p:pic>
      <p:pic>
        <p:nvPicPr>
          <p:cNvPr id="6" name="Picture 2" descr="VBG - Världsledande kopplingssystem">
            <a:extLst>
              <a:ext uri="{FF2B5EF4-FFF2-40B4-BE49-F238E27FC236}">
                <a16:creationId xmlns:a16="http://schemas.microsoft.com/office/drawing/2014/main" id="{DB382840-ED3B-A715-F14B-C82A395E684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61675" y="7674599"/>
            <a:ext cx="2860897" cy="983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Goodyear Car, 4x4 &amp; Van Tyres | All Season, Summer &amp; Winter">
            <a:extLst>
              <a:ext uri="{FF2B5EF4-FFF2-40B4-BE49-F238E27FC236}">
                <a16:creationId xmlns:a16="http://schemas.microsoft.com/office/drawing/2014/main" id="{B99447EA-BA22-90B7-5426-C4D1569DC06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387027" y="7735787"/>
            <a:ext cx="4581509" cy="9031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B475013-A5CB-9569-F9EC-313B53737578}"/>
              </a:ext>
            </a:extLst>
          </p:cNvPr>
          <p:cNvPicPr>
            <a:picLocks noChangeAspect="1"/>
          </p:cNvPicPr>
          <p:nvPr/>
        </p:nvPicPr>
        <p:blipFill>
          <a:blip r:embed="rId6"/>
          <a:stretch>
            <a:fillRect/>
          </a:stretch>
        </p:blipFill>
        <p:spPr>
          <a:xfrm>
            <a:off x="962091" y="8023820"/>
            <a:ext cx="5111552" cy="383367"/>
          </a:xfrm>
          <a:prstGeom prst="rect">
            <a:avLst/>
          </a:prstGeom>
        </p:spPr>
      </p:pic>
      <p:pic>
        <p:nvPicPr>
          <p:cNvPr id="9" name="Picture 8">
            <a:extLst>
              <a:ext uri="{FF2B5EF4-FFF2-40B4-BE49-F238E27FC236}">
                <a16:creationId xmlns:a16="http://schemas.microsoft.com/office/drawing/2014/main" id="{2BA3C5A4-0442-914E-2D44-3402BDFF9E43}"/>
              </a:ext>
            </a:extLst>
          </p:cNvPr>
          <p:cNvPicPr>
            <a:picLocks noChangeAspect="1"/>
          </p:cNvPicPr>
          <p:nvPr/>
        </p:nvPicPr>
        <p:blipFill rotWithShape="1">
          <a:blip r:embed="rId7"/>
          <a:srcRect l="80678"/>
          <a:stretch/>
        </p:blipFill>
        <p:spPr>
          <a:xfrm>
            <a:off x="431032" y="9097531"/>
            <a:ext cx="3449035" cy="1182727"/>
          </a:xfrm>
          <a:prstGeom prst="rect">
            <a:avLst/>
          </a:prstGeom>
        </p:spPr>
      </p:pic>
      <p:sp>
        <p:nvSpPr>
          <p:cNvPr id="10" name="TextBox 9">
            <a:extLst>
              <a:ext uri="{FF2B5EF4-FFF2-40B4-BE49-F238E27FC236}">
                <a16:creationId xmlns:a16="http://schemas.microsoft.com/office/drawing/2014/main" id="{9027B511-2366-A3D9-45EE-FE7FE4275D24}"/>
              </a:ext>
            </a:extLst>
          </p:cNvPr>
          <p:cNvSpPr txBox="1"/>
          <p:nvPr/>
        </p:nvSpPr>
        <p:spPr>
          <a:xfrm>
            <a:off x="575048" y="9097531"/>
            <a:ext cx="1152128" cy="1015663"/>
          </a:xfrm>
          <a:prstGeom prst="rect">
            <a:avLst/>
          </a:prstGeom>
          <a:noFill/>
        </p:spPr>
        <p:txBody>
          <a:bodyPr wrap="square" rtlCol="0">
            <a:spAutoFit/>
          </a:bodyPr>
          <a:lstStyle/>
          <a:p>
            <a:pPr algn="ctr"/>
            <a:r>
              <a:rPr lang="en-US" sz="6000" dirty="0">
                <a:solidFill>
                  <a:schemeClr val="bg1">
                    <a:lumMod val="65000"/>
                  </a:schemeClr>
                </a:solidFill>
                <a:latin typeface="72 Black" panose="020B0A04030603020204" pitchFamily="34" charset="0"/>
                <a:cs typeface="72 Black" panose="020B0A04030603020204" pitchFamily="34" charset="0"/>
              </a:rPr>
              <a:t>3</a:t>
            </a:r>
          </a:p>
        </p:txBody>
      </p:sp>
    </p:spTree>
    <p:extLst>
      <p:ext uri="{BB962C8B-B14F-4D97-AF65-F5344CB8AC3E}">
        <p14:creationId xmlns:p14="http://schemas.microsoft.com/office/powerpoint/2010/main" val="661365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22804B-99F7-BACC-F897-BC380E83D1E5}"/>
              </a:ext>
            </a:extLst>
          </p:cNvPr>
          <p:cNvSpPr>
            <a:spLocks noGrp="1"/>
          </p:cNvSpPr>
          <p:nvPr>
            <p:ph sz="quarter" idx="11"/>
          </p:nvPr>
        </p:nvSpPr>
        <p:spPr>
          <a:xfrm>
            <a:off x="12600384" y="2551213"/>
            <a:ext cx="4430316" cy="5976664"/>
          </a:xfrm>
        </p:spPr>
        <p:txBody>
          <a:bodyPr/>
          <a:lstStyle/>
          <a:p>
            <a:r>
              <a:rPr lang="en-US" dirty="0"/>
              <a:t>6200 m </a:t>
            </a:r>
          </a:p>
          <a:p>
            <a:pPr lvl="1"/>
            <a:r>
              <a:rPr lang="en-US" dirty="0"/>
              <a:t>2 * 1200 m straight </a:t>
            </a:r>
          </a:p>
          <a:p>
            <a:pPr lvl="1"/>
            <a:r>
              <a:rPr lang="en-US" dirty="0"/>
              <a:t>2 * 1900 m curves </a:t>
            </a:r>
          </a:p>
          <a:p>
            <a:r>
              <a:rPr lang="en-US" dirty="0"/>
              <a:t>80 km/h speed</a:t>
            </a:r>
          </a:p>
        </p:txBody>
      </p:sp>
      <p:sp>
        <p:nvSpPr>
          <p:cNvPr id="3" name="Title 2">
            <a:extLst>
              <a:ext uri="{FF2B5EF4-FFF2-40B4-BE49-F238E27FC236}">
                <a16:creationId xmlns:a16="http://schemas.microsoft.com/office/drawing/2014/main" id="{FEED71B3-7688-4D3A-261D-694B3E4039CA}"/>
              </a:ext>
            </a:extLst>
          </p:cNvPr>
          <p:cNvSpPr>
            <a:spLocks noGrp="1"/>
          </p:cNvSpPr>
          <p:nvPr>
            <p:ph type="title"/>
          </p:nvPr>
        </p:nvSpPr>
        <p:spPr/>
        <p:txBody>
          <a:bodyPr/>
          <a:lstStyle/>
          <a:p>
            <a:r>
              <a:rPr lang="en-US" dirty="0"/>
              <a:t>The test track </a:t>
            </a:r>
          </a:p>
        </p:txBody>
      </p:sp>
      <p:pic>
        <p:nvPicPr>
          <p:cNvPr id="5" name="Picture 4">
            <a:extLst>
              <a:ext uri="{FF2B5EF4-FFF2-40B4-BE49-F238E27FC236}">
                <a16:creationId xmlns:a16="http://schemas.microsoft.com/office/drawing/2014/main" id="{B7B1FD41-7825-D97F-B605-23ADF0E4412C}"/>
              </a:ext>
            </a:extLst>
          </p:cNvPr>
          <p:cNvPicPr>
            <a:picLocks noChangeAspect="1"/>
          </p:cNvPicPr>
          <p:nvPr/>
        </p:nvPicPr>
        <p:blipFill>
          <a:blip r:embed="rId3"/>
          <a:stretch>
            <a:fillRect/>
          </a:stretch>
        </p:blipFill>
        <p:spPr>
          <a:xfrm>
            <a:off x="719063" y="1615108"/>
            <a:ext cx="11648655" cy="6912769"/>
          </a:xfrm>
          <a:prstGeom prst="rect">
            <a:avLst/>
          </a:prstGeom>
        </p:spPr>
      </p:pic>
      <p:pic>
        <p:nvPicPr>
          <p:cNvPr id="6" name="Picture 5">
            <a:extLst>
              <a:ext uri="{FF2B5EF4-FFF2-40B4-BE49-F238E27FC236}">
                <a16:creationId xmlns:a16="http://schemas.microsoft.com/office/drawing/2014/main" id="{B31D8171-AE1A-6D64-6D22-D457255FD518}"/>
              </a:ext>
            </a:extLst>
          </p:cNvPr>
          <p:cNvPicPr>
            <a:picLocks noChangeAspect="1"/>
          </p:cNvPicPr>
          <p:nvPr/>
        </p:nvPicPr>
        <p:blipFill rotWithShape="1">
          <a:blip r:embed="rId4"/>
          <a:srcRect l="72611"/>
          <a:stretch/>
        </p:blipFill>
        <p:spPr>
          <a:xfrm>
            <a:off x="431032" y="9097531"/>
            <a:ext cx="4889195" cy="1182727"/>
          </a:xfrm>
          <a:prstGeom prst="rect">
            <a:avLst/>
          </a:prstGeom>
        </p:spPr>
      </p:pic>
      <p:sp>
        <p:nvSpPr>
          <p:cNvPr id="7" name="TextBox 6">
            <a:extLst>
              <a:ext uri="{FF2B5EF4-FFF2-40B4-BE49-F238E27FC236}">
                <a16:creationId xmlns:a16="http://schemas.microsoft.com/office/drawing/2014/main" id="{D509C194-3CA1-DD63-62D0-2C8F96962A2B}"/>
              </a:ext>
            </a:extLst>
          </p:cNvPr>
          <p:cNvSpPr txBox="1"/>
          <p:nvPr/>
        </p:nvSpPr>
        <p:spPr>
          <a:xfrm>
            <a:off x="575048" y="9097531"/>
            <a:ext cx="1152128" cy="1015663"/>
          </a:xfrm>
          <a:prstGeom prst="rect">
            <a:avLst/>
          </a:prstGeom>
          <a:noFill/>
        </p:spPr>
        <p:txBody>
          <a:bodyPr wrap="square" rtlCol="0">
            <a:spAutoFit/>
          </a:bodyPr>
          <a:lstStyle/>
          <a:p>
            <a:pPr algn="ctr"/>
            <a:r>
              <a:rPr lang="en-US" sz="6000" dirty="0">
                <a:solidFill>
                  <a:schemeClr val="bg1">
                    <a:lumMod val="65000"/>
                  </a:schemeClr>
                </a:solidFill>
                <a:latin typeface="72 Black" panose="020B0A04030603020204" pitchFamily="34" charset="0"/>
                <a:cs typeface="72 Black" panose="020B0A04030603020204" pitchFamily="34" charset="0"/>
              </a:rPr>
              <a:t>4</a:t>
            </a:r>
          </a:p>
        </p:txBody>
      </p:sp>
      <p:sp>
        <p:nvSpPr>
          <p:cNvPr id="8" name="Oval 7">
            <a:extLst>
              <a:ext uri="{FF2B5EF4-FFF2-40B4-BE49-F238E27FC236}">
                <a16:creationId xmlns:a16="http://schemas.microsoft.com/office/drawing/2014/main" id="{0770A914-E83A-41A3-F0E9-513B55EA1F20}"/>
              </a:ext>
            </a:extLst>
          </p:cNvPr>
          <p:cNvSpPr/>
          <p:nvPr/>
        </p:nvSpPr>
        <p:spPr>
          <a:xfrm>
            <a:off x="7504906" y="2479205"/>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7C6967E-4839-7EA8-2AB0-B95C85C4D25C}"/>
              </a:ext>
            </a:extLst>
          </p:cNvPr>
          <p:cNvSpPr/>
          <p:nvPr/>
        </p:nvSpPr>
        <p:spPr>
          <a:xfrm>
            <a:off x="1799184" y="4783460"/>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2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3003 -0.13704 C 0.0362 -0.15463 0.04601 -0.16729 0.05391 -0.18226 C 0.06736 -0.18843 0.07656 -0.19738 0.09418 -0.20108 C 0.11137 -0.19846 0.11953 -0.19491 0.13498 -0.18226 C 0.14904 -0.16081 0.15747 -0.14815 0.16276 -0.12454 C 0.16806 -0.10185 0.1697 -0.07824 0.16745 -0.04321 C 0.15964 0.00972 0.14931 0.04753 0.13941 0.09568 C 0.1296 0.14382 0.12109 0.20941 0.10764 0.24676 C 0.09418 0.28395 0.0763 0.30987 0.05877 0.32006 C 0.04149 0.33024 0.01866 0.3199 0.00417 0.30802 C -0.01016 0.29614 -0.01745 0.27608 -0.02769 0.24876 C -0.03385 0.20247 -0.03403 0.17778 -0.02865 0.14166 C -0.01536 0.08132 -0.02639 0.12639 -0.00026 2.59259E-6 " pathEditMode="relative" rAng="0" ptsTypes="AAAAAAAAAAAAA">
                                      <p:cBhvr>
                                        <p:cTn id="6" dur="7500" fill="hold"/>
                                        <p:tgtEl>
                                          <p:spTgt spid="9"/>
                                        </p:tgtEl>
                                        <p:attrNameLst>
                                          <p:attrName>ppt_x</p:attrName>
                                          <p:attrName>ppt_y</p:attrName>
                                        </p:attrNameLst>
                                      </p:cBhvr>
                                      <p:rCtr x="3793" y="19861"/>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2413 0.0017 L 0.09549 0.41373 L 0.14444 0.41373 L 0.21528 -0.00016 L 0.23976 -0.00016 " pathEditMode="relative" ptsTypes="AAAAA">
                                      <p:cBhvr>
                                        <p:cTn id="10" dur="75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64EA62-B347-3A22-6861-06D47BAA65F8}"/>
              </a:ext>
            </a:extLst>
          </p:cNvPr>
          <p:cNvPicPr>
            <a:picLocks noChangeAspect="1"/>
          </p:cNvPicPr>
          <p:nvPr/>
        </p:nvPicPr>
        <p:blipFill>
          <a:blip r:embed="rId3"/>
          <a:stretch>
            <a:fillRect/>
          </a:stretch>
        </p:blipFill>
        <p:spPr>
          <a:xfrm>
            <a:off x="4209356" y="1437184"/>
            <a:ext cx="3057056" cy="2968629"/>
          </a:xfrm>
          <a:prstGeom prst="rect">
            <a:avLst/>
          </a:prstGeom>
          <a:ln w="60325">
            <a:solidFill>
              <a:srgbClr val="FF0000"/>
            </a:solidFill>
          </a:ln>
        </p:spPr>
      </p:pic>
      <p:sp>
        <p:nvSpPr>
          <p:cNvPr id="3" name="Title 2">
            <a:extLst>
              <a:ext uri="{FF2B5EF4-FFF2-40B4-BE49-F238E27FC236}">
                <a16:creationId xmlns:a16="http://schemas.microsoft.com/office/drawing/2014/main" id="{63376F84-9224-B464-16DB-96379FC998AB}"/>
              </a:ext>
            </a:extLst>
          </p:cNvPr>
          <p:cNvSpPr>
            <a:spLocks noGrp="1"/>
          </p:cNvSpPr>
          <p:nvPr>
            <p:ph type="title"/>
          </p:nvPr>
        </p:nvSpPr>
        <p:spPr/>
        <p:txBody>
          <a:bodyPr/>
          <a:lstStyle/>
          <a:p>
            <a:r>
              <a:rPr lang="en-US" dirty="0"/>
              <a:t>Tire sensor for Temperature &amp; Pressure</a:t>
            </a:r>
          </a:p>
        </p:txBody>
      </p:sp>
      <p:pic>
        <p:nvPicPr>
          <p:cNvPr id="5" name="Picture 4">
            <a:extLst>
              <a:ext uri="{FF2B5EF4-FFF2-40B4-BE49-F238E27FC236}">
                <a16:creationId xmlns:a16="http://schemas.microsoft.com/office/drawing/2014/main" id="{A7864EFB-F532-F395-901E-82EAFCC16480}"/>
              </a:ext>
            </a:extLst>
          </p:cNvPr>
          <p:cNvPicPr>
            <a:picLocks noChangeAspect="1"/>
          </p:cNvPicPr>
          <p:nvPr/>
        </p:nvPicPr>
        <p:blipFill>
          <a:blip r:embed="rId4"/>
          <a:stretch>
            <a:fillRect/>
          </a:stretch>
        </p:blipFill>
        <p:spPr>
          <a:xfrm>
            <a:off x="7532809" y="3271292"/>
            <a:ext cx="10487087" cy="4294187"/>
          </a:xfrm>
          <a:prstGeom prst="rect">
            <a:avLst/>
          </a:prstGeom>
          <a:ln w="63500">
            <a:solidFill>
              <a:srgbClr val="FF0000"/>
            </a:solidFill>
          </a:ln>
        </p:spPr>
      </p:pic>
      <p:pic>
        <p:nvPicPr>
          <p:cNvPr id="2" name="Picture 1">
            <a:extLst>
              <a:ext uri="{FF2B5EF4-FFF2-40B4-BE49-F238E27FC236}">
                <a16:creationId xmlns:a16="http://schemas.microsoft.com/office/drawing/2014/main" id="{8F4BC9F1-4E68-86EB-B63E-14FC573AFE8F}"/>
              </a:ext>
            </a:extLst>
          </p:cNvPr>
          <p:cNvPicPr>
            <a:picLocks noChangeAspect="1"/>
          </p:cNvPicPr>
          <p:nvPr/>
        </p:nvPicPr>
        <p:blipFill>
          <a:blip r:embed="rId5"/>
          <a:stretch>
            <a:fillRect/>
          </a:stretch>
        </p:blipFill>
        <p:spPr>
          <a:xfrm>
            <a:off x="575048" y="1420498"/>
            <a:ext cx="3417131" cy="4477374"/>
          </a:xfrm>
          <a:prstGeom prst="rect">
            <a:avLst/>
          </a:prstGeom>
          <a:ln w="50800">
            <a:solidFill>
              <a:srgbClr val="FF0000"/>
            </a:solidFill>
          </a:ln>
        </p:spPr>
      </p:pic>
      <p:pic>
        <p:nvPicPr>
          <p:cNvPr id="8" name="Picture 7">
            <a:extLst>
              <a:ext uri="{FF2B5EF4-FFF2-40B4-BE49-F238E27FC236}">
                <a16:creationId xmlns:a16="http://schemas.microsoft.com/office/drawing/2014/main" id="{0F8D8B37-7577-09A8-C2B0-077BB71F81F8}"/>
              </a:ext>
            </a:extLst>
          </p:cNvPr>
          <p:cNvPicPr>
            <a:picLocks noChangeAspect="1"/>
          </p:cNvPicPr>
          <p:nvPr/>
        </p:nvPicPr>
        <p:blipFill>
          <a:blip r:embed="rId6"/>
          <a:stretch>
            <a:fillRect/>
          </a:stretch>
        </p:blipFill>
        <p:spPr>
          <a:xfrm>
            <a:off x="4230779" y="4711733"/>
            <a:ext cx="3057056" cy="3773281"/>
          </a:xfrm>
          <a:prstGeom prst="rect">
            <a:avLst/>
          </a:prstGeom>
          <a:ln w="50800">
            <a:solidFill>
              <a:srgbClr val="FF0000"/>
            </a:solidFill>
          </a:ln>
        </p:spPr>
      </p:pic>
      <p:pic>
        <p:nvPicPr>
          <p:cNvPr id="6" name="Picture 5">
            <a:extLst>
              <a:ext uri="{FF2B5EF4-FFF2-40B4-BE49-F238E27FC236}">
                <a16:creationId xmlns:a16="http://schemas.microsoft.com/office/drawing/2014/main" id="{9E6DD509-3EB3-0BE5-C823-CA3B2B25258E}"/>
              </a:ext>
            </a:extLst>
          </p:cNvPr>
          <p:cNvPicPr>
            <a:picLocks noChangeAspect="1"/>
          </p:cNvPicPr>
          <p:nvPr/>
        </p:nvPicPr>
        <p:blipFill rotWithShape="1">
          <a:blip r:embed="rId7"/>
          <a:srcRect l="64501"/>
          <a:stretch/>
        </p:blipFill>
        <p:spPr>
          <a:xfrm>
            <a:off x="431032" y="9097531"/>
            <a:ext cx="6336704" cy="1182727"/>
          </a:xfrm>
          <a:prstGeom prst="rect">
            <a:avLst/>
          </a:prstGeom>
        </p:spPr>
      </p:pic>
      <p:sp>
        <p:nvSpPr>
          <p:cNvPr id="9" name="TextBox 8">
            <a:extLst>
              <a:ext uri="{FF2B5EF4-FFF2-40B4-BE49-F238E27FC236}">
                <a16:creationId xmlns:a16="http://schemas.microsoft.com/office/drawing/2014/main" id="{AD348FEC-1297-B5FD-CCF5-912E2EEB25AD}"/>
              </a:ext>
            </a:extLst>
          </p:cNvPr>
          <p:cNvSpPr txBox="1"/>
          <p:nvPr/>
        </p:nvSpPr>
        <p:spPr>
          <a:xfrm>
            <a:off x="575048" y="9097531"/>
            <a:ext cx="1152128" cy="1015663"/>
          </a:xfrm>
          <a:prstGeom prst="rect">
            <a:avLst/>
          </a:prstGeom>
          <a:noFill/>
        </p:spPr>
        <p:txBody>
          <a:bodyPr wrap="square" rtlCol="0">
            <a:spAutoFit/>
          </a:bodyPr>
          <a:lstStyle/>
          <a:p>
            <a:pPr algn="ctr"/>
            <a:r>
              <a:rPr lang="en-US" sz="6000" dirty="0">
                <a:solidFill>
                  <a:schemeClr val="bg1">
                    <a:lumMod val="65000"/>
                  </a:schemeClr>
                </a:solidFill>
                <a:latin typeface="72 Black" panose="020B0A04030603020204" pitchFamily="34" charset="0"/>
                <a:cs typeface="72 Black" panose="020B0A04030603020204" pitchFamily="34" charset="0"/>
              </a:rPr>
              <a:t>5</a:t>
            </a:r>
          </a:p>
        </p:txBody>
      </p:sp>
      <p:cxnSp>
        <p:nvCxnSpPr>
          <p:cNvPr id="10" name="Straight Arrow Connector 9">
            <a:extLst>
              <a:ext uri="{FF2B5EF4-FFF2-40B4-BE49-F238E27FC236}">
                <a16:creationId xmlns:a16="http://schemas.microsoft.com/office/drawing/2014/main" id="{A3DFA8FB-2933-CA4E-6F38-FBDD05D159F6}"/>
              </a:ext>
            </a:extLst>
          </p:cNvPr>
          <p:cNvCxnSpPr/>
          <p:nvPr/>
        </p:nvCxnSpPr>
        <p:spPr>
          <a:xfrm flipV="1">
            <a:off x="8063880" y="3415308"/>
            <a:ext cx="0" cy="3456384"/>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EDCFE05-CCDA-08D6-4B1A-C4F1516696B7}"/>
              </a:ext>
            </a:extLst>
          </p:cNvPr>
          <p:cNvCxnSpPr/>
          <p:nvPr/>
        </p:nvCxnSpPr>
        <p:spPr>
          <a:xfrm flipV="1">
            <a:off x="17405870" y="3396258"/>
            <a:ext cx="0" cy="3456384"/>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F69A25B-711B-811A-15E4-FA7A7C4BE361}"/>
              </a:ext>
            </a:extLst>
          </p:cNvPr>
          <p:cNvCxnSpPr>
            <a:cxnSpLocks/>
          </p:cNvCxnSpPr>
          <p:nvPr/>
        </p:nvCxnSpPr>
        <p:spPr>
          <a:xfrm>
            <a:off x="8063880" y="6871692"/>
            <a:ext cx="9341990" cy="0"/>
          </a:xfrm>
          <a:prstGeom prst="straightConnector1">
            <a:avLst/>
          </a:prstGeom>
          <a:ln w="666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53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600" fill="hold"/>
                                        <p:tgtEl>
                                          <p:spTgt spid="10"/>
                                        </p:tgtEl>
                                        <p:attrNameLst>
                                          <p:attrName>ppt_x</p:attrName>
                                        </p:attrNameLst>
                                      </p:cBhvr>
                                      <p:tavLst>
                                        <p:tav tm="0">
                                          <p:val>
                                            <p:strVal val="#ppt_x"/>
                                          </p:val>
                                        </p:tav>
                                        <p:tav tm="100000">
                                          <p:val>
                                            <p:strVal val="#ppt_x"/>
                                          </p:val>
                                        </p:tav>
                                      </p:tavLst>
                                    </p:anim>
                                    <p:anim calcmode="lin" valueType="num">
                                      <p:cBhvr additive="base">
                                        <p:cTn id="8" dur="16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400" fill="hold"/>
                                        <p:tgtEl>
                                          <p:spTgt spid="11"/>
                                        </p:tgtEl>
                                        <p:attrNameLst>
                                          <p:attrName>ppt_x</p:attrName>
                                        </p:attrNameLst>
                                      </p:cBhvr>
                                      <p:tavLst>
                                        <p:tav tm="0">
                                          <p:val>
                                            <p:strVal val="#ppt_x"/>
                                          </p:val>
                                        </p:tav>
                                        <p:tav tm="100000">
                                          <p:val>
                                            <p:strVal val="#ppt_x"/>
                                          </p:val>
                                        </p:tav>
                                      </p:tavLst>
                                    </p:anim>
                                    <p:anim calcmode="lin" valueType="num">
                                      <p:cBhvr additive="base">
                                        <p:cTn id="14" dur="14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500" fill="hold"/>
                                        <p:tgtEl>
                                          <p:spTgt spid="12"/>
                                        </p:tgtEl>
                                        <p:attrNameLst>
                                          <p:attrName>ppt_x</p:attrName>
                                        </p:attrNameLst>
                                      </p:cBhvr>
                                      <p:tavLst>
                                        <p:tav tm="0">
                                          <p:val>
                                            <p:strVal val="#ppt_x"/>
                                          </p:val>
                                        </p:tav>
                                        <p:tav tm="100000">
                                          <p:val>
                                            <p:strVal val="#ppt_x"/>
                                          </p:val>
                                        </p:tav>
                                      </p:tavLst>
                                    </p:anim>
                                    <p:anim calcmode="lin" valueType="num">
                                      <p:cBhvr additive="base">
                                        <p:cTn id="20"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A79CB-34C7-7D93-FED0-B5807BF23530}"/>
              </a:ext>
            </a:extLst>
          </p:cNvPr>
          <p:cNvSpPr>
            <a:spLocks noGrp="1"/>
          </p:cNvSpPr>
          <p:nvPr>
            <p:ph type="title"/>
          </p:nvPr>
        </p:nvSpPr>
        <p:spPr/>
        <p:txBody>
          <a:bodyPr/>
          <a:lstStyle/>
          <a:p>
            <a:r>
              <a:rPr lang="en-US" dirty="0"/>
              <a:t>Ideal Gas Law</a:t>
            </a:r>
          </a:p>
        </p:txBody>
      </p:sp>
      <p:sp>
        <p:nvSpPr>
          <p:cNvPr id="5" name="Content Placeholder 2">
            <a:extLst>
              <a:ext uri="{FF2B5EF4-FFF2-40B4-BE49-F238E27FC236}">
                <a16:creationId xmlns:a16="http://schemas.microsoft.com/office/drawing/2014/main" id="{EE66D01B-B4E1-20F7-F871-7C17BA5F23DA}"/>
              </a:ext>
            </a:extLst>
          </p:cNvPr>
          <p:cNvSpPr txBox="1">
            <a:spLocks/>
          </p:cNvSpPr>
          <p:nvPr/>
        </p:nvSpPr>
        <p:spPr>
          <a:xfrm>
            <a:off x="4966868" y="4468953"/>
            <a:ext cx="5464273" cy="404850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FF0000"/>
                </a:solidFill>
              </a:rPr>
              <a:t>P = tire pressure </a:t>
            </a:r>
          </a:p>
          <a:p>
            <a:r>
              <a:rPr lang="en-US" dirty="0"/>
              <a:t>V = enclosed tyre volume</a:t>
            </a:r>
          </a:p>
          <a:p>
            <a:r>
              <a:rPr lang="en-US" dirty="0"/>
              <a:t>n = number of gas molecules</a:t>
            </a:r>
          </a:p>
          <a:p>
            <a:r>
              <a:rPr lang="en-US" dirty="0"/>
              <a:t>R = ideal gas constant</a:t>
            </a:r>
          </a:p>
          <a:p>
            <a:r>
              <a:rPr lang="en-US" dirty="0">
                <a:solidFill>
                  <a:schemeClr val="accent1">
                    <a:lumMod val="75000"/>
                  </a:schemeClr>
                </a:solidFill>
              </a:rPr>
              <a:t>T = tire temperature</a:t>
            </a:r>
          </a:p>
          <a:p>
            <a:endParaRPr lang="en-US" dirty="0"/>
          </a:p>
          <a:p>
            <a:endParaRPr lang="en-US" dirty="0"/>
          </a:p>
        </p:txBody>
      </p:sp>
      <p:sp>
        <p:nvSpPr>
          <p:cNvPr id="6" name="Rectangle 5">
            <a:extLst>
              <a:ext uri="{FF2B5EF4-FFF2-40B4-BE49-F238E27FC236}">
                <a16:creationId xmlns:a16="http://schemas.microsoft.com/office/drawing/2014/main" id="{D62A4AEC-2B98-6C13-6DEF-DC11D56EF7F9}"/>
              </a:ext>
            </a:extLst>
          </p:cNvPr>
          <p:cNvSpPr/>
          <p:nvPr/>
        </p:nvSpPr>
        <p:spPr>
          <a:xfrm>
            <a:off x="4751782" y="2249879"/>
            <a:ext cx="5894444" cy="1569660"/>
          </a:xfrm>
          <a:prstGeom prst="rect">
            <a:avLst/>
          </a:prstGeom>
          <a:noFill/>
        </p:spPr>
        <p:txBody>
          <a:bodyPr wrap="square" lIns="91440" tIns="45720" rIns="91440" bIns="45720">
            <a:spAutoFit/>
          </a:bodyPr>
          <a:lstStyle/>
          <a:p>
            <a:pPr algn="ctr"/>
            <a:r>
              <a:rPr lang="en-US" sz="9600" dirty="0">
                <a:ln w="0"/>
                <a:effectLst>
                  <a:outerShdw blurRad="38100" dist="19050" dir="2700000" algn="tl" rotWithShape="0">
                    <a:schemeClr val="dk1">
                      <a:alpha val="40000"/>
                    </a:schemeClr>
                  </a:outerShdw>
                </a:effectLst>
                <a:latin typeface="Amasis MT Pro Black" panose="020B0604020202020204" pitchFamily="18" charset="0"/>
              </a:rPr>
              <a:t>PV=</a:t>
            </a:r>
            <a:r>
              <a:rPr lang="en-US" sz="9600" dirty="0" err="1">
                <a:ln w="0"/>
                <a:effectLst>
                  <a:outerShdw blurRad="38100" dist="19050" dir="2700000" algn="tl" rotWithShape="0">
                    <a:schemeClr val="dk1">
                      <a:alpha val="40000"/>
                    </a:schemeClr>
                  </a:outerShdw>
                </a:effectLst>
                <a:latin typeface="Amasis MT Pro Black" panose="020B0604020202020204" pitchFamily="18" charset="0"/>
              </a:rPr>
              <a:t>nRT</a:t>
            </a:r>
            <a:endParaRPr lang="en-US" sz="9600" dirty="0">
              <a:ln w="0"/>
              <a:effectLst>
                <a:outerShdw blurRad="38100" dist="19050" dir="2700000" algn="tl" rotWithShape="0">
                  <a:schemeClr val="dk1">
                    <a:alpha val="40000"/>
                  </a:schemeClr>
                </a:outerShdw>
              </a:effectLst>
              <a:latin typeface="Amasis MT Pro Black" panose="020B0604020202020204" pitchFamily="18" charset="0"/>
            </a:endParaRPr>
          </a:p>
        </p:txBody>
      </p:sp>
      <p:pic>
        <p:nvPicPr>
          <p:cNvPr id="7" name="Picture 6">
            <a:extLst>
              <a:ext uri="{FF2B5EF4-FFF2-40B4-BE49-F238E27FC236}">
                <a16:creationId xmlns:a16="http://schemas.microsoft.com/office/drawing/2014/main" id="{14723986-C8A4-7761-5A91-8199839D12FE}"/>
              </a:ext>
            </a:extLst>
          </p:cNvPr>
          <p:cNvPicPr>
            <a:picLocks noChangeAspect="1"/>
          </p:cNvPicPr>
          <p:nvPr/>
        </p:nvPicPr>
        <p:blipFill rotWithShape="1">
          <a:blip r:embed="rId3"/>
          <a:srcRect l="20130" r="21070"/>
          <a:stretch/>
        </p:blipFill>
        <p:spPr>
          <a:xfrm>
            <a:off x="1654352" y="3461060"/>
            <a:ext cx="2805954" cy="4772025"/>
          </a:xfrm>
          <a:prstGeom prst="rect">
            <a:avLst/>
          </a:prstGeom>
        </p:spPr>
      </p:pic>
      <p:pic>
        <p:nvPicPr>
          <p:cNvPr id="8" name="Picture 7">
            <a:extLst>
              <a:ext uri="{FF2B5EF4-FFF2-40B4-BE49-F238E27FC236}">
                <a16:creationId xmlns:a16="http://schemas.microsoft.com/office/drawing/2014/main" id="{B2B48738-AE47-968A-100E-583843D8EB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64782" y="4677274"/>
            <a:ext cx="4870814" cy="3078177"/>
          </a:xfrm>
          <a:prstGeom prst="rect">
            <a:avLst/>
          </a:prstGeom>
        </p:spPr>
      </p:pic>
      <p:sp>
        <p:nvSpPr>
          <p:cNvPr id="9" name="TextBox 8">
            <a:extLst>
              <a:ext uri="{FF2B5EF4-FFF2-40B4-BE49-F238E27FC236}">
                <a16:creationId xmlns:a16="http://schemas.microsoft.com/office/drawing/2014/main" id="{93728738-8A2E-C387-5CF6-CA3EFCABCF5C}"/>
              </a:ext>
            </a:extLst>
          </p:cNvPr>
          <p:cNvSpPr txBox="1"/>
          <p:nvPr/>
        </p:nvSpPr>
        <p:spPr>
          <a:xfrm>
            <a:off x="14878805" y="4154054"/>
            <a:ext cx="1165698" cy="523220"/>
          </a:xfrm>
          <a:prstGeom prst="rect">
            <a:avLst/>
          </a:prstGeom>
          <a:solidFill>
            <a:schemeClr val="bg1"/>
          </a:solidFill>
        </p:spPr>
        <p:txBody>
          <a:bodyPr wrap="square">
            <a:spAutoFit/>
          </a:bodyPr>
          <a:lstStyle/>
          <a:p>
            <a:r>
              <a:rPr lang="en-US" sz="2800" dirty="0">
                <a:solidFill>
                  <a:schemeClr val="accent1">
                    <a:lumMod val="75000"/>
                  </a:schemeClr>
                </a:solidFill>
              </a:rPr>
              <a:t>T (°C) </a:t>
            </a:r>
            <a:endParaRPr lang="en-US" sz="2800" dirty="0"/>
          </a:p>
        </p:txBody>
      </p:sp>
      <p:sp>
        <p:nvSpPr>
          <p:cNvPr id="10" name="TextBox 9">
            <a:extLst>
              <a:ext uri="{FF2B5EF4-FFF2-40B4-BE49-F238E27FC236}">
                <a16:creationId xmlns:a16="http://schemas.microsoft.com/office/drawing/2014/main" id="{B7495E54-3FD6-9616-43A0-FC6DA6AA7468}"/>
              </a:ext>
            </a:extLst>
          </p:cNvPr>
          <p:cNvSpPr txBox="1"/>
          <p:nvPr/>
        </p:nvSpPr>
        <p:spPr>
          <a:xfrm>
            <a:off x="10862861" y="4154054"/>
            <a:ext cx="1170790" cy="523220"/>
          </a:xfrm>
          <a:prstGeom prst="rect">
            <a:avLst/>
          </a:prstGeom>
          <a:solidFill>
            <a:schemeClr val="bg1"/>
          </a:solidFill>
        </p:spPr>
        <p:txBody>
          <a:bodyPr wrap="square">
            <a:spAutoFit/>
          </a:bodyPr>
          <a:lstStyle/>
          <a:p>
            <a:r>
              <a:rPr lang="en-US" sz="2800" dirty="0">
                <a:solidFill>
                  <a:srgbClr val="FF0000"/>
                </a:solidFill>
              </a:rPr>
              <a:t>P (bar)</a:t>
            </a:r>
          </a:p>
        </p:txBody>
      </p:sp>
      <p:sp>
        <p:nvSpPr>
          <p:cNvPr id="11" name="TextBox 10">
            <a:extLst>
              <a:ext uri="{FF2B5EF4-FFF2-40B4-BE49-F238E27FC236}">
                <a16:creationId xmlns:a16="http://schemas.microsoft.com/office/drawing/2014/main" id="{54FE8F6E-16CF-A9D3-4BBE-0743578CD4AB}"/>
              </a:ext>
            </a:extLst>
          </p:cNvPr>
          <p:cNvSpPr txBox="1"/>
          <p:nvPr/>
        </p:nvSpPr>
        <p:spPr>
          <a:xfrm>
            <a:off x="12751295" y="7709865"/>
            <a:ext cx="1443468" cy="523220"/>
          </a:xfrm>
          <a:prstGeom prst="rect">
            <a:avLst/>
          </a:prstGeom>
          <a:solidFill>
            <a:schemeClr val="bg1"/>
          </a:solidFill>
        </p:spPr>
        <p:txBody>
          <a:bodyPr wrap="square">
            <a:spAutoFit/>
          </a:bodyPr>
          <a:lstStyle/>
          <a:p>
            <a:r>
              <a:rPr lang="en-US" sz="2800" dirty="0"/>
              <a:t>Time (h)</a:t>
            </a:r>
            <a:r>
              <a:rPr lang="en-US" sz="2800" dirty="0">
                <a:solidFill>
                  <a:schemeClr val="accent1">
                    <a:lumMod val="75000"/>
                  </a:schemeClr>
                </a:solidFill>
              </a:rPr>
              <a:t> </a:t>
            </a:r>
            <a:endParaRPr lang="en-US" sz="2800" dirty="0"/>
          </a:p>
        </p:txBody>
      </p:sp>
      <p:pic>
        <p:nvPicPr>
          <p:cNvPr id="2" name="Picture 1">
            <a:extLst>
              <a:ext uri="{FF2B5EF4-FFF2-40B4-BE49-F238E27FC236}">
                <a16:creationId xmlns:a16="http://schemas.microsoft.com/office/drawing/2014/main" id="{3B9E7505-F9BF-7B45-CE11-BC44A81065B2}"/>
              </a:ext>
            </a:extLst>
          </p:cNvPr>
          <p:cNvPicPr>
            <a:picLocks noChangeAspect="1"/>
          </p:cNvPicPr>
          <p:nvPr/>
        </p:nvPicPr>
        <p:blipFill rotWithShape="1">
          <a:blip r:embed="rId5"/>
          <a:srcRect l="56434"/>
          <a:stretch/>
        </p:blipFill>
        <p:spPr>
          <a:xfrm>
            <a:off x="431032" y="9097531"/>
            <a:ext cx="7776864" cy="1182727"/>
          </a:xfrm>
          <a:prstGeom prst="rect">
            <a:avLst/>
          </a:prstGeom>
        </p:spPr>
      </p:pic>
      <p:sp>
        <p:nvSpPr>
          <p:cNvPr id="12" name="TextBox 11">
            <a:extLst>
              <a:ext uri="{FF2B5EF4-FFF2-40B4-BE49-F238E27FC236}">
                <a16:creationId xmlns:a16="http://schemas.microsoft.com/office/drawing/2014/main" id="{32AA37F0-EF78-9040-D25D-BA16DE4F8B82}"/>
              </a:ext>
            </a:extLst>
          </p:cNvPr>
          <p:cNvSpPr txBox="1"/>
          <p:nvPr/>
        </p:nvSpPr>
        <p:spPr>
          <a:xfrm>
            <a:off x="575048" y="9097531"/>
            <a:ext cx="1152128" cy="1015663"/>
          </a:xfrm>
          <a:prstGeom prst="rect">
            <a:avLst/>
          </a:prstGeom>
          <a:noFill/>
        </p:spPr>
        <p:txBody>
          <a:bodyPr wrap="square" rtlCol="0">
            <a:spAutoFit/>
          </a:bodyPr>
          <a:lstStyle/>
          <a:p>
            <a:pPr algn="ctr"/>
            <a:r>
              <a:rPr lang="en-US" sz="6000" dirty="0">
                <a:solidFill>
                  <a:schemeClr val="bg1">
                    <a:lumMod val="65000"/>
                  </a:schemeClr>
                </a:solidFill>
                <a:latin typeface="72 Black" panose="020B0A04030603020204" pitchFamily="34" charset="0"/>
                <a:cs typeface="72 Black" panose="020B0A04030603020204" pitchFamily="34" charset="0"/>
              </a:rPr>
              <a:t>6</a:t>
            </a:r>
          </a:p>
        </p:txBody>
      </p:sp>
      <p:cxnSp>
        <p:nvCxnSpPr>
          <p:cNvPr id="4" name="Straight Arrow Connector 3">
            <a:extLst>
              <a:ext uri="{FF2B5EF4-FFF2-40B4-BE49-F238E27FC236}">
                <a16:creationId xmlns:a16="http://schemas.microsoft.com/office/drawing/2014/main" id="{A3F7CCA6-3285-0DAD-0058-0493456BD479}"/>
              </a:ext>
            </a:extLst>
          </p:cNvPr>
          <p:cNvCxnSpPr>
            <a:cxnSpLocks/>
          </p:cNvCxnSpPr>
          <p:nvPr/>
        </p:nvCxnSpPr>
        <p:spPr>
          <a:xfrm flipV="1">
            <a:off x="15428168" y="4786751"/>
            <a:ext cx="0" cy="2516989"/>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D814EAE-0134-411C-9722-148587FF2DE6}"/>
              </a:ext>
            </a:extLst>
          </p:cNvPr>
          <p:cNvCxnSpPr>
            <a:cxnSpLocks/>
          </p:cNvCxnSpPr>
          <p:nvPr/>
        </p:nvCxnSpPr>
        <p:spPr>
          <a:xfrm flipV="1">
            <a:off x="11448256" y="4819650"/>
            <a:ext cx="0" cy="248409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84DB64C-7AD4-120B-0CF3-C627F82740B5}"/>
              </a:ext>
            </a:extLst>
          </p:cNvPr>
          <p:cNvCxnSpPr>
            <a:cxnSpLocks/>
          </p:cNvCxnSpPr>
          <p:nvPr/>
        </p:nvCxnSpPr>
        <p:spPr>
          <a:xfrm>
            <a:off x="11448256" y="7303740"/>
            <a:ext cx="4013398" cy="0"/>
          </a:xfrm>
          <a:prstGeom prst="straightConnector1">
            <a:avLst/>
          </a:prstGeom>
          <a:ln w="666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0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600" fill="hold"/>
                                        <p:tgtEl>
                                          <p:spTgt spid="4"/>
                                        </p:tgtEl>
                                        <p:attrNameLst>
                                          <p:attrName>ppt_x</p:attrName>
                                        </p:attrNameLst>
                                      </p:cBhvr>
                                      <p:tavLst>
                                        <p:tav tm="0">
                                          <p:val>
                                            <p:strVal val="#ppt_x"/>
                                          </p:val>
                                        </p:tav>
                                        <p:tav tm="100000">
                                          <p:val>
                                            <p:strVal val="#ppt_x"/>
                                          </p:val>
                                        </p:tav>
                                      </p:tavLst>
                                    </p:anim>
                                    <p:anim calcmode="lin" valueType="num">
                                      <p:cBhvr additive="base">
                                        <p:cTn id="8" dur="16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400" fill="hold"/>
                                        <p:tgtEl>
                                          <p:spTgt spid="13"/>
                                        </p:tgtEl>
                                        <p:attrNameLst>
                                          <p:attrName>ppt_x</p:attrName>
                                        </p:attrNameLst>
                                      </p:cBhvr>
                                      <p:tavLst>
                                        <p:tav tm="0">
                                          <p:val>
                                            <p:strVal val="#ppt_x"/>
                                          </p:val>
                                        </p:tav>
                                        <p:tav tm="100000">
                                          <p:val>
                                            <p:strVal val="#ppt_x"/>
                                          </p:val>
                                        </p:tav>
                                      </p:tavLst>
                                    </p:anim>
                                    <p:anim calcmode="lin" valueType="num">
                                      <p:cBhvr additive="base">
                                        <p:cTn id="14" dur="14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500" fill="hold"/>
                                        <p:tgtEl>
                                          <p:spTgt spid="14"/>
                                        </p:tgtEl>
                                        <p:attrNameLst>
                                          <p:attrName>ppt_x</p:attrName>
                                        </p:attrNameLst>
                                      </p:cBhvr>
                                      <p:tavLst>
                                        <p:tav tm="0">
                                          <p:val>
                                            <p:strVal val="#ppt_x"/>
                                          </p:val>
                                        </p:tav>
                                        <p:tav tm="100000">
                                          <p:val>
                                            <p:strVal val="#ppt_x"/>
                                          </p:val>
                                        </p:tav>
                                      </p:tavLst>
                                    </p:anim>
                                    <p:anim calcmode="lin" valueType="num">
                                      <p:cBhvr additive="base">
                                        <p:cTn id="20"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9DC929-AAB3-97AA-8915-C275D4DE3FE6}"/>
              </a:ext>
            </a:extLst>
          </p:cNvPr>
          <p:cNvPicPr>
            <a:picLocks noChangeAspect="1"/>
          </p:cNvPicPr>
          <p:nvPr/>
        </p:nvPicPr>
        <p:blipFill rotWithShape="1">
          <a:blip r:embed="rId3"/>
          <a:srcRect l="48366"/>
          <a:stretch/>
        </p:blipFill>
        <p:spPr>
          <a:xfrm>
            <a:off x="431032" y="9097531"/>
            <a:ext cx="9217024" cy="1182727"/>
          </a:xfrm>
          <a:prstGeom prst="rect">
            <a:avLst/>
          </a:prstGeom>
        </p:spPr>
      </p:pic>
      <p:sp>
        <p:nvSpPr>
          <p:cNvPr id="3" name="Title 2">
            <a:extLst>
              <a:ext uri="{FF2B5EF4-FFF2-40B4-BE49-F238E27FC236}">
                <a16:creationId xmlns:a16="http://schemas.microsoft.com/office/drawing/2014/main" id="{1C560A7C-5C0D-4B58-7D2F-5E7CC6049B57}"/>
              </a:ext>
            </a:extLst>
          </p:cNvPr>
          <p:cNvSpPr>
            <a:spLocks noGrp="1"/>
          </p:cNvSpPr>
          <p:nvPr>
            <p:ph type="title"/>
          </p:nvPr>
        </p:nvSpPr>
        <p:spPr>
          <a:xfrm>
            <a:off x="1257300" y="547689"/>
            <a:ext cx="12711236" cy="1787500"/>
          </a:xfrm>
        </p:spPr>
        <p:txBody>
          <a:bodyPr/>
          <a:lstStyle/>
          <a:p>
            <a:r>
              <a:rPr lang="en-US" dirty="0"/>
              <a:t>Rolling Resistance vs Temperature/Pressure</a:t>
            </a:r>
          </a:p>
        </p:txBody>
      </p:sp>
      <p:pic>
        <p:nvPicPr>
          <p:cNvPr id="1026" name="Picture 2" descr="FUELMAX D ENDURANCE">
            <a:extLst>
              <a:ext uri="{FF2B5EF4-FFF2-40B4-BE49-F238E27FC236}">
                <a16:creationId xmlns:a16="http://schemas.microsoft.com/office/drawing/2014/main" id="{BE89AA81-0F06-0F6A-C30E-B7CF0EDD86F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168336" y="1589892"/>
            <a:ext cx="7653025" cy="76530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90E89A3-5B1C-0574-E01E-4571255D4704}"/>
              </a:ext>
            </a:extLst>
          </p:cNvPr>
          <p:cNvPicPr>
            <a:picLocks noChangeAspect="1"/>
          </p:cNvPicPr>
          <p:nvPr/>
        </p:nvPicPr>
        <p:blipFill>
          <a:blip r:embed="rId5"/>
          <a:stretch>
            <a:fillRect/>
          </a:stretch>
        </p:blipFill>
        <p:spPr>
          <a:xfrm>
            <a:off x="647056" y="1737837"/>
            <a:ext cx="8573696" cy="6811326"/>
          </a:xfrm>
          <a:prstGeom prst="rect">
            <a:avLst/>
          </a:prstGeom>
        </p:spPr>
      </p:pic>
      <p:sp>
        <p:nvSpPr>
          <p:cNvPr id="11" name="TextBox 10">
            <a:extLst>
              <a:ext uri="{FF2B5EF4-FFF2-40B4-BE49-F238E27FC236}">
                <a16:creationId xmlns:a16="http://schemas.microsoft.com/office/drawing/2014/main" id="{008AF04A-6B15-A977-2B79-68ACE0E06A6C}"/>
              </a:ext>
            </a:extLst>
          </p:cNvPr>
          <p:cNvSpPr txBox="1"/>
          <p:nvPr/>
        </p:nvSpPr>
        <p:spPr>
          <a:xfrm>
            <a:off x="9576048" y="2479204"/>
            <a:ext cx="4752528" cy="769441"/>
          </a:xfrm>
          <a:prstGeom prst="rect">
            <a:avLst/>
          </a:prstGeom>
          <a:noFill/>
        </p:spPr>
        <p:txBody>
          <a:bodyPr wrap="square">
            <a:spAutoFit/>
          </a:bodyPr>
          <a:lstStyle/>
          <a:p>
            <a:r>
              <a:rPr lang="en-US" sz="4400" dirty="0">
                <a:solidFill>
                  <a:srgbClr val="FF0000"/>
                </a:solidFill>
              </a:rPr>
              <a:t>Temperature &gt; 95%</a:t>
            </a:r>
          </a:p>
        </p:txBody>
      </p:sp>
      <p:sp>
        <p:nvSpPr>
          <p:cNvPr id="12" name="TextBox 11">
            <a:extLst>
              <a:ext uri="{FF2B5EF4-FFF2-40B4-BE49-F238E27FC236}">
                <a16:creationId xmlns:a16="http://schemas.microsoft.com/office/drawing/2014/main" id="{6BA6D32F-1B70-11FD-DE72-112BBA56B013}"/>
              </a:ext>
            </a:extLst>
          </p:cNvPr>
          <p:cNvSpPr txBox="1"/>
          <p:nvPr/>
        </p:nvSpPr>
        <p:spPr>
          <a:xfrm>
            <a:off x="10368136" y="7056736"/>
            <a:ext cx="4752528" cy="769441"/>
          </a:xfrm>
          <a:prstGeom prst="rect">
            <a:avLst/>
          </a:prstGeom>
          <a:noFill/>
        </p:spPr>
        <p:txBody>
          <a:bodyPr wrap="square">
            <a:spAutoFit/>
          </a:bodyPr>
          <a:lstStyle/>
          <a:p>
            <a:r>
              <a:rPr lang="en-US" sz="4400" dirty="0">
                <a:solidFill>
                  <a:srgbClr val="0070C0"/>
                </a:solidFill>
              </a:rPr>
              <a:t>Pressure &lt; 5%</a:t>
            </a:r>
          </a:p>
        </p:txBody>
      </p:sp>
      <p:sp>
        <p:nvSpPr>
          <p:cNvPr id="5" name="TextBox 4">
            <a:extLst>
              <a:ext uri="{FF2B5EF4-FFF2-40B4-BE49-F238E27FC236}">
                <a16:creationId xmlns:a16="http://schemas.microsoft.com/office/drawing/2014/main" id="{0EF84A9E-36C0-A825-83EE-955C2D7A3C01}"/>
              </a:ext>
            </a:extLst>
          </p:cNvPr>
          <p:cNvSpPr txBox="1"/>
          <p:nvPr/>
        </p:nvSpPr>
        <p:spPr>
          <a:xfrm>
            <a:off x="575048" y="9097531"/>
            <a:ext cx="1152128" cy="1015663"/>
          </a:xfrm>
          <a:prstGeom prst="rect">
            <a:avLst/>
          </a:prstGeom>
          <a:noFill/>
        </p:spPr>
        <p:txBody>
          <a:bodyPr wrap="square" rtlCol="0">
            <a:spAutoFit/>
          </a:bodyPr>
          <a:lstStyle/>
          <a:p>
            <a:pPr algn="ctr"/>
            <a:r>
              <a:rPr lang="en-US" sz="6000" dirty="0">
                <a:solidFill>
                  <a:schemeClr val="bg1">
                    <a:lumMod val="65000"/>
                  </a:schemeClr>
                </a:solidFill>
                <a:latin typeface="72 Black" panose="020B0A04030603020204" pitchFamily="34" charset="0"/>
                <a:cs typeface="72 Black" panose="020B0A04030603020204" pitchFamily="34" charset="0"/>
              </a:rPr>
              <a:t>7</a:t>
            </a:r>
          </a:p>
        </p:txBody>
      </p:sp>
      <p:sp>
        <p:nvSpPr>
          <p:cNvPr id="7" name="Rectangle 6">
            <a:extLst>
              <a:ext uri="{FF2B5EF4-FFF2-40B4-BE49-F238E27FC236}">
                <a16:creationId xmlns:a16="http://schemas.microsoft.com/office/drawing/2014/main" id="{76AFDEA0-8B71-1779-FEB4-78191A4D3303}"/>
              </a:ext>
            </a:extLst>
          </p:cNvPr>
          <p:cNvSpPr/>
          <p:nvPr/>
        </p:nvSpPr>
        <p:spPr>
          <a:xfrm>
            <a:off x="1151112" y="7303740"/>
            <a:ext cx="216024"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BE71968-754C-EEF0-74AF-B89A1FB67C3C}"/>
              </a:ext>
            </a:extLst>
          </p:cNvPr>
          <p:cNvSpPr/>
          <p:nvPr/>
        </p:nvSpPr>
        <p:spPr>
          <a:xfrm>
            <a:off x="8974864" y="7303740"/>
            <a:ext cx="216024"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F4AD825-6530-0B5E-6EAB-31F7B9E9AF9A}"/>
              </a:ext>
            </a:extLst>
          </p:cNvPr>
          <p:cNvSpPr/>
          <p:nvPr/>
        </p:nvSpPr>
        <p:spPr>
          <a:xfrm>
            <a:off x="1085849" y="7305675"/>
            <a:ext cx="225425" cy="657225"/>
          </a:xfrm>
          <a:custGeom>
            <a:avLst/>
            <a:gdLst>
              <a:gd name="connsiteX0" fmla="*/ 155575 w 234950"/>
              <a:gd name="connsiteY0" fmla="*/ 0 h 581025"/>
              <a:gd name="connsiteX1" fmla="*/ 0 w 234950"/>
              <a:gd name="connsiteY1" fmla="*/ 152400 h 581025"/>
              <a:gd name="connsiteX2" fmla="*/ 234950 w 234950"/>
              <a:gd name="connsiteY2" fmla="*/ 285750 h 581025"/>
              <a:gd name="connsiteX3" fmla="*/ 22225 w 234950"/>
              <a:gd name="connsiteY3" fmla="*/ 479425 h 581025"/>
              <a:gd name="connsiteX4" fmla="*/ 165100 w 234950"/>
              <a:gd name="connsiteY4" fmla="*/ 581025 h 581025"/>
              <a:gd name="connsiteX5" fmla="*/ 161925 w 234950"/>
              <a:gd name="connsiteY5" fmla="*/ 581025 h 581025"/>
              <a:gd name="connsiteX0" fmla="*/ 155575 w 234950"/>
              <a:gd name="connsiteY0" fmla="*/ 0 h 657225"/>
              <a:gd name="connsiteX1" fmla="*/ 0 w 234950"/>
              <a:gd name="connsiteY1" fmla="*/ 152400 h 657225"/>
              <a:gd name="connsiteX2" fmla="*/ 234950 w 234950"/>
              <a:gd name="connsiteY2" fmla="*/ 285750 h 657225"/>
              <a:gd name="connsiteX3" fmla="*/ 22225 w 234950"/>
              <a:gd name="connsiteY3" fmla="*/ 479425 h 657225"/>
              <a:gd name="connsiteX4" fmla="*/ 165100 w 234950"/>
              <a:gd name="connsiteY4" fmla="*/ 581025 h 657225"/>
              <a:gd name="connsiteX5" fmla="*/ 152400 w 234950"/>
              <a:gd name="connsiteY5" fmla="*/ 657225 h 657225"/>
              <a:gd name="connsiteX0" fmla="*/ 155575 w 234950"/>
              <a:gd name="connsiteY0" fmla="*/ 0 h 657225"/>
              <a:gd name="connsiteX1" fmla="*/ 0 w 234950"/>
              <a:gd name="connsiteY1" fmla="*/ 152400 h 657225"/>
              <a:gd name="connsiteX2" fmla="*/ 234950 w 234950"/>
              <a:gd name="connsiteY2" fmla="*/ 285750 h 657225"/>
              <a:gd name="connsiteX3" fmla="*/ 22225 w 234950"/>
              <a:gd name="connsiteY3" fmla="*/ 479425 h 657225"/>
              <a:gd name="connsiteX4" fmla="*/ 152400 w 234950"/>
              <a:gd name="connsiteY4" fmla="*/ 657225 h 657225"/>
              <a:gd name="connsiteX0" fmla="*/ 155575 w 228600"/>
              <a:gd name="connsiteY0" fmla="*/ 0 h 657225"/>
              <a:gd name="connsiteX1" fmla="*/ 0 w 228600"/>
              <a:gd name="connsiteY1" fmla="*/ 152400 h 657225"/>
              <a:gd name="connsiteX2" fmla="*/ 228600 w 228600"/>
              <a:gd name="connsiteY2" fmla="*/ 330200 h 657225"/>
              <a:gd name="connsiteX3" fmla="*/ 22225 w 228600"/>
              <a:gd name="connsiteY3" fmla="*/ 479425 h 657225"/>
              <a:gd name="connsiteX4" fmla="*/ 152400 w 228600"/>
              <a:gd name="connsiteY4" fmla="*/ 657225 h 657225"/>
              <a:gd name="connsiteX0" fmla="*/ 155575 w 225425"/>
              <a:gd name="connsiteY0" fmla="*/ 0 h 657225"/>
              <a:gd name="connsiteX1" fmla="*/ 0 w 225425"/>
              <a:gd name="connsiteY1" fmla="*/ 152400 h 657225"/>
              <a:gd name="connsiteX2" fmla="*/ 225425 w 225425"/>
              <a:gd name="connsiteY2" fmla="*/ 311150 h 657225"/>
              <a:gd name="connsiteX3" fmla="*/ 22225 w 225425"/>
              <a:gd name="connsiteY3" fmla="*/ 479425 h 657225"/>
              <a:gd name="connsiteX4" fmla="*/ 152400 w 225425"/>
              <a:gd name="connsiteY4" fmla="*/ 657225 h 657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25" h="657225">
                <a:moveTo>
                  <a:pt x="155575" y="0"/>
                </a:moveTo>
                <a:lnTo>
                  <a:pt x="0" y="152400"/>
                </a:lnTo>
                <a:lnTo>
                  <a:pt x="225425" y="311150"/>
                </a:lnTo>
                <a:lnTo>
                  <a:pt x="22225" y="479425"/>
                </a:lnTo>
                <a:lnTo>
                  <a:pt x="152400" y="657225"/>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4794CB2-E258-C595-6C8E-5E9AA3B7DDFD}"/>
              </a:ext>
            </a:extLst>
          </p:cNvPr>
          <p:cNvSpPr/>
          <p:nvPr/>
        </p:nvSpPr>
        <p:spPr>
          <a:xfrm flipH="1">
            <a:off x="9060262" y="7294587"/>
            <a:ext cx="225425" cy="657225"/>
          </a:xfrm>
          <a:custGeom>
            <a:avLst/>
            <a:gdLst>
              <a:gd name="connsiteX0" fmla="*/ 155575 w 234950"/>
              <a:gd name="connsiteY0" fmla="*/ 0 h 581025"/>
              <a:gd name="connsiteX1" fmla="*/ 0 w 234950"/>
              <a:gd name="connsiteY1" fmla="*/ 152400 h 581025"/>
              <a:gd name="connsiteX2" fmla="*/ 234950 w 234950"/>
              <a:gd name="connsiteY2" fmla="*/ 285750 h 581025"/>
              <a:gd name="connsiteX3" fmla="*/ 22225 w 234950"/>
              <a:gd name="connsiteY3" fmla="*/ 479425 h 581025"/>
              <a:gd name="connsiteX4" fmla="*/ 165100 w 234950"/>
              <a:gd name="connsiteY4" fmla="*/ 581025 h 581025"/>
              <a:gd name="connsiteX5" fmla="*/ 161925 w 234950"/>
              <a:gd name="connsiteY5" fmla="*/ 581025 h 581025"/>
              <a:gd name="connsiteX0" fmla="*/ 155575 w 234950"/>
              <a:gd name="connsiteY0" fmla="*/ 0 h 657225"/>
              <a:gd name="connsiteX1" fmla="*/ 0 w 234950"/>
              <a:gd name="connsiteY1" fmla="*/ 152400 h 657225"/>
              <a:gd name="connsiteX2" fmla="*/ 234950 w 234950"/>
              <a:gd name="connsiteY2" fmla="*/ 285750 h 657225"/>
              <a:gd name="connsiteX3" fmla="*/ 22225 w 234950"/>
              <a:gd name="connsiteY3" fmla="*/ 479425 h 657225"/>
              <a:gd name="connsiteX4" fmla="*/ 165100 w 234950"/>
              <a:gd name="connsiteY4" fmla="*/ 581025 h 657225"/>
              <a:gd name="connsiteX5" fmla="*/ 152400 w 234950"/>
              <a:gd name="connsiteY5" fmla="*/ 657225 h 657225"/>
              <a:gd name="connsiteX0" fmla="*/ 155575 w 234950"/>
              <a:gd name="connsiteY0" fmla="*/ 0 h 657225"/>
              <a:gd name="connsiteX1" fmla="*/ 0 w 234950"/>
              <a:gd name="connsiteY1" fmla="*/ 152400 h 657225"/>
              <a:gd name="connsiteX2" fmla="*/ 234950 w 234950"/>
              <a:gd name="connsiteY2" fmla="*/ 285750 h 657225"/>
              <a:gd name="connsiteX3" fmla="*/ 22225 w 234950"/>
              <a:gd name="connsiteY3" fmla="*/ 479425 h 657225"/>
              <a:gd name="connsiteX4" fmla="*/ 152400 w 234950"/>
              <a:gd name="connsiteY4" fmla="*/ 657225 h 657225"/>
              <a:gd name="connsiteX0" fmla="*/ 155575 w 228600"/>
              <a:gd name="connsiteY0" fmla="*/ 0 h 657225"/>
              <a:gd name="connsiteX1" fmla="*/ 0 w 228600"/>
              <a:gd name="connsiteY1" fmla="*/ 152400 h 657225"/>
              <a:gd name="connsiteX2" fmla="*/ 228600 w 228600"/>
              <a:gd name="connsiteY2" fmla="*/ 330200 h 657225"/>
              <a:gd name="connsiteX3" fmla="*/ 22225 w 228600"/>
              <a:gd name="connsiteY3" fmla="*/ 479425 h 657225"/>
              <a:gd name="connsiteX4" fmla="*/ 152400 w 228600"/>
              <a:gd name="connsiteY4" fmla="*/ 657225 h 657225"/>
              <a:gd name="connsiteX0" fmla="*/ 155575 w 225425"/>
              <a:gd name="connsiteY0" fmla="*/ 0 h 657225"/>
              <a:gd name="connsiteX1" fmla="*/ 0 w 225425"/>
              <a:gd name="connsiteY1" fmla="*/ 152400 h 657225"/>
              <a:gd name="connsiteX2" fmla="*/ 225425 w 225425"/>
              <a:gd name="connsiteY2" fmla="*/ 311150 h 657225"/>
              <a:gd name="connsiteX3" fmla="*/ 22225 w 225425"/>
              <a:gd name="connsiteY3" fmla="*/ 479425 h 657225"/>
              <a:gd name="connsiteX4" fmla="*/ 152400 w 225425"/>
              <a:gd name="connsiteY4" fmla="*/ 657225 h 657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25" h="657225">
                <a:moveTo>
                  <a:pt x="155575" y="0"/>
                </a:moveTo>
                <a:lnTo>
                  <a:pt x="0" y="152400"/>
                </a:lnTo>
                <a:lnTo>
                  <a:pt x="225425" y="311150"/>
                </a:lnTo>
                <a:lnTo>
                  <a:pt x="22225" y="479425"/>
                </a:lnTo>
                <a:lnTo>
                  <a:pt x="152400" y="657225"/>
                </a:lnTo>
              </a:path>
            </a:pathLst>
          </a:cu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Arrow Connector 1">
            <a:extLst>
              <a:ext uri="{FF2B5EF4-FFF2-40B4-BE49-F238E27FC236}">
                <a16:creationId xmlns:a16="http://schemas.microsoft.com/office/drawing/2014/main" id="{32DA8A2A-3C1B-9018-0338-A4BA0C9076B4}"/>
              </a:ext>
            </a:extLst>
          </p:cNvPr>
          <p:cNvCxnSpPr>
            <a:cxnSpLocks/>
          </p:cNvCxnSpPr>
          <p:nvPr/>
        </p:nvCxnSpPr>
        <p:spPr>
          <a:xfrm>
            <a:off x="1223120" y="1737837"/>
            <a:ext cx="0" cy="5556750"/>
          </a:xfrm>
          <a:prstGeom prst="straightConnector1">
            <a:avLst/>
          </a:prstGeom>
          <a:ln w="82550">
            <a:solidFill>
              <a:srgbClr val="7030A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4AC1A5DC-6A78-F5C0-71AA-07CFD048EDD3}"/>
              </a:ext>
            </a:extLst>
          </p:cNvPr>
          <p:cNvCxnSpPr>
            <a:cxnSpLocks/>
          </p:cNvCxnSpPr>
          <p:nvPr/>
        </p:nvCxnSpPr>
        <p:spPr>
          <a:xfrm>
            <a:off x="1257300" y="8001992"/>
            <a:ext cx="7963452" cy="0"/>
          </a:xfrm>
          <a:prstGeom prst="straightConnector1">
            <a:avLst/>
          </a:prstGeom>
          <a:ln w="666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48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600" fill="hold"/>
                                        <p:tgtEl>
                                          <p:spTgt spid="2"/>
                                        </p:tgtEl>
                                        <p:attrNameLst>
                                          <p:attrName>ppt_x</p:attrName>
                                        </p:attrNameLst>
                                      </p:cBhvr>
                                      <p:tavLst>
                                        <p:tav tm="0">
                                          <p:val>
                                            <p:strVal val="#ppt_x"/>
                                          </p:val>
                                        </p:tav>
                                        <p:tav tm="100000">
                                          <p:val>
                                            <p:strVal val="#ppt_x"/>
                                          </p:val>
                                        </p:tav>
                                      </p:tavLst>
                                    </p:anim>
                                    <p:anim calcmode="lin" valueType="num">
                                      <p:cBhvr additive="base">
                                        <p:cTn id="8" dur="16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500" fill="hold"/>
                                        <p:tgtEl>
                                          <p:spTgt spid="4"/>
                                        </p:tgtEl>
                                        <p:attrNameLst>
                                          <p:attrName>ppt_x</p:attrName>
                                        </p:attrNameLst>
                                      </p:cBhvr>
                                      <p:tavLst>
                                        <p:tav tm="0">
                                          <p:val>
                                            <p:strVal val="#ppt_x"/>
                                          </p:val>
                                        </p:tav>
                                        <p:tav tm="100000">
                                          <p:val>
                                            <p:strVal val="#ppt_x"/>
                                          </p:val>
                                        </p:tav>
                                      </p:tavLst>
                                    </p:anim>
                                    <p:anim calcmode="lin" valueType="num">
                                      <p:cBhvr additive="base">
                                        <p:cTn id="14"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757FE-8CA8-BB0B-0659-889790CC391A}"/>
              </a:ext>
            </a:extLst>
          </p:cNvPr>
          <p:cNvPicPr>
            <a:picLocks noChangeAspect="1"/>
          </p:cNvPicPr>
          <p:nvPr/>
        </p:nvPicPr>
        <p:blipFill rotWithShape="1">
          <a:blip r:embed="rId3"/>
          <a:srcRect l="40339"/>
          <a:stretch/>
        </p:blipFill>
        <p:spPr>
          <a:xfrm>
            <a:off x="431032" y="9097531"/>
            <a:ext cx="10649835" cy="1182727"/>
          </a:xfrm>
          <a:prstGeom prst="rect">
            <a:avLst/>
          </a:prstGeom>
        </p:spPr>
      </p:pic>
      <p:graphicFrame>
        <p:nvGraphicFramePr>
          <p:cNvPr id="6" name="Table 6">
            <a:extLst>
              <a:ext uri="{FF2B5EF4-FFF2-40B4-BE49-F238E27FC236}">
                <a16:creationId xmlns:a16="http://schemas.microsoft.com/office/drawing/2014/main" id="{133F2240-AA92-DD2D-C3C8-4FFBB42B1C19}"/>
              </a:ext>
            </a:extLst>
          </p:cNvPr>
          <p:cNvGraphicFramePr>
            <a:graphicFrameLocks noGrp="1"/>
          </p:cNvGraphicFramePr>
          <p:nvPr>
            <p:ph sz="quarter" idx="11"/>
            <p:extLst>
              <p:ext uri="{D42A27DB-BD31-4B8C-83A1-F6EECF244321}">
                <p14:modId xmlns:p14="http://schemas.microsoft.com/office/powerpoint/2010/main" val="1390843760"/>
              </p:ext>
            </p:extLst>
          </p:nvPr>
        </p:nvGraphicFramePr>
        <p:xfrm>
          <a:off x="13760424" y="2479204"/>
          <a:ext cx="3710236" cy="5115258"/>
        </p:xfrm>
        <a:graphic>
          <a:graphicData uri="http://schemas.openxmlformats.org/drawingml/2006/table">
            <a:tbl>
              <a:tblPr firstRow="1" bandRow="1">
                <a:tableStyleId>{5C22544A-7EE6-4342-B048-85BDC9FD1C3A}</a:tableStyleId>
              </a:tblPr>
              <a:tblGrid>
                <a:gridCol w="1855118">
                  <a:extLst>
                    <a:ext uri="{9D8B030D-6E8A-4147-A177-3AD203B41FA5}">
                      <a16:colId xmlns:a16="http://schemas.microsoft.com/office/drawing/2014/main" val="2414919375"/>
                    </a:ext>
                  </a:extLst>
                </a:gridCol>
                <a:gridCol w="1855118">
                  <a:extLst>
                    <a:ext uri="{9D8B030D-6E8A-4147-A177-3AD203B41FA5}">
                      <a16:colId xmlns:a16="http://schemas.microsoft.com/office/drawing/2014/main" val="2066249285"/>
                    </a:ext>
                  </a:extLst>
                </a:gridCol>
              </a:tblGrid>
              <a:tr h="1704189">
                <a:tc>
                  <a:txBody>
                    <a:bodyPr/>
                    <a:lstStyle/>
                    <a:p>
                      <a:pPr algn="ctr"/>
                      <a:r>
                        <a:rPr lang="en-US" sz="8000" dirty="0">
                          <a:solidFill>
                            <a:srgbClr val="FFFF00"/>
                          </a:solidFill>
                        </a:rPr>
                        <a:t>A</a:t>
                      </a:r>
                    </a:p>
                  </a:txBody>
                  <a:tcPr>
                    <a:solidFill>
                      <a:srgbClr val="FF0000"/>
                    </a:solidFill>
                  </a:tcPr>
                </a:tc>
                <a:tc>
                  <a:txBody>
                    <a:bodyPr/>
                    <a:lstStyle/>
                    <a:p>
                      <a:pPr algn="ctr"/>
                      <a:r>
                        <a:rPr lang="en-US" sz="8000" b="1" kern="1200" dirty="0">
                          <a:solidFill>
                            <a:srgbClr val="FFFF00"/>
                          </a:solidFill>
                          <a:latin typeface="+mn-lt"/>
                          <a:ea typeface="+mn-ea"/>
                          <a:cs typeface="+mn-cs"/>
                        </a:rPr>
                        <a:t>B</a:t>
                      </a:r>
                    </a:p>
                  </a:txBody>
                  <a:tcPr/>
                </a:tc>
                <a:extLst>
                  <a:ext uri="{0D108BD9-81ED-4DB2-BD59-A6C34878D82A}">
                    <a16:rowId xmlns:a16="http://schemas.microsoft.com/office/drawing/2014/main" val="657808593"/>
                  </a:ext>
                </a:extLst>
              </a:tr>
              <a:tr h="1704189">
                <a:tc>
                  <a:txBody>
                    <a:bodyPr/>
                    <a:lstStyle/>
                    <a:p>
                      <a:pPr algn="ctr"/>
                      <a:r>
                        <a:rPr lang="en-US" sz="6000" dirty="0"/>
                        <a:t>34.8</a:t>
                      </a:r>
                    </a:p>
                    <a:p>
                      <a:pPr algn="ctr"/>
                      <a:r>
                        <a:rPr lang="en-US" sz="2000" dirty="0"/>
                        <a:t>[l/100km]</a:t>
                      </a:r>
                    </a:p>
                  </a:txBody>
                  <a:tcPr/>
                </a:tc>
                <a:tc>
                  <a:txBody>
                    <a:bodyPr/>
                    <a:lstStyle/>
                    <a:p>
                      <a:pPr algn="ctr"/>
                      <a:r>
                        <a:rPr lang="en-US" sz="6000" dirty="0"/>
                        <a:t>37.1</a:t>
                      </a:r>
                    </a:p>
                    <a:p>
                      <a:pPr algn="ctr"/>
                      <a:r>
                        <a:rPr lang="en-US" sz="2000" dirty="0"/>
                        <a:t>[l/100km]</a:t>
                      </a:r>
                    </a:p>
                    <a:p>
                      <a:pPr algn="ctr"/>
                      <a:endParaRPr lang="en-US" dirty="0"/>
                    </a:p>
                  </a:txBody>
                  <a:tcPr/>
                </a:tc>
                <a:extLst>
                  <a:ext uri="{0D108BD9-81ED-4DB2-BD59-A6C34878D82A}">
                    <a16:rowId xmlns:a16="http://schemas.microsoft.com/office/drawing/2014/main" val="3919701728"/>
                  </a:ext>
                </a:extLst>
              </a:tr>
              <a:tr h="1704189">
                <a:tc>
                  <a:txBody>
                    <a:bodyPr/>
                    <a:lstStyle/>
                    <a:p>
                      <a:pPr algn="ctr"/>
                      <a:r>
                        <a:rPr lang="en-US" sz="6000" dirty="0">
                          <a:solidFill>
                            <a:srgbClr val="FF0000"/>
                          </a:solidFill>
                        </a:rPr>
                        <a:t>1260</a:t>
                      </a:r>
                    </a:p>
                    <a:p>
                      <a:pPr algn="ctr"/>
                      <a:r>
                        <a:rPr lang="en-US" sz="2800" dirty="0">
                          <a:solidFill>
                            <a:srgbClr val="FF0000"/>
                          </a:solidFill>
                        </a:rPr>
                        <a:t>[N]</a:t>
                      </a:r>
                    </a:p>
                    <a:p>
                      <a:pPr algn="ctr"/>
                      <a:endParaRPr lang="en-US" dirty="0"/>
                    </a:p>
                  </a:txBody>
                  <a:tcPr/>
                </a:tc>
                <a:tc>
                  <a:txBody>
                    <a:bodyPr/>
                    <a:lstStyle/>
                    <a:p>
                      <a:pPr algn="ctr"/>
                      <a:r>
                        <a:rPr lang="en-US" sz="6000" dirty="0">
                          <a:solidFill>
                            <a:srgbClr val="FF0000"/>
                          </a:solidFill>
                        </a:rPr>
                        <a:t>1470</a:t>
                      </a:r>
                    </a:p>
                    <a:p>
                      <a:pPr algn="ctr"/>
                      <a:r>
                        <a:rPr lang="en-US" sz="2800" dirty="0">
                          <a:solidFill>
                            <a:srgbClr val="FF0000"/>
                          </a:solidFill>
                        </a:rPr>
                        <a:t>[N]</a:t>
                      </a:r>
                    </a:p>
                    <a:p>
                      <a:pPr algn="ctr"/>
                      <a:endParaRPr lang="en-US" dirty="0"/>
                    </a:p>
                  </a:txBody>
                  <a:tcPr/>
                </a:tc>
                <a:extLst>
                  <a:ext uri="{0D108BD9-81ED-4DB2-BD59-A6C34878D82A}">
                    <a16:rowId xmlns:a16="http://schemas.microsoft.com/office/drawing/2014/main" val="2712168275"/>
                  </a:ext>
                </a:extLst>
              </a:tr>
            </a:tbl>
          </a:graphicData>
        </a:graphic>
      </p:graphicFrame>
      <p:sp>
        <p:nvSpPr>
          <p:cNvPr id="3" name="Title 2">
            <a:extLst>
              <a:ext uri="{FF2B5EF4-FFF2-40B4-BE49-F238E27FC236}">
                <a16:creationId xmlns:a16="http://schemas.microsoft.com/office/drawing/2014/main" id="{721DCBEE-DF50-0A96-D2DE-A7B6EBAEA6FE}"/>
              </a:ext>
            </a:extLst>
          </p:cNvPr>
          <p:cNvSpPr>
            <a:spLocks noGrp="1"/>
          </p:cNvSpPr>
          <p:nvPr>
            <p:ph type="title"/>
          </p:nvPr>
        </p:nvSpPr>
        <p:spPr/>
        <p:txBody>
          <a:bodyPr/>
          <a:lstStyle/>
          <a:p>
            <a:r>
              <a:rPr lang="en-US" dirty="0"/>
              <a:t>Force in the drawbar vs Fuel consumption</a:t>
            </a:r>
          </a:p>
        </p:txBody>
      </p:sp>
      <p:pic>
        <p:nvPicPr>
          <p:cNvPr id="5" name="Picture 4">
            <a:extLst>
              <a:ext uri="{FF2B5EF4-FFF2-40B4-BE49-F238E27FC236}">
                <a16:creationId xmlns:a16="http://schemas.microsoft.com/office/drawing/2014/main" id="{E1A2E427-FA51-E00F-AA25-33FD60CA259F}"/>
              </a:ext>
            </a:extLst>
          </p:cNvPr>
          <p:cNvPicPr>
            <a:picLocks noChangeAspect="1"/>
          </p:cNvPicPr>
          <p:nvPr/>
        </p:nvPicPr>
        <p:blipFill>
          <a:blip r:embed="rId4"/>
          <a:stretch>
            <a:fillRect/>
          </a:stretch>
        </p:blipFill>
        <p:spPr>
          <a:xfrm>
            <a:off x="1007096" y="1615108"/>
            <a:ext cx="12313368" cy="6931969"/>
          </a:xfrm>
          <a:prstGeom prst="rect">
            <a:avLst/>
          </a:prstGeom>
        </p:spPr>
      </p:pic>
      <p:sp>
        <p:nvSpPr>
          <p:cNvPr id="2" name="Oval 1">
            <a:extLst>
              <a:ext uri="{FF2B5EF4-FFF2-40B4-BE49-F238E27FC236}">
                <a16:creationId xmlns:a16="http://schemas.microsoft.com/office/drawing/2014/main" id="{E401FEE2-B092-241C-8480-08FA51A67184}"/>
              </a:ext>
            </a:extLst>
          </p:cNvPr>
          <p:cNvSpPr/>
          <p:nvPr/>
        </p:nvSpPr>
        <p:spPr>
          <a:xfrm>
            <a:off x="5980409" y="3225527"/>
            <a:ext cx="203577" cy="2083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B9F04F4-997D-D3C3-1348-00A7506425BC}"/>
              </a:ext>
            </a:extLst>
          </p:cNvPr>
          <p:cNvSpPr/>
          <p:nvPr/>
        </p:nvSpPr>
        <p:spPr>
          <a:xfrm flipV="1">
            <a:off x="11981298" y="3225527"/>
            <a:ext cx="203577" cy="2035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42DF284-A734-88DE-E918-7EDAB2D52198}"/>
              </a:ext>
            </a:extLst>
          </p:cNvPr>
          <p:cNvSpPr/>
          <p:nvPr/>
        </p:nvSpPr>
        <p:spPr>
          <a:xfrm flipV="1">
            <a:off x="12202749" y="3225527"/>
            <a:ext cx="203577" cy="2035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B30130F-A2F6-6286-DBB4-55931CA152CA}"/>
              </a:ext>
            </a:extLst>
          </p:cNvPr>
          <p:cNvSpPr/>
          <p:nvPr/>
        </p:nvSpPr>
        <p:spPr>
          <a:xfrm flipV="1">
            <a:off x="12424200" y="3225527"/>
            <a:ext cx="203577" cy="2035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D9084A3-FD09-7B37-F955-88A022D03CB7}"/>
              </a:ext>
            </a:extLst>
          </p:cNvPr>
          <p:cNvSpPr txBox="1"/>
          <p:nvPr/>
        </p:nvSpPr>
        <p:spPr>
          <a:xfrm>
            <a:off x="575048" y="9097531"/>
            <a:ext cx="1152128" cy="1015663"/>
          </a:xfrm>
          <a:prstGeom prst="rect">
            <a:avLst/>
          </a:prstGeom>
          <a:noFill/>
        </p:spPr>
        <p:txBody>
          <a:bodyPr wrap="square" rtlCol="0">
            <a:spAutoFit/>
          </a:bodyPr>
          <a:lstStyle/>
          <a:p>
            <a:pPr algn="ctr"/>
            <a:r>
              <a:rPr lang="en-US" sz="6000" dirty="0">
                <a:solidFill>
                  <a:schemeClr val="bg1">
                    <a:lumMod val="65000"/>
                  </a:schemeClr>
                </a:solidFill>
                <a:latin typeface="72 Black" panose="020B0A04030603020204" pitchFamily="34" charset="0"/>
                <a:cs typeface="72 Black" panose="020B0A04030603020204" pitchFamily="34" charset="0"/>
              </a:rPr>
              <a:t>8</a:t>
            </a:r>
          </a:p>
        </p:txBody>
      </p:sp>
      <p:sp>
        <p:nvSpPr>
          <p:cNvPr id="4" name="Oval 3">
            <a:extLst>
              <a:ext uri="{FF2B5EF4-FFF2-40B4-BE49-F238E27FC236}">
                <a16:creationId xmlns:a16="http://schemas.microsoft.com/office/drawing/2014/main" id="{0A11CE71-AD76-A867-83BF-32E2CE9BB23A}"/>
              </a:ext>
            </a:extLst>
          </p:cNvPr>
          <p:cNvSpPr/>
          <p:nvPr/>
        </p:nvSpPr>
        <p:spPr>
          <a:xfrm>
            <a:off x="1655168" y="5863580"/>
            <a:ext cx="203577" cy="2083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06E4551-87E0-F26C-E5D1-E86E4BA81680}"/>
              </a:ext>
            </a:extLst>
          </p:cNvPr>
          <p:cNvSpPr/>
          <p:nvPr/>
        </p:nvSpPr>
        <p:spPr>
          <a:xfrm flipV="1">
            <a:off x="7788295" y="5967747"/>
            <a:ext cx="203577" cy="2035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050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79 -0.09182 L 0.00426 -0.06281 L 0.00599 -0.16342 L 0.00981 -0.09676 L 0.0119 -0.11342 L 0.01502 -0.00663 L 0.01815 0.11127 L 0.01954 -0.02639 L 0.02197 0.03349 L 0.02579 -0.08441 L 0.02683 -0.0591 L 0.0303 -0.15169 L 0.03377 -0.10293 L 0.03655 -0.00293 L 0.03794 -0.0233 L 0.04106 0.05818 L 0.04627 -0.07083 L 0.04905 -0.0412 L 0.05252 -0.14058 L 0.05495 -0.09676 L 0.05981 0.00324 L 0.06329 0.06991 L 0.06641 0.02732 L 0.0671 0.02053 L 0.06954 -0.06281 L 0.07266 -0.0412 L 0.07474 -0.12083 L 0.0796 -0.08997 L 0.08238 0.00201 L 0.0862 0.07238 L 0.09002 0.00386 L 0.09072 -0.00293 L 0.0921 -0.05663 L 0.09454 -0.03379 L 0.09731 -0.11651 L 0.10217 -0.08688 L 0.10356 0.00263 L 0.10947 0.07732 L 0.1119 0.00263 L 0.11537 -0.06342 L 0.11676 -0.05231 L 0.12058 -0.12268 L 0.12474 -0.08873 L 0.12683 0.00571 L 0.13273 0.07238 L 0.1369 -0.05478 L 0.13933 -0.02762 L 0.14245 -0.1233 L 0.14523 -0.08873 L 0.14697 -0.10046 L 0.1494 0.00386 L 0.15322 0.0767 L 0.15773 0.01991 C 0.15825 0.00834 0.15799 0.01528 0.15842 -0.00108 L 0.15947 -0.0591 L 0.16224 -0.03194 L 0.16329 -0.03811 L 0.16467 -0.13256 C 0.16554 -0.12423 0.16693 -0.11589 0.16745 -0.10725 C 0.16849 -0.08688 0.16719 -0.10864 0.16815 -0.09737 C 0.16823 -0.09568 0.16849 -0.09182 0.16849 -0.09182 L 0.16849 -0.09182 L 0.17162 0.00386 L 0.17301 0.01621 L 0.17509 0.1304 L 0.17648 0.00077 L 0.17787 0.00633 L 0.17917 0.04398 L 0.18125 -0.06034 L 0.18447 -0.03071 L 0.18785 -0.1233 L 0.19037 -0.07886 L 0.19315 -0.09552 L 0.19375 0.0088 L 0.19792 0.07608 L 0.20417 -0.06219 L 0.20704 -0.03009 L 0.20981 -0.127 L 0.21285 -0.09244 L 0.21493 -0.03132 " pathEditMode="relative" ptsTypes="AAAAAAAAAAAAAAAAAAAAAAAAAAAAAAAAAAAAAAAAAAAAAAAAAAAAAAAAAAAAAAAAAAAAAAAAAAAAAAAA">
                                      <p:cBhvr>
                                        <p:cTn id="6" dur="15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053 -0.06914 L 0.00964 -0.18303 L 0.01415 -0.13179 L 0.01641 -0.02469 L 0.0178 0.07577 L 0.01953 -0.02932 L 0.02162 0.02531 L 0.02665 -0.10247 L 0.0303 -0.07068 L 0.03203 -0.17624 L 0.03551 -0.12531 L 0.03881 -0.02469 L 0.04297 0.04568 L 0.04957 -0.11358 L 0.05165 -0.06235 L 0.05495 -0.17469 L 0.05894 -0.11883 L 0.06172 -0.02932 L 0.06572 0.04321 L 0.06849 0.00062 L 0.07249 -0.09506 L 0.07474 -0.07161 L 0.07735 -0.16327 L 0.08186 -0.11049 L 0.08394 -0.02932 L 0.08776 0.04413 L 0.09193 -0.00525 L 0.09349 -0.06605 L 0.0954 -0.10803 L 0.09766 -0.07377 L 0.09766 -0.07809 L 0.10026 -0.16173 L 0.10443 -0.12006 L 0.10582 -0.03087 L 0.10808 -0.04691 L 0.11155 0.04506 L 0.11485 -0.0071 L 0.11693 -0.10587 L 0.11936 -0.06698 L 0.12197 -0.14753 L 0.12683 -0.10772 L 0.12839 -0.01728 L 0.13151 -0.03395 L 0.13308 0.04383 L 0.13655 0.02068 L 0.13881 -0.08642 L 0.1428 -0.0608 L 0.14297 -0.06543 L 0.14506 -0.14414 L 0.14749 -0.10432 L 0.15009 -0.11883 L 0.15217 -0.02006 L 0.15391 -0.03673 L 0.15651 0.04568 L 0.16276 -0.08642 L 0.16572 -0.05895 L 0.16797 -0.14568 L 0.16953 -0.10988 L 0.1711 -0.11512 L 0.17509 -0.02377 L 0.17683 -0.03117 L 0.17874 0.05586 L 0.18238 0.0108 L 0.18464 -0.08642 L 0.18915 -0.0608 L 0.18967 -0.14506 L 0.19349 -0.11173 L 0.19506 -0.12562 C 0.19523 -0.09198 0.19523 -0.05803 0.1954 -0.02438 L 0.20165 0.04784 L 0.20443 -0.0034 L 0.2079 -0.07716 L 0.21016 -0.04877 L 0.21328 -0.1534 L 0.21754 -0.09877 L 0.21754 -0.09877 L 0.21754 -0.09877 " pathEditMode="relative" ptsTypes="AAAAAAAAAAAAAAAAAAAAAAAAAAAAAAAAAAAAAAAAAAAAAAAAAAAAAAAAAAAAAAAAAAAAAAAAAAAAA">
                                      <p:cBhvr>
                                        <p:cTn id="10" dur="15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2423A0-2D24-A311-7A8A-664376A8504D}"/>
              </a:ext>
            </a:extLst>
          </p:cNvPr>
          <p:cNvSpPr>
            <a:spLocks noGrp="1"/>
          </p:cNvSpPr>
          <p:nvPr>
            <p:ph type="title"/>
          </p:nvPr>
        </p:nvSpPr>
        <p:spPr>
          <a:xfrm>
            <a:off x="1257300" y="547689"/>
            <a:ext cx="11415092" cy="1787500"/>
          </a:xfrm>
        </p:spPr>
        <p:txBody>
          <a:bodyPr/>
          <a:lstStyle/>
          <a:p>
            <a:r>
              <a:rPr lang="en-US" dirty="0"/>
              <a:t>Impact of Rain – “a gift from above”</a:t>
            </a:r>
            <a:br>
              <a:rPr lang="en-US" dirty="0"/>
            </a:br>
            <a:endParaRPr lang="en-US" dirty="0"/>
          </a:p>
        </p:txBody>
      </p:sp>
      <p:pic>
        <p:nvPicPr>
          <p:cNvPr id="6" name="Picture 5">
            <a:extLst>
              <a:ext uri="{FF2B5EF4-FFF2-40B4-BE49-F238E27FC236}">
                <a16:creationId xmlns:a16="http://schemas.microsoft.com/office/drawing/2014/main" id="{0ACA215C-91DF-8FBC-3048-46056C49907B}"/>
              </a:ext>
            </a:extLst>
          </p:cNvPr>
          <p:cNvPicPr>
            <a:picLocks noChangeAspect="1"/>
          </p:cNvPicPr>
          <p:nvPr/>
        </p:nvPicPr>
        <p:blipFill>
          <a:blip r:embed="rId3"/>
          <a:stretch>
            <a:fillRect/>
          </a:stretch>
        </p:blipFill>
        <p:spPr>
          <a:xfrm>
            <a:off x="8783960" y="4017384"/>
            <a:ext cx="9292172" cy="4454342"/>
          </a:xfrm>
          <a:prstGeom prst="rect">
            <a:avLst/>
          </a:prstGeom>
        </p:spPr>
      </p:pic>
      <p:pic>
        <p:nvPicPr>
          <p:cNvPr id="8" name="Picture 7">
            <a:extLst>
              <a:ext uri="{FF2B5EF4-FFF2-40B4-BE49-F238E27FC236}">
                <a16:creationId xmlns:a16="http://schemas.microsoft.com/office/drawing/2014/main" id="{A0326DB6-B8EB-2382-7027-505A9A0D7FCB}"/>
              </a:ext>
            </a:extLst>
          </p:cNvPr>
          <p:cNvPicPr>
            <a:picLocks noChangeAspect="1"/>
          </p:cNvPicPr>
          <p:nvPr/>
        </p:nvPicPr>
        <p:blipFill>
          <a:blip r:embed="rId4"/>
          <a:stretch>
            <a:fillRect/>
          </a:stretch>
        </p:blipFill>
        <p:spPr>
          <a:xfrm>
            <a:off x="891944" y="1695076"/>
            <a:ext cx="7675992" cy="4700802"/>
          </a:xfrm>
          <a:prstGeom prst="rect">
            <a:avLst/>
          </a:prstGeom>
        </p:spPr>
      </p:pic>
      <p:pic>
        <p:nvPicPr>
          <p:cNvPr id="2" name="Picture 1">
            <a:extLst>
              <a:ext uri="{FF2B5EF4-FFF2-40B4-BE49-F238E27FC236}">
                <a16:creationId xmlns:a16="http://schemas.microsoft.com/office/drawing/2014/main" id="{7639E97E-55CB-4EFA-8360-0B8EDD3B3A4D}"/>
              </a:ext>
            </a:extLst>
          </p:cNvPr>
          <p:cNvPicPr>
            <a:picLocks noChangeAspect="1"/>
          </p:cNvPicPr>
          <p:nvPr/>
        </p:nvPicPr>
        <p:blipFill rotWithShape="1">
          <a:blip r:embed="rId5"/>
          <a:srcRect l="32271"/>
          <a:stretch/>
        </p:blipFill>
        <p:spPr>
          <a:xfrm>
            <a:off x="431032" y="9097531"/>
            <a:ext cx="12089995" cy="1182727"/>
          </a:xfrm>
          <a:prstGeom prst="rect">
            <a:avLst/>
          </a:prstGeom>
        </p:spPr>
      </p:pic>
      <p:sp>
        <p:nvSpPr>
          <p:cNvPr id="5" name="TextBox 4">
            <a:extLst>
              <a:ext uri="{FF2B5EF4-FFF2-40B4-BE49-F238E27FC236}">
                <a16:creationId xmlns:a16="http://schemas.microsoft.com/office/drawing/2014/main" id="{7846E007-3783-039A-C414-9B9944117827}"/>
              </a:ext>
            </a:extLst>
          </p:cNvPr>
          <p:cNvSpPr txBox="1"/>
          <p:nvPr/>
        </p:nvSpPr>
        <p:spPr>
          <a:xfrm>
            <a:off x="575048" y="9097531"/>
            <a:ext cx="1152128" cy="1015663"/>
          </a:xfrm>
          <a:prstGeom prst="rect">
            <a:avLst/>
          </a:prstGeom>
          <a:noFill/>
        </p:spPr>
        <p:txBody>
          <a:bodyPr wrap="square" rtlCol="0">
            <a:spAutoFit/>
          </a:bodyPr>
          <a:lstStyle/>
          <a:p>
            <a:pPr algn="ctr"/>
            <a:r>
              <a:rPr lang="en-US" sz="6000" dirty="0">
                <a:solidFill>
                  <a:schemeClr val="bg1">
                    <a:lumMod val="65000"/>
                  </a:schemeClr>
                </a:solidFill>
                <a:latin typeface="72 Black" panose="020B0A04030603020204" pitchFamily="34" charset="0"/>
                <a:cs typeface="72 Black" panose="020B0A04030603020204" pitchFamily="34" charset="0"/>
              </a:rPr>
              <a:t>9</a:t>
            </a:r>
          </a:p>
        </p:txBody>
      </p:sp>
      <p:pic>
        <p:nvPicPr>
          <p:cNvPr id="4" name="Picture 2" descr="Rain, rain, blue, cloud, drop png thumbnail">
            <a:extLst>
              <a:ext uri="{FF2B5EF4-FFF2-40B4-BE49-F238E27FC236}">
                <a16:creationId xmlns:a16="http://schemas.microsoft.com/office/drawing/2014/main" id="{25AE7757-1769-DE68-C87A-7EE1DC2CC3F8}"/>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593" b="98220" l="4167" r="99167">
                        <a14:foregroundMark x1="95000" y1="34718" x2="95000" y2="34718"/>
                        <a14:foregroundMark x1="78889" y1="5045" x2="78889" y2="5045"/>
                        <a14:foregroundMark x1="43333" y1="50742" x2="43333" y2="50742"/>
                        <a14:foregroundMark x1="30278" y1="59347" x2="30278" y2="59347"/>
                        <a14:foregroundMark x1="19722" y1="54896" x2="19722" y2="54896"/>
                        <a14:foregroundMark x1="9167" y1="46588" x2="9167" y2="46588"/>
                        <a14:foregroundMark x1="6944" y1="74184" x2="6944" y2="74184"/>
                        <a14:foregroundMark x1="22222" y1="78635" x2="22222" y2="78635"/>
                        <a14:foregroundMark x1="10278" y1="93175" x2="10278" y2="93175"/>
                        <a14:foregroundMark x1="28056" y1="93175" x2="28056" y2="93175"/>
                        <a14:foregroundMark x1="46667" y1="81306" x2="46667" y2="81306"/>
                        <a14:foregroundMark x1="52778" y1="94065" x2="52778" y2="94065"/>
                        <a14:foregroundMark x1="66944" y1="77745" x2="66944" y2="77745"/>
                        <a14:foregroundMark x1="57778" y1="71217" x2="57778" y2="71217"/>
                        <a14:foregroundMark x1="67500" y1="61721" x2="67500" y2="61721"/>
                        <a14:foregroundMark x1="52778" y1="56677" x2="52778" y2="56677"/>
                        <a14:foregroundMark x1="38611" y1="71217" x2="38611" y2="71217"/>
                        <a14:foregroundMark x1="4167" y1="27596" x2="4167" y2="27596"/>
                        <a14:foregroundMark x1="31944" y1="2967" x2="31944" y2="2967"/>
                        <a14:foregroundMark x1="48333" y1="2671" x2="48333" y2="2671"/>
                        <a14:foregroundMark x1="44722" y1="3264" x2="44722" y2="3264"/>
                        <a14:foregroundMark x1="78333" y1="1780" x2="78333" y2="1780"/>
                        <a14:foregroundMark x1="88889" y1="11276" x2="88889" y2="11276"/>
                        <a14:foregroundMark x1="88889" y1="10979" x2="88889" y2="10979"/>
                        <a14:foregroundMark x1="99167" y1="34125" x2="99167" y2="34125"/>
                        <a14:foregroundMark x1="69722" y1="72107" x2="69722" y2="72107"/>
                        <a14:foregroundMark x1="60000" y1="66172" x2="60000" y2="66172"/>
                        <a14:foregroundMark x1="33056" y1="54006" x2="33056" y2="54006"/>
                        <a14:foregroundMark x1="44167" y1="58457" x2="44167" y2="58457"/>
                        <a14:foregroundMark x1="45833" y1="45401" x2="45833" y2="45401"/>
                        <a14:foregroundMark x1="69722" y1="57864" x2="69722" y2="57864"/>
                        <a14:foregroundMark x1="58889" y1="83086" x2="58889" y2="83086"/>
                        <a14:foregroundMark x1="59167" y1="81899" x2="59167" y2="81899"/>
                        <a14:foregroundMark x1="52500" y1="98220" x2="52500" y2="98220"/>
                        <a14:foregroundMark x1="18056" y1="77151" x2="18056" y2="77151"/>
                        <a14:foregroundMark x1="14722" y1="82196" x2="14722" y2="82196"/>
                        <a14:foregroundMark x1="33611" y1="80712" x2="33611" y2="80712"/>
                        <a14:foregroundMark x1="78889" y1="593" x2="78889" y2="593"/>
                        <a14:foregroundMark x1="76944" y1="593" x2="76944" y2="593"/>
                        <a14:foregroundMark x1="33333" y1="52819" x2="33333" y2="52819"/>
                        <a14:foregroundMark x1="56667" y1="49852" x2="56667" y2="49852"/>
                        <a14:foregroundMark x1="56667" y1="49555" x2="56667" y2="49555"/>
                        <a14:backgroundMark x1="79444" y1="0" x2="79444" y2="0"/>
                        <a14:backgroundMark x1="76389" y1="0" x2="76389" y2="0"/>
                        <a14:backgroundMark x1="89444" y1="10979" x2="89444" y2="10979"/>
                        <a14:backgroundMark x1="89444" y1="11573" x2="89444" y2="11573"/>
                      </a14:backgroundRemoval>
                    </a14:imgEffect>
                  </a14:imgLayer>
                </a14:imgProps>
              </a:ext>
              <a:ext uri="{28A0092B-C50C-407E-A947-70E740481C1C}">
                <a14:useLocalDpi xmlns:a14="http://schemas.microsoft.com/office/drawing/2010/main"/>
              </a:ext>
            </a:extLst>
          </a:blip>
          <a:srcRect/>
          <a:stretch>
            <a:fillRect/>
          </a:stretch>
        </p:blipFill>
        <p:spPr bwMode="auto">
          <a:xfrm flipH="1">
            <a:off x="-371504" y="4423420"/>
            <a:ext cx="1263448" cy="118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8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4.32099E-6 L 0.29279 -0.17377 " pathEditMode="relative" rAng="0" ptsTypes="AA">
                                      <p:cBhvr>
                                        <p:cTn id="6" dur="5000" fill="hold"/>
                                        <p:tgtEl>
                                          <p:spTgt spid="4"/>
                                        </p:tgtEl>
                                        <p:attrNameLst>
                                          <p:attrName>ppt_x</p:attrName>
                                          <p:attrName>ppt_y</p:attrName>
                                        </p:attrNameLst>
                                      </p:cBhvr>
                                      <p:rCtr x="14635" y="-86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chnology Convergence 2023 - Presentation Template" id="{AD7E61BC-6D68-468E-983F-68C8A034365A}" vid="{6AA01E9F-0444-4427-8A7C-1FD78B2E50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7A790E8-6FF5-4BE4-8DD1-9610D006AE09}">
  <we:reference id="f12c312d-282a-4734-8843-05915fdfef0b" version="4.6.0.0" store="EXCatalog" storeType="EXCatalog"/>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Technology Convergence 2023 - Presentation Template</Template>
  <TotalTime>4079</TotalTime>
  <Words>1823</Words>
  <Application>Microsoft Office PowerPoint</Application>
  <PresentationFormat>Custom</PresentationFormat>
  <Paragraphs>188</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Times New Roman</vt:lpstr>
      <vt:lpstr>Calibri</vt:lpstr>
      <vt:lpstr>72 Black</vt:lpstr>
      <vt:lpstr>Amasis MT Pro Black</vt:lpstr>
      <vt:lpstr>Arial</vt:lpstr>
      <vt:lpstr>Open Sauce Bold</vt:lpstr>
      <vt:lpstr>Office Theme</vt:lpstr>
      <vt:lpstr>ANALYSIS OF AXLE CONFIGURATION, TIRE PRESSURE, AND TIRE TEMPERATURE ON FUEL CONSUMPTION OF HCT COMBINATIONS</vt:lpstr>
      <vt:lpstr>BACKGROUND</vt:lpstr>
      <vt:lpstr>The test combination</vt:lpstr>
      <vt:lpstr>The test track </vt:lpstr>
      <vt:lpstr>Tire sensor for Temperature &amp; Pressure</vt:lpstr>
      <vt:lpstr>Ideal Gas Law</vt:lpstr>
      <vt:lpstr>Rolling Resistance vs Temperature/Pressure</vt:lpstr>
      <vt:lpstr>Force in the drawbar vs Fuel consumption</vt:lpstr>
      <vt:lpstr>Impact of Rain – “a gift from above” </vt:lpstr>
      <vt:lpstr>Impact of Rain + 25% on Fuel Consumption</vt:lpstr>
      <vt:lpstr>Power usage vs GCW &amp; lifted axles</vt:lpstr>
      <vt:lpstr>Power usage vs GCW &amp; lifted axles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Hamid</dc:creator>
  <cp:lastModifiedBy>Cider Lennart</cp:lastModifiedBy>
  <cp:revision>50</cp:revision>
  <dcterms:created xsi:type="dcterms:W3CDTF">2023-08-30T05:28:25Z</dcterms:created>
  <dcterms:modified xsi:type="dcterms:W3CDTF">2023-10-25T05:35:48Z</dcterms:modified>
  <dc:identifier>DAFqF3977AU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9540963-e559-4020-8a90-fe8a502c2801_Enabled">
    <vt:lpwstr>true</vt:lpwstr>
  </property>
  <property fmtid="{D5CDD505-2E9C-101B-9397-08002B2CF9AE}" pid="3" name="MSIP_Label_19540963-e559-4020-8a90-fe8a502c2801_SetDate">
    <vt:lpwstr>2023-09-04T09:01:13Z</vt:lpwstr>
  </property>
  <property fmtid="{D5CDD505-2E9C-101B-9397-08002B2CF9AE}" pid="4" name="MSIP_Label_19540963-e559-4020-8a90-fe8a502c2801_Method">
    <vt:lpwstr>Standard</vt:lpwstr>
  </property>
  <property fmtid="{D5CDD505-2E9C-101B-9397-08002B2CF9AE}" pid="5" name="MSIP_Label_19540963-e559-4020-8a90-fe8a502c2801_Name">
    <vt:lpwstr>19540963-e559-4020-8a90-fe8a502c2801</vt:lpwstr>
  </property>
  <property fmtid="{D5CDD505-2E9C-101B-9397-08002B2CF9AE}" pid="6" name="MSIP_Label_19540963-e559-4020-8a90-fe8a502c2801_SiteId">
    <vt:lpwstr>f25493ae-1c98-41d7-8a33-0be75f5fe603</vt:lpwstr>
  </property>
  <property fmtid="{D5CDD505-2E9C-101B-9397-08002B2CF9AE}" pid="7" name="MSIP_Label_19540963-e559-4020-8a90-fe8a502c2801_ActionId">
    <vt:lpwstr>1e77449e-191f-4aae-8496-21aafb286328</vt:lpwstr>
  </property>
  <property fmtid="{D5CDD505-2E9C-101B-9397-08002B2CF9AE}" pid="8" name="MSIP_Label_19540963-e559-4020-8a90-fe8a502c2801_ContentBits">
    <vt:lpwstr>0</vt:lpwstr>
  </property>
</Properties>
</file>