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6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11657" r:id="rId17"/>
    <p:sldId id="259" r:id="rId18"/>
    <p:sldId id="11659" r:id="rId19"/>
    <p:sldId id="11658" r:id="rId20"/>
    <p:sldId id="11661" r:id="rId21"/>
    <p:sldId id="11662" r:id="rId22"/>
    <p:sldId id="11663" r:id="rId23"/>
    <p:sldId id="11664" r:id="rId24"/>
    <p:sldId id="11665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Open Sauce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6"/>
    <a:srgbClr val="DCDCDA"/>
    <a:srgbClr val="DDDDDB"/>
    <a:srgbClr val="DEDFD9"/>
    <a:srgbClr val="E9E9E6"/>
    <a:srgbClr val="DEDEDC"/>
    <a:srgbClr val="C0D1E7"/>
    <a:srgbClr val="DAE5F1"/>
    <a:srgbClr val="E9E9E7"/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29/10/2023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jpe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s://www.nhvr.gov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arrb.com.au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4.jpe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e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1838835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Testing of Next Generation Wide Base Tyres – Pavement impacts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EA2E308-0655-2C57-B8B1-B597E6161D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Anthony Germanchev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133FF88-CD9F-2EA2-6DAC-67C2C4A3B6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Les Bruzsa</a:t>
            </a:r>
          </a:p>
        </p:txBody>
      </p:sp>
      <p:pic>
        <p:nvPicPr>
          <p:cNvPr id="14" name="Picture Placeholder 13" descr="A person wearing glasses and a striped shirt&#10;&#10;Description automatically generated">
            <a:extLst>
              <a:ext uri="{FF2B5EF4-FFF2-40B4-BE49-F238E27FC236}">
                <a16:creationId xmlns:a16="http://schemas.microsoft.com/office/drawing/2014/main" id="{0EBD7F01-4F8E-23A1-9E1A-6C3CF26B26A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53" t="-7339" r="-20750"/>
          <a:stretch/>
        </p:blipFill>
        <p:spPr>
          <a:xfrm>
            <a:off x="15209561" y="5787904"/>
            <a:ext cx="1980605" cy="2160000"/>
          </a:xfrm>
          <a:gradFill flip="none" rotWithShape="1">
            <a:gsLst>
              <a:gs pos="23000">
                <a:srgbClr val="E7E9E6"/>
              </a:gs>
              <a:gs pos="81000">
                <a:srgbClr val="DCDCDA"/>
              </a:gs>
              <a:gs pos="0">
                <a:srgbClr val="E9E9E6"/>
              </a:gs>
              <a:gs pos="100000">
                <a:srgbClr val="DEDFD9"/>
              </a:gs>
            </a:gsLst>
            <a:lin ang="10800000" scaled="1"/>
            <a:tileRect/>
          </a:gradFill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Chris Loose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C1A2D-267D-563C-8476-CC0FEE02F45B}"/>
              </a:ext>
            </a:extLst>
          </p:cNvPr>
          <p:cNvSpPr txBox="1"/>
          <p:nvPr/>
        </p:nvSpPr>
        <p:spPr>
          <a:xfrm>
            <a:off x="4572000" y="4988751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Wingdings" panose="05000000000000000000" pitchFamily="2" charset="2"/>
              </a:rPr>
              <a:t>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Accelerated Load Facility (ALF)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CDEC9D-383D-A123-C0F0-4F91E2B6EB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48" y="2403455"/>
            <a:ext cx="14473608" cy="62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Pavement construction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2" name="Picture 1" descr="P897#yIS1">
            <a:extLst>
              <a:ext uri="{FF2B5EF4-FFF2-40B4-BE49-F238E27FC236}">
                <a16:creationId xmlns:a16="http://schemas.microsoft.com/office/drawing/2014/main" id="{F39BDA54-5A2B-6F00-A18F-7B6F442A8B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655168" y="2369621"/>
            <a:ext cx="15625736" cy="62013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9490AD-1CBF-AF5C-BC14-CEE7FF17281F}"/>
              </a:ext>
            </a:extLst>
          </p:cNvPr>
          <p:cNvGrpSpPr/>
          <p:nvPr/>
        </p:nvGrpSpPr>
        <p:grpSpPr>
          <a:xfrm>
            <a:off x="11880304" y="3631332"/>
            <a:ext cx="5264832" cy="4811296"/>
            <a:chOff x="7870987" y="1721224"/>
            <a:chExt cx="3897631" cy="35831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C9B6-9DB5-84C7-5695-452E519BD00A}"/>
                </a:ext>
              </a:extLst>
            </p:cNvPr>
            <p:cNvSpPr txBox="1"/>
            <p:nvPr/>
          </p:nvSpPr>
          <p:spPr>
            <a:xfrm>
              <a:off x="7870988" y="1721224"/>
              <a:ext cx="3897630" cy="35831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  <p:pic>
          <p:nvPicPr>
            <p:cNvPr id="8" name="Picture 7" descr="P578#yIS1">
              <a:extLst>
                <a:ext uri="{FF2B5EF4-FFF2-40B4-BE49-F238E27FC236}">
                  <a16:creationId xmlns:a16="http://schemas.microsoft.com/office/drawing/2014/main" id="{30BCE09C-7CC0-A593-1D3A-7D6C55B36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987" y="1875992"/>
              <a:ext cx="3897630" cy="327152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3469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Pavement construction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6" name="Picture 5" descr="A construction vehicle in a building&#10;&#10;Description automatically generated">
            <a:extLst>
              <a:ext uri="{FF2B5EF4-FFF2-40B4-BE49-F238E27FC236}">
                <a16:creationId xmlns:a16="http://schemas.microsoft.com/office/drawing/2014/main" id="{8B4CE1D5-E1CD-EB9A-6150-2671DC5F55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801" y="2464246"/>
            <a:ext cx="8136904" cy="6102678"/>
          </a:xfrm>
          <a:prstGeom prst="rect">
            <a:avLst/>
          </a:prstGeom>
        </p:spPr>
      </p:pic>
      <p:pic>
        <p:nvPicPr>
          <p:cNvPr id="9" name="Picture 8" descr="A person in a construction site&#10;&#10;Description automatically generated">
            <a:extLst>
              <a:ext uri="{FF2B5EF4-FFF2-40B4-BE49-F238E27FC236}">
                <a16:creationId xmlns:a16="http://schemas.microsoft.com/office/drawing/2014/main" id="{EB64BF1A-C6A6-8E77-62B1-68E28C8FF5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8191" y="2464246"/>
            <a:ext cx="7386596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Pavement construction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2" name="Picture 1" descr="P909#yIS1">
            <a:extLst>
              <a:ext uri="{FF2B5EF4-FFF2-40B4-BE49-F238E27FC236}">
                <a16:creationId xmlns:a16="http://schemas.microsoft.com/office/drawing/2014/main" id="{25AA3B72-4EF1-E75E-820B-039EB319F5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300" y="2335188"/>
            <a:ext cx="15773400" cy="6264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97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Test program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123816-830B-9738-2588-716FCE54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63460"/>
              </p:ext>
            </p:extLst>
          </p:nvPr>
        </p:nvGraphicFramePr>
        <p:xfrm>
          <a:off x="1257300" y="2305747"/>
          <a:ext cx="15663563" cy="6294136"/>
        </p:xfrm>
        <a:graphic>
          <a:graphicData uri="http://schemas.openxmlformats.org/drawingml/2006/table">
            <a:tbl>
              <a:tblPr/>
              <a:tblGrid>
                <a:gridCol w="999164">
                  <a:extLst>
                    <a:ext uri="{9D8B030D-6E8A-4147-A177-3AD203B41FA5}">
                      <a16:colId xmlns:a16="http://schemas.microsoft.com/office/drawing/2014/main" val="795723559"/>
                    </a:ext>
                  </a:extLst>
                </a:gridCol>
                <a:gridCol w="2612240">
                  <a:extLst>
                    <a:ext uri="{9D8B030D-6E8A-4147-A177-3AD203B41FA5}">
                      <a16:colId xmlns:a16="http://schemas.microsoft.com/office/drawing/2014/main" val="2083157556"/>
                    </a:ext>
                  </a:extLst>
                </a:gridCol>
                <a:gridCol w="1007563">
                  <a:extLst>
                    <a:ext uri="{9D8B030D-6E8A-4147-A177-3AD203B41FA5}">
                      <a16:colId xmlns:a16="http://schemas.microsoft.com/office/drawing/2014/main" val="2221739272"/>
                    </a:ext>
                  </a:extLst>
                </a:gridCol>
                <a:gridCol w="1699091">
                  <a:extLst>
                    <a:ext uri="{9D8B030D-6E8A-4147-A177-3AD203B41FA5}">
                      <a16:colId xmlns:a16="http://schemas.microsoft.com/office/drawing/2014/main" val="1470485782"/>
                    </a:ext>
                  </a:extLst>
                </a:gridCol>
                <a:gridCol w="1208602">
                  <a:extLst>
                    <a:ext uri="{9D8B030D-6E8A-4147-A177-3AD203B41FA5}">
                      <a16:colId xmlns:a16="http://schemas.microsoft.com/office/drawing/2014/main" val="593319019"/>
                    </a:ext>
                  </a:extLst>
                </a:gridCol>
                <a:gridCol w="1974484">
                  <a:extLst>
                    <a:ext uri="{9D8B030D-6E8A-4147-A177-3AD203B41FA5}">
                      <a16:colId xmlns:a16="http://schemas.microsoft.com/office/drawing/2014/main" val="1255717059"/>
                    </a:ext>
                  </a:extLst>
                </a:gridCol>
                <a:gridCol w="2201980">
                  <a:extLst>
                    <a:ext uri="{9D8B030D-6E8A-4147-A177-3AD203B41FA5}">
                      <a16:colId xmlns:a16="http://schemas.microsoft.com/office/drawing/2014/main" val="1216128499"/>
                    </a:ext>
                  </a:extLst>
                </a:gridCol>
                <a:gridCol w="983176">
                  <a:extLst>
                    <a:ext uri="{9D8B030D-6E8A-4147-A177-3AD203B41FA5}">
                      <a16:colId xmlns:a16="http://schemas.microsoft.com/office/drawing/2014/main" val="2893437792"/>
                    </a:ext>
                  </a:extLst>
                </a:gridCol>
                <a:gridCol w="1452323">
                  <a:extLst>
                    <a:ext uri="{9D8B030D-6E8A-4147-A177-3AD203B41FA5}">
                      <a16:colId xmlns:a16="http://schemas.microsoft.com/office/drawing/2014/main" val="1936595651"/>
                    </a:ext>
                  </a:extLst>
                </a:gridCol>
                <a:gridCol w="1524940">
                  <a:extLst>
                    <a:ext uri="{9D8B030D-6E8A-4147-A177-3AD203B41FA5}">
                      <a16:colId xmlns:a16="http://schemas.microsoft.com/office/drawing/2014/main" val="1673545558"/>
                    </a:ext>
                  </a:extLst>
                </a:gridCol>
              </a:tblGrid>
              <a:tr h="59039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no.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Tyre size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Tyre type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pressure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pressure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Cycles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02647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damaging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255/70R22.5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 kPa (98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 kPa (98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75,000 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10/11/2021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30/11/2021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56443"/>
                  </a:ext>
                </a:extLst>
              </a:tr>
              <a:tr h="48577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kPa (76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kPa (76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52,500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2/12/2021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14/12/2021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44271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 - uneven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kPa (76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682.5 kPa (99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52,500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12/01/2022 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25/01/2022 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8775942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 - over inflated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682.5 kPa (99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682.5 kPa (99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67,500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31/01/2022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18/02/2022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318352"/>
                  </a:ext>
                </a:extLst>
              </a:tr>
              <a:tr h="57119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Ultra-wide 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445/50R22.5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kPa (102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60,000 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28/02/2022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03/15/2022</a:t>
                      </a:r>
                    </a:p>
                  </a:txBody>
                  <a:tcPr marL="11265" marR="11265" marT="1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95089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Ultra-wide  - </a:t>
                      </a:r>
                      <a:r>
                        <a:rPr lang="en-AU" sz="1800" b="0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inflated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445/50R22.5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 kPa (81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22/03/2022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04/04/2022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61790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Ultra-wide  - </a:t>
                      </a:r>
                      <a:r>
                        <a:rPr lang="en-AU" sz="1800" b="0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</a:t>
                      </a:r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inflated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445/50R22.5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 kPa (122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08/04/2022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22/04/2022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02899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 single - max pressure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385/55R22.5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kPa (131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03/05/2022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13/05/2022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70639"/>
                  </a:ext>
                </a:extLst>
              </a:tr>
              <a:tr h="59476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 single -recommended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385/55R22.5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 kPa (115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67,500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19/05/2022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02/06/2022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16587"/>
                  </a:ext>
                </a:extLst>
              </a:tr>
              <a:tr h="592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0*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2B8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Ultra-wide </a:t>
                      </a:r>
                    </a:p>
                  </a:txBody>
                  <a:tcPr marL="11265" marR="11265" marT="1126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445/50R22.5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kPa (102 psi)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 fontAlgn="ctr"/>
                      <a:endParaRPr lang="en-A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60,000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13/05/2023</a:t>
                      </a:r>
                      <a:endParaRPr lang="en-AU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20/5/2023</a:t>
                      </a:r>
                      <a:endParaRPr lang="en-AU" sz="1800" b="0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5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 – deformation rate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47903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5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5004374F-75FC-9B8A-0226-C89BF89FE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283" y="1587349"/>
            <a:ext cx="9361040" cy="70591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BE6DA-0FE8-4AD3-B2A5-DED8D912CFEB}"/>
              </a:ext>
            </a:extLst>
          </p:cNvPr>
          <p:cNvSpPr txBox="1">
            <a:spLocks/>
          </p:cNvSpPr>
          <p:nvPr/>
        </p:nvSpPr>
        <p:spPr bwMode="auto">
          <a:xfrm rot="19152356">
            <a:off x="-1464848" y="3263460"/>
            <a:ext cx="11464716" cy="6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AU" sz="3600" dirty="0"/>
              <a:t>Preliminary data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3A5848-C12C-C929-2B67-8E7F59C8C050}"/>
              </a:ext>
            </a:extLst>
          </p:cNvPr>
          <p:cNvCxnSpPr>
            <a:cxnSpLocks/>
          </p:cNvCxnSpPr>
          <p:nvPr/>
        </p:nvCxnSpPr>
        <p:spPr>
          <a:xfrm flipV="1">
            <a:off x="6191672" y="2551212"/>
            <a:ext cx="3672408" cy="10548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64450E-C819-F67F-5863-D781EE156E14}"/>
              </a:ext>
            </a:extLst>
          </p:cNvPr>
          <p:cNvCxnSpPr>
            <a:cxnSpLocks/>
          </p:cNvCxnSpPr>
          <p:nvPr/>
        </p:nvCxnSpPr>
        <p:spPr>
          <a:xfrm flipV="1">
            <a:off x="6191672" y="2914993"/>
            <a:ext cx="3672408" cy="6806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7ED6D0-5485-69C9-53C5-92902B813596}"/>
              </a:ext>
            </a:extLst>
          </p:cNvPr>
          <p:cNvCxnSpPr>
            <a:cxnSpLocks/>
          </p:cNvCxnSpPr>
          <p:nvPr/>
        </p:nvCxnSpPr>
        <p:spPr>
          <a:xfrm flipV="1">
            <a:off x="6191672" y="2229575"/>
            <a:ext cx="3528392" cy="1376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BED066EF-E27D-DB0D-B7E7-20F7FAA020CF}"/>
              </a:ext>
            </a:extLst>
          </p:cNvPr>
          <p:cNvSpPr txBox="1"/>
          <p:nvPr/>
        </p:nvSpPr>
        <p:spPr>
          <a:xfrm>
            <a:off x="503040" y="8383860"/>
            <a:ext cx="17281920" cy="805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13F65A-9745-75DD-2ECD-E789437038CB}"/>
              </a:ext>
            </a:extLst>
          </p:cNvPr>
          <p:cNvSpPr txBox="1"/>
          <p:nvPr/>
        </p:nvSpPr>
        <p:spPr>
          <a:xfrm>
            <a:off x="13104440" y="290600"/>
            <a:ext cx="4784487" cy="2332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0250AE0-81EA-DD3D-C96A-806DC54C09E3}"/>
              </a:ext>
            </a:extLst>
          </p:cNvPr>
          <p:cNvSpPr txBox="1">
            <a:spLocks/>
          </p:cNvSpPr>
          <p:nvPr/>
        </p:nvSpPr>
        <p:spPr>
          <a:xfrm>
            <a:off x="1259401" y="290600"/>
            <a:ext cx="12495212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Adjusted deformation rate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695091888" descr="P2232#yIS1">
            <a:extLst>
              <a:ext uri="{FF2B5EF4-FFF2-40B4-BE49-F238E27FC236}">
                <a16:creationId xmlns:a16="http://schemas.microsoft.com/office/drawing/2014/main" id="{DD900605-AA2A-7B45-0985-1523E82E7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871192" y="1399084"/>
            <a:ext cx="14304482" cy="86877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D03DF83-84C6-C2A7-0C15-B6690F84CC9F}"/>
              </a:ext>
            </a:extLst>
          </p:cNvPr>
          <p:cNvSpPr/>
          <p:nvPr/>
        </p:nvSpPr>
        <p:spPr>
          <a:xfrm>
            <a:off x="3995488" y="4568249"/>
            <a:ext cx="540000" cy="54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70A303-E05E-96B5-3E64-EED2DCC01A48}"/>
              </a:ext>
            </a:extLst>
          </p:cNvPr>
          <p:cNvSpPr/>
          <p:nvPr/>
        </p:nvSpPr>
        <p:spPr>
          <a:xfrm>
            <a:off x="5111552" y="6583660"/>
            <a:ext cx="540000" cy="54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2BBDDC-1D9D-61F3-460B-D6CD4B991D23}"/>
              </a:ext>
            </a:extLst>
          </p:cNvPr>
          <p:cNvCxnSpPr>
            <a:cxnSpLocks/>
          </p:cNvCxnSpPr>
          <p:nvPr/>
        </p:nvCxnSpPr>
        <p:spPr>
          <a:xfrm flipV="1">
            <a:off x="5759624" y="6151612"/>
            <a:ext cx="1800200" cy="61996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8C0B4C6-3F44-BE9C-4BAB-AA658E30F85F}"/>
              </a:ext>
            </a:extLst>
          </p:cNvPr>
          <p:cNvSpPr/>
          <p:nvPr/>
        </p:nvSpPr>
        <p:spPr>
          <a:xfrm>
            <a:off x="8604000" y="4639444"/>
            <a:ext cx="540000" cy="540000"/>
          </a:xfrm>
          <a:prstGeom prst="ellipse">
            <a:avLst/>
          </a:prstGeom>
          <a:noFill/>
          <a:ln w="57150">
            <a:solidFill>
              <a:srgbClr val="0F99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E91944-8A51-A136-590D-2BBD2DFD01A1}"/>
              </a:ext>
            </a:extLst>
          </p:cNvPr>
          <p:cNvCxnSpPr>
            <a:cxnSpLocks/>
          </p:cNvCxnSpPr>
          <p:nvPr/>
        </p:nvCxnSpPr>
        <p:spPr>
          <a:xfrm flipH="1" flipV="1">
            <a:off x="11376248" y="5071492"/>
            <a:ext cx="2880320" cy="864096"/>
          </a:xfrm>
          <a:prstGeom prst="line">
            <a:avLst/>
          </a:prstGeom>
          <a:ln w="38100">
            <a:solidFill>
              <a:srgbClr val="0F99B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2600F6F-FFBD-3E30-598D-80C470C59846}"/>
              </a:ext>
            </a:extLst>
          </p:cNvPr>
          <p:cNvSpPr/>
          <p:nvPr/>
        </p:nvSpPr>
        <p:spPr>
          <a:xfrm>
            <a:off x="13214613" y="5526414"/>
            <a:ext cx="540000" cy="540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>
              <a:solidFill>
                <a:srgbClr val="00B05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7AFC5A-0AA5-60A6-5254-C76AAF791BA8}"/>
              </a:ext>
            </a:extLst>
          </p:cNvPr>
          <p:cNvCxnSpPr>
            <a:cxnSpLocks/>
          </p:cNvCxnSpPr>
          <p:nvPr/>
        </p:nvCxnSpPr>
        <p:spPr>
          <a:xfrm flipH="1">
            <a:off x="12456368" y="5920505"/>
            <a:ext cx="648072" cy="159099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76F9697-A574-A7CD-1CD4-FAA74738D45F}"/>
              </a:ext>
            </a:extLst>
          </p:cNvPr>
          <p:cNvSpPr/>
          <p:nvPr/>
        </p:nvSpPr>
        <p:spPr>
          <a:xfrm>
            <a:off x="14400584" y="5827636"/>
            <a:ext cx="540000" cy="540000"/>
          </a:xfrm>
          <a:prstGeom prst="ellipse">
            <a:avLst/>
          </a:prstGeom>
          <a:noFill/>
          <a:ln w="57150">
            <a:solidFill>
              <a:srgbClr val="0F99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B0D05-69C2-820A-1D9C-F3D50F9C5187}"/>
              </a:ext>
            </a:extLst>
          </p:cNvPr>
          <p:cNvCxnSpPr/>
          <p:nvPr/>
        </p:nvCxnSpPr>
        <p:spPr>
          <a:xfrm>
            <a:off x="151707" y="4678380"/>
            <a:ext cx="1773722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75B317E-F2E6-14DA-1497-005EB6045012}"/>
              </a:ext>
            </a:extLst>
          </p:cNvPr>
          <p:cNvSpPr/>
          <p:nvPr/>
        </p:nvSpPr>
        <p:spPr>
          <a:xfrm>
            <a:off x="16314999" y="4937329"/>
            <a:ext cx="972809" cy="93504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DE8738FC-9781-04AD-A6CB-C92E2F7BC397}"/>
              </a:ext>
            </a:extLst>
          </p:cNvPr>
          <p:cNvSpPr/>
          <p:nvPr/>
        </p:nvSpPr>
        <p:spPr>
          <a:xfrm>
            <a:off x="1016258" y="4904006"/>
            <a:ext cx="972809" cy="93504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72C58D-89BC-EF66-56CF-4749B4DFA782}"/>
              </a:ext>
            </a:extLst>
          </p:cNvPr>
          <p:cNvSpPr txBox="1"/>
          <p:nvPr/>
        </p:nvSpPr>
        <p:spPr>
          <a:xfrm>
            <a:off x="15934723" y="9189400"/>
            <a:ext cx="142643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38742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23BC3B-0D4E-ECBC-2907-F8741745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Adjusted deformation rate calculation</a:t>
            </a:r>
            <a:endParaRPr lang="en-AU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599784-F787-C010-7EE3-2F868961099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1295128" y="2479204"/>
                <a:ext cx="15773400" cy="597693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AU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Deformation rate between 9000 and 52,500 cycles</a:t>
                </a:r>
              </a:p>
              <a:p>
                <a:r>
                  <a:rPr lang="en-AU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Adjusted deformation rate</a:t>
                </a:r>
              </a:p>
              <a:p>
                <a:pPr lvl="1"/>
                <a:r>
                  <a:rPr lang="en-AU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Adjusted Structural Number (SNP) – normalised to 700 kPa surface stress at 9000 cycles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𝑆𝑁𝑃</m:t>
                      </m:r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</m:t>
                      </m:r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𝑆𝑁</m:t>
                          </m:r>
                        </m:e>
                        <m:sub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𝑠𝑔</m:t>
                          </m:r>
                        </m:sub>
                      </m:sSub>
                    </m:oMath>
                  </m:oMathPara>
                </a14:m>
                <a:endParaRPr lang="en-AU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</m:t>
                      </m:r>
                      <m:r>
                        <a:rPr lang="en-AU" sz="3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=12.992−4.167×</m:t>
                      </m:r>
                      <m:sSub>
                        <m:sSub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A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A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+0.936×</m:t>
                      </m:r>
                      <m:sSub>
                        <m:sSub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AU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900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AU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5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𝑆𝑁</m:t>
                          </m:r>
                        </m:e>
                        <m:sub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𝑠𝑔</m:t>
                          </m:r>
                        </m:sub>
                      </m:sSub>
                      <m:r>
                        <a:rPr lang="en-A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=3.51×</m:t>
                      </m:r>
                      <m:sSub>
                        <m:sSub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𝑙𝑜𝑔</m:t>
                          </m:r>
                        </m:e>
                        <m:sub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𝐶𝐵𝑅</m:t>
                          </m:r>
                        </m:e>
                      </m:d>
                      <m:r>
                        <a:rPr lang="en-A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−0.85×</m:t>
                      </m:r>
                      <m:sSup>
                        <m:sSup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3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A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AU" sz="3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𝐶𝐵𝑅</m:t>
                                  </m:r>
                                </m:e>
                              </m:d>
                            </m:e>
                          </m:d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AU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AU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−1.43</m:t>
                      </m:r>
                    </m:oMath>
                  </m:oMathPara>
                </a14:m>
                <a:endParaRPr lang="en-AU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CBR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3.264−1.018 ×</m:t>
                          </m:r>
                          <m:sSub>
                            <m:sSub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3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900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AU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AU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Adjusted deformation rate</a:t>
                </a:r>
              </a:p>
              <a:p>
                <a:pPr lvl="2"/>
                <a:r>
                  <a:rPr lang="en-A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relationship between 20mm Montrose crushed rock (</a:t>
                </a:r>
                <a:r>
                  <a:rPr lang="en-AU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AP-T73-06</a:t>
                </a:r>
                <a:r>
                  <a:rPr lang="en-A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3"/>
                <a:r>
                  <a:rPr lang="en-A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approx. SNP</a:t>
                </a:r>
                <a:r>
                  <a:rPr lang="en-AU" sz="35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A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4.7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39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A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-3.5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𝑅𝑢𝑡</m:t>
                      </m:r>
                      <m:d>
                        <m:d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𝑆𝑁</m:t>
                          </m:r>
                          <m:sSub>
                            <m:sSub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35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35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𝑆𝑁</m:t>
                                  </m:r>
                                  <m:sSub>
                                    <m:sSubPr>
                                      <m:ctrlPr>
                                        <a:rPr lang="en-AU" sz="3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𝑆𝑁</m:t>
                                  </m:r>
                                  <m:sSub>
                                    <m:sSubPr>
                                      <m:ctrlPr>
                                        <a:rPr lang="en-AU" sz="35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sup>
                      </m:sSup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3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𝑅𝑢𝑡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𝑆𝑁</m:t>
                      </m:r>
                      <m:sSub>
                        <m:sSubPr>
                          <m:ctrlPr>
                            <a:rPr lang="en-AU" sz="35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AU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AU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599784-F787-C010-7EE3-2F868961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1295128" y="2479204"/>
                <a:ext cx="15773400" cy="5976937"/>
              </a:xfrm>
              <a:blipFill>
                <a:blip r:embed="rId2"/>
                <a:stretch>
                  <a:fillRect l="-773" t="-28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9FAAE-5351-1FC8-B449-162145047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47903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D41BA493-6310-52AE-FC05-3A9992CFF7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8" name="image16.jpg">
            <a:extLst>
              <a:ext uri="{FF2B5EF4-FFF2-40B4-BE49-F238E27FC236}">
                <a16:creationId xmlns:a16="http://schemas.microsoft.com/office/drawing/2014/main" id="{ADF1C8CA-AB6C-C85F-3705-4FB956CCB65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2B2F43-C398-9191-409A-5027FFC5A0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378E13-F47E-5E60-8D42-D948AFB1C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11" name="Picture 1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0E3D1AA1-1C05-7298-3023-3F5D4E5CDB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E2733D1-6B2B-F1B3-C574-471047CF9CF3}"/>
              </a:ext>
            </a:extLst>
          </p:cNvPr>
          <p:cNvSpPr txBox="1"/>
          <p:nvPr/>
        </p:nvSpPr>
        <p:spPr>
          <a:xfrm>
            <a:off x="13104440" y="290600"/>
            <a:ext cx="4784487" cy="2332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23BC3B-0D4E-ECBC-2907-F8741745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28" y="318964"/>
            <a:ext cx="12495212" cy="1787500"/>
          </a:xfrm>
        </p:spPr>
        <p:txBody>
          <a:bodyPr/>
          <a:lstStyle/>
          <a:p>
            <a:r>
              <a:rPr lang="en-US" sz="6000" dirty="0"/>
              <a:t>Results - deformation</a:t>
            </a:r>
            <a:endParaRPr lang="en-AU" sz="6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9FAAE-5351-1FC8-B449-162145047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47903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D41BA493-6310-52AE-FC05-3A9992CFF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8" name="image16.jpg">
            <a:extLst>
              <a:ext uri="{FF2B5EF4-FFF2-40B4-BE49-F238E27FC236}">
                <a16:creationId xmlns:a16="http://schemas.microsoft.com/office/drawing/2014/main" id="{ADF1C8CA-AB6C-C85F-3705-4FB956CCB6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2B2F43-C398-9191-409A-5027FFC5A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378E13-F47E-5E60-8D42-D948AFB1C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11" name="Picture 1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0E3D1AA1-1C05-7298-3023-3F5D4E5CD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7B56EE-7883-32A9-60B9-2E0FE4EF7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21757"/>
              </p:ext>
            </p:extLst>
          </p:nvPr>
        </p:nvGraphicFramePr>
        <p:xfrm>
          <a:off x="1367136" y="1471092"/>
          <a:ext cx="15202065" cy="7146983"/>
        </p:xfrm>
        <a:graphic>
          <a:graphicData uri="http://schemas.openxmlformats.org/drawingml/2006/table">
            <a:tbl>
              <a:tblPr/>
              <a:tblGrid>
                <a:gridCol w="845420">
                  <a:extLst>
                    <a:ext uri="{9D8B030D-6E8A-4147-A177-3AD203B41FA5}">
                      <a16:colId xmlns:a16="http://schemas.microsoft.com/office/drawing/2014/main" val="795723559"/>
                    </a:ext>
                  </a:extLst>
                </a:gridCol>
                <a:gridCol w="3972252">
                  <a:extLst>
                    <a:ext uri="{9D8B030D-6E8A-4147-A177-3AD203B41FA5}">
                      <a16:colId xmlns:a16="http://schemas.microsoft.com/office/drawing/2014/main" val="2083157556"/>
                    </a:ext>
                  </a:extLst>
                </a:gridCol>
                <a:gridCol w="2103285">
                  <a:extLst>
                    <a:ext uri="{9D8B030D-6E8A-4147-A177-3AD203B41FA5}">
                      <a16:colId xmlns:a16="http://schemas.microsoft.com/office/drawing/2014/main" val="1470485782"/>
                    </a:ext>
                  </a:extLst>
                </a:gridCol>
                <a:gridCol w="1522658">
                  <a:extLst>
                    <a:ext uri="{9D8B030D-6E8A-4147-A177-3AD203B41FA5}">
                      <a16:colId xmlns:a16="http://schemas.microsoft.com/office/drawing/2014/main" val="593319019"/>
                    </a:ext>
                  </a:extLst>
                </a:gridCol>
                <a:gridCol w="2253774">
                  <a:extLst>
                    <a:ext uri="{9D8B030D-6E8A-4147-A177-3AD203B41FA5}">
                      <a16:colId xmlns:a16="http://schemas.microsoft.com/office/drawing/2014/main" val="1936595651"/>
                    </a:ext>
                  </a:extLst>
                </a:gridCol>
                <a:gridCol w="2241690">
                  <a:extLst>
                    <a:ext uri="{9D8B030D-6E8A-4147-A177-3AD203B41FA5}">
                      <a16:colId xmlns:a16="http://schemas.microsoft.com/office/drawing/2014/main" val="1673545558"/>
                    </a:ext>
                  </a:extLst>
                </a:gridCol>
                <a:gridCol w="2262986">
                  <a:extLst>
                    <a:ext uri="{9D8B030D-6E8A-4147-A177-3AD203B41FA5}">
                      <a16:colId xmlns:a16="http://schemas.microsoft.com/office/drawing/2014/main" val="2526714142"/>
                    </a:ext>
                  </a:extLst>
                </a:gridCol>
              </a:tblGrid>
              <a:tr h="114240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Test no.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Tyre size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Tyre type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Total Deformation</a:t>
                      </a:r>
                    </a:p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(mm)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Deformation rate</a:t>
                      </a:r>
                      <a:b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(mm/cycle</a:t>
                      </a:r>
                      <a:r>
                        <a:rPr lang="en-AU" sz="21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x 10</a:t>
                      </a:r>
                      <a:r>
                        <a:rPr lang="en-AU" sz="2100" b="1" i="0" u="none" strike="noStrike" kern="1200" baseline="300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Adjusted Deformation rate</a:t>
                      </a:r>
                      <a:b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(mm/cycle) </a:t>
                      </a:r>
                      <a:r>
                        <a:rPr lang="en-AU" sz="21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 10</a:t>
                      </a:r>
                      <a:r>
                        <a:rPr lang="en-AU" sz="2100" b="1" i="0" u="none" strike="noStrike" kern="1200" baseline="300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</a:t>
                      </a:r>
                      <a:endParaRPr lang="en-AU" sz="21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02647"/>
                  </a:ext>
                </a:extLst>
              </a:tr>
              <a:tr h="5263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damaging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255/70R22.5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1.91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1.83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56443"/>
                  </a:ext>
                </a:extLst>
              </a:tr>
              <a:tr h="5263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44271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 - uneven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1.42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8775942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 - over inflated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1.60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1.28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318352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Ultra-wide 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1.70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1.79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9508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Ultra-wide  - </a:t>
                      </a:r>
                      <a:r>
                        <a:rPr lang="en-AU" sz="2100" b="0" i="0" u="sng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under</a:t>
                      </a:r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inflated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sng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3.20*</a:t>
                      </a: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sng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2.17</a:t>
                      </a:r>
                      <a:r>
                        <a:rPr lang="en-AU" sz="2100" b="1" i="0" u="none" strike="sng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sng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3.22</a:t>
                      </a:r>
                      <a:r>
                        <a:rPr lang="en-AU" sz="2100" b="1" i="0" u="none" strike="sngStrike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61790"/>
                  </a:ext>
                </a:extLst>
              </a:tr>
              <a:tr h="61918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Ultra-wide  - </a:t>
                      </a:r>
                      <a:r>
                        <a:rPr lang="en-AU" sz="2100" b="0" i="0" u="sng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over</a:t>
                      </a:r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inflated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2.37</a:t>
                      </a: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1.24</a:t>
                      </a: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1.75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0289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Super single - max pressure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385/55R22.5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1.86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1.12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1.28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7063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Super single -recommended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385/55R22.5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2.82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1.44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16587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Test 5 - repeated</a:t>
                      </a:r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3.34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1.80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8916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6F52CDF-628F-EF9C-2F16-802533B60212}"/>
              </a:ext>
            </a:extLst>
          </p:cNvPr>
          <p:cNvSpPr txBox="1"/>
          <p:nvPr/>
        </p:nvSpPr>
        <p:spPr bwMode="auto">
          <a:xfrm>
            <a:off x="9071992" y="8743900"/>
            <a:ext cx="8538480" cy="4235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*test pavement moisture content exceeded acceptable range</a:t>
            </a:r>
            <a:endParaRPr lang="en-AU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E2733D1-6B2B-F1B3-C574-471047CF9CF3}"/>
              </a:ext>
            </a:extLst>
          </p:cNvPr>
          <p:cNvSpPr txBox="1"/>
          <p:nvPr/>
        </p:nvSpPr>
        <p:spPr>
          <a:xfrm>
            <a:off x="13104440" y="290600"/>
            <a:ext cx="4784487" cy="23326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23BC3B-0D4E-ECBC-2907-F8741745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128" y="318964"/>
            <a:ext cx="12495212" cy="1787500"/>
          </a:xfrm>
        </p:spPr>
        <p:txBody>
          <a:bodyPr/>
          <a:lstStyle/>
          <a:p>
            <a:r>
              <a:rPr lang="en-US" sz="6000" dirty="0"/>
              <a:t>Results - deformation</a:t>
            </a:r>
            <a:endParaRPr lang="en-AU" sz="6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99FAAE-5351-1FC8-B449-162145047F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479035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D41BA493-6310-52AE-FC05-3A9992CFF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8" name="image16.jpg">
            <a:extLst>
              <a:ext uri="{FF2B5EF4-FFF2-40B4-BE49-F238E27FC236}">
                <a16:creationId xmlns:a16="http://schemas.microsoft.com/office/drawing/2014/main" id="{ADF1C8CA-AB6C-C85F-3705-4FB956CCB65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2B2F43-C398-9191-409A-5027FFC5A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378E13-F47E-5E60-8D42-D948AFB1C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11" name="Picture 1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0E3D1AA1-1C05-7298-3023-3F5D4E5CD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7B56EE-7883-32A9-60B9-2E0FE4EF7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37984"/>
              </p:ext>
            </p:extLst>
          </p:nvPr>
        </p:nvGraphicFramePr>
        <p:xfrm>
          <a:off x="1367136" y="1471092"/>
          <a:ext cx="15202065" cy="7146983"/>
        </p:xfrm>
        <a:graphic>
          <a:graphicData uri="http://schemas.openxmlformats.org/drawingml/2006/table">
            <a:tbl>
              <a:tblPr/>
              <a:tblGrid>
                <a:gridCol w="845420">
                  <a:extLst>
                    <a:ext uri="{9D8B030D-6E8A-4147-A177-3AD203B41FA5}">
                      <a16:colId xmlns:a16="http://schemas.microsoft.com/office/drawing/2014/main" val="795723559"/>
                    </a:ext>
                  </a:extLst>
                </a:gridCol>
                <a:gridCol w="3972252">
                  <a:extLst>
                    <a:ext uri="{9D8B030D-6E8A-4147-A177-3AD203B41FA5}">
                      <a16:colId xmlns:a16="http://schemas.microsoft.com/office/drawing/2014/main" val="2083157556"/>
                    </a:ext>
                  </a:extLst>
                </a:gridCol>
                <a:gridCol w="2103285">
                  <a:extLst>
                    <a:ext uri="{9D8B030D-6E8A-4147-A177-3AD203B41FA5}">
                      <a16:colId xmlns:a16="http://schemas.microsoft.com/office/drawing/2014/main" val="1470485782"/>
                    </a:ext>
                  </a:extLst>
                </a:gridCol>
                <a:gridCol w="1522658">
                  <a:extLst>
                    <a:ext uri="{9D8B030D-6E8A-4147-A177-3AD203B41FA5}">
                      <a16:colId xmlns:a16="http://schemas.microsoft.com/office/drawing/2014/main" val="593319019"/>
                    </a:ext>
                  </a:extLst>
                </a:gridCol>
                <a:gridCol w="2253774">
                  <a:extLst>
                    <a:ext uri="{9D8B030D-6E8A-4147-A177-3AD203B41FA5}">
                      <a16:colId xmlns:a16="http://schemas.microsoft.com/office/drawing/2014/main" val="1936595651"/>
                    </a:ext>
                  </a:extLst>
                </a:gridCol>
                <a:gridCol w="2241690">
                  <a:extLst>
                    <a:ext uri="{9D8B030D-6E8A-4147-A177-3AD203B41FA5}">
                      <a16:colId xmlns:a16="http://schemas.microsoft.com/office/drawing/2014/main" val="1673545558"/>
                    </a:ext>
                  </a:extLst>
                </a:gridCol>
                <a:gridCol w="2262986">
                  <a:extLst>
                    <a:ext uri="{9D8B030D-6E8A-4147-A177-3AD203B41FA5}">
                      <a16:colId xmlns:a16="http://schemas.microsoft.com/office/drawing/2014/main" val="2526714142"/>
                    </a:ext>
                  </a:extLst>
                </a:gridCol>
              </a:tblGrid>
              <a:tr h="114240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Test no.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Tyre size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Tyre type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Total Deformation</a:t>
                      </a:r>
                    </a:p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(mm)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Deformation rate</a:t>
                      </a:r>
                      <a:b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(mm/cycle</a:t>
                      </a:r>
                      <a:r>
                        <a:rPr lang="en-AU" sz="21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x 10</a:t>
                      </a:r>
                      <a:r>
                        <a:rPr lang="en-AU" sz="2100" b="1" i="0" u="none" strike="noStrike" kern="1200" baseline="300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Adjusted Deformation rate</a:t>
                      </a:r>
                      <a:b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21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(mm/cycle) </a:t>
                      </a:r>
                      <a:r>
                        <a:rPr lang="en-AU" sz="2100" b="1" i="0" u="none" strike="noStrike" kern="12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 10</a:t>
                      </a:r>
                      <a:r>
                        <a:rPr lang="en-AU" sz="2100" b="1" i="0" u="none" strike="noStrike" kern="1200" baseline="30000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</a:t>
                      </a:r>
                      <a:endParaRPr lang="en-AU" sz="21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02647"/>
                  </a:ext>
                </a:extLst>
              </a:tr>
              <a:tr h="5263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damaging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255/70R22.5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1.91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1.83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56443"/>
                  </a:ext>
                </a:extLst>
              </a:tr>
              <a:tr h="5263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Most common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44271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8775942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318352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Ultra-wide 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AU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1.70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1.79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9508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sngStrike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sngStrike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sngStrike" kern="1200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61790"/>
                  </a:ext>
                </a:extLst>
              </a:tr>
              <a:tr h="61918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0289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70639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Super single -recommended</a:t>
                      </a: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385/55R22.5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2.82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1.44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1.40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16587"/>
                  </a:ext>
                </a:extLst>
              </a:tr>
              <a:tr h="618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AU" sz="21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Test 5 - repeated</a:t>
                      </a:r>
                      <a:endParaRPr lang="en-AU" sz="2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898" marR="16898" marT="168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445/50R22.5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1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14288" marR="14288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3.34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1.80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1.27</a:t>
                      </a:r>
                      <a:endParaRPr lang="en-AU" sz="21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145" marR="17145" marT="1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8916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EB1CBC0-B5A2-13D5-8A24-90FF27330801}"/>
              </a:ext>
            </a:extLst>
          </p:cNvPr>
          <p:cNvSpPr/>
          <p:nvPr/>
        </p:nvSpPr>
        <p:spPr>
          <a:xfrm>
            <a:off x="14988991" y="2708357"/>
            <a:ext cx="858006" cy="374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94028B-ABE4-BE60-C837-7A851C3350E3}"/>
              </a:ext>
            </a:extLst>
          </p:cNvPr>
          <p:cNvSpPr/>
          <p:nvPr/>
        </p:nvSpPr>
        <p:spPr>
          <a:xfrm>
            <a:off x="14988991" y="7511292"/>
            <a:ext cx="858006" cy="374622"/>
          </a:xfrm>
          <a:prstGeom prst="rect">
            <a:avLst/>
          </a:prstGeom>
          <a:noFill/>
          <a:ln w="28575">
            <a:solidFill>
              <a:srgbClr val="EDDD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7D9DA9-0DB5-E7A9-6724-7BD25409A41F}"/>
              </a:ext>
            </a:extLst>
          </p:cNvPr>
          <p:cNvSpPr/>
          <p:nvPr/>
        </p:nvSpPr>
        <p:spPr>
          <a:xfrm>
            <a:off x="14988991" y="5005771"/>
            <a:ext cx="858006" cy="374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91CE9C-4BA4-60C3-B7A4-2D9B5E1BFAB0}"/>
              </a:ext>
            </a:extLst>
          </p:cNvPr>
          <p:cNvSpPr/>
          <p:nvPr/>
        </p:nvSpPr>
        <p:spPr>
          <a:xfrm>
            <a:off x="14988991" y="3256710"/>
            <a:ext cx="858006" cy="3746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6F7582-A35C-A928-D065-28D5D9974626}"/>
              </a:ext>
            </a:extLst>
          </p:cNvPr>
          <p:cNvSpPr/>
          <p:nvPr/>
        </p:nvSpPr>
        <p:spPr>
          <a:xfrm>
            <a:off x="14988991" y="8127591"/>
            <a:ext cx="858006" cy="3746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7F8FF6-0712-53D8-FD4E-7244B316BBD6}"/>
              </a:ext>
            </a:extLst>
          </p:cNvPr>
          <p:cNvSpPr/>
          <p:nvPr/>
        </p:nvSpPr>
        <p:spPr>
          <a:xfrm>
            <a:off x="12771011" y="2696273"/>
            <a:ext cx="858006" cy="374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48922C-2D0B-A802-30EF-EE5F9B8B9F88}"/>
              </a:ext>
            </a:extLst>
          </p:cNvPr>
          <p:cNvSpPr/>
          <p:nvPr/>
        </p:nvSpPr>
        <p:spPr>
          <a:xfrm>
            <a:off x="12771011" y="7501777"/>
            <a:ext cx="858006" cy="374622"/>
          </a:xfrm>
          <a:prstGeom prst="rect">
            <a:avLst/>
          </a:prstGeom>
          <a:noFill/>
          <a:ln w="28575">
            <a:solidFill>
              <a:srgbClr val="EDDD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102DD-6BF7-BF5F-7792-DABE31D57940}"/>
              </a:ext>
            </a:extLst>
          </p:cNvPr>
          <p:cNvSpPr/>
          <p:nvPr/>
        </p:nvSpPr>
        <p:spPr>
          <a:xfrm>
            <a:off x="12771011" y="8131209"/>
            <a:ext cx="858006" cy="374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80DA1F-9CEE-6D2E-746F-370CAF357593}"/>
              </a:ext>
            </a:extLst>
          </p:cNvPr>
          <p:cNvSpPr/>
          <p:nvPr/>
        </p:nvSpPr>
        <p:spPr>
          <a:xfrm>
            <a:off x="12771011" y="3236865"/>
            <a:ext cx="858006" cy="3746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0DACEB-CFE0-165F-6185-396D543DB90F}"/>
              </a:ext>
            </a:extLst>
          </p:cNvPr>
          <p:cNvSpPr/>
          <p:nvPr/>
        </p:nvSpPr>
        <p:spPr>
          <a:xfrm>
            <a:off x="12771011" y="4984593"/>
            <a:ext cx="858006" cy="374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36FD26-A839-9C80-3AD3-0400B5C92E12}"/>
              </a:ext>
            </a:extLst>
          </p:cNvPr>
          <p:cNvSpPr/>
          <p:nvPr/>
        </p:nvSpPr>
        <p:spPr>
          <a:xfrm>
            <a:off x="10499569" y="2696273"/>
            <a:ext cx="858006" cy="374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4239FD-97E9-5B80-A4DC-F92932CED9CC}"/>
              </a:ext>
            </a:extLst>
          </p:cNvPr>
          <p:cNvSpPr/>
          <p:nvPr/>
        </p:nvSpPr>
        <p:spPr>
          <a:xfrm>
            <a:off x="10499569" y="8127591"/>
            <a:ext cx="858006" cy="374622"/>
          </a:xfrm>
          <a:prstGeom prst="rect">
            <a:avLst/>
          </a:prstGeom>
          <a:noFill/>
          <a:ln w="28575">
            <a:solidFill>
              <a:srgbClr val="EDDD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68E3C7-F812-37EC-09EE-ABC809085823}"/>
              </a:ext>
            </a:extLst>
          </p:cNvPr>
          <p:cNvSpPr/>
          <p:nvPr/>
        </p:nvSpPr>
        <p:spPr>
          <a:xfrm>
            <a:off x="10499569" y="3237656"/>
            <a:ext cx="858006" cy="37462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BF6A4D-7AE1-E76A-0B5A-28746291DFA6}"/>
              </a:ext>
            </a:extLst>
          </p:cNvPr>
          <p:cNvSpPr/>
          <p:nvPr/>
        </p:nvSpPr>
        <p:spPr>
          <a:xfrm>
            <a:off x="10499569" y="7510270"/>
            <a:ext cx="858006" cy="37462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A78178-9BBC-520E-B1FF-37CEC90E2D61}"/>
              </a:ext>
            </a:extLst>
          </p:cNvPr>
          <p:cNvSpPr/>
          <p:nvPr/>
        </p:nvSpPr>
        <p:spPr>
          <a:xfrm>
            <a:off x="10512152" y="4999484"/>
            <a:ext cx="858006" cy="374622"/>
          </a:xfrm>
          <a:prstGeom prst="rect">
            <a:avLst/>
          </a:prstGeom>
          <a:noFill/>
          <a:ln w="28575">
            <a:solidFill>
              <a:srgbClr val="EDDD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37628-7DD5-D59D-55AA-EDCB202C481F}"/>
              </a:ext>
            </a:extLst>
          </p:cNvPr>
          <p:cNvSpPr txBox="1"/>
          <p:nvPr/>
        </p:nvSpPr>
        <p:spPr bwMode="auto">
          <a:xfrm>
            <a:off x="9071992" y="8743900"/>
            <a:ext cx="8538480" cy="4235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*test pavement moisture content exceeded acceptable range</a:t>
            </a:r>
            <a:endParaRPr lang="en-AU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0D1C5-2269-D4DB-7E35-01BC6A6441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9504" y="2623219"/>
            <a:ext cx="12351196" cy="590465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Funding and technical guidance: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NHVR – HVSI Grant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Project lead by: </a:t>
            </a:r>
            <a:r>
              <a:rPr lang="en-AU" sz="3600" dirty="0">
                <a:latin typeface="Arial" panose="020B0604020202020204" pitchFamily="34" charset="0"/>
                <a:cs typeface="Arial" panose="020B0604020202020204" pitchFamily="34" charset="0"/>
              </a:rPr>
              <a:t>Truck Industry Council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3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Supported by suppliers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Michelin and Goodyear.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Pavement testing: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Australian Road Research Board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8893C5-ABE5-3553-CBC4-C87F4AE2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 dirty="0"/>
              <a:t>Project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705D9-94A3-3307-6BF8-7255F5A2FE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5" name="Picture 4" descr="Home">
            <a:hlinkClick r:id="rId2" tooltip="&quot;Home&quot;"/>
            <a:extLst>
              <a:ext uri="{FF2B5EF4-FFF2-40B4-BE49-F238E27FC236}">
                <a16:creationId xmlns:a16="http://schemas.microsoft.com/office/drawing/2014/main" id="{A37AA30F-9087-CB6D-230D-8A03042ACA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069" y="2645096"/>
            <a:ext cx="1533021" cy="69820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6" name="image16.jpg">
            <a:extLst>
              <a:ext uri="{FF2B5EF4-FFF2-40B4-BE49-F238E27FC236}">
                <a16:creationId xmlns:a16="http://schemas.microsoft.com/office/drawing/2014/main" id="{D98A0E2D-7D8E-27ED-9273-B837F8AF69C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5208" y="3723938"/>
            <a:ext cx="1146175" cy="1072515"/>
          </a:xfrm>
          <a:prstGeom prst="rect">
            <a:avLst/>
          </a:prstGeom>
          <a:ln/>
        </p:spPr>
      </p:pic>
      <p:pic>
        <p:nvPicPr>
          <p:cNvPr id="7" name="Picture 6" descr="ARRB | Your National Transport Research Organisation">
            <a:hlinkClick r:id="rId5"/>
            <a:extLst>
              <a:ext uri="{FF2B5EF4-FFF2-40B4-BE49-F238E27FC236}">
                <a16:creationId xmlns:a16="http://schemas.microsoft.com/office/drawing/2014/main" id="{3863CB6F-AB04-097A-106D-812DE378BF0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191" y="6356463"/>
            <a:ext cx="1485900" cy="56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472DC8-2A6C-E7CD-4213-E4CFB1DB3D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85" y="5207298"/>
            <a:ext cx="1913209" cy="371388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6A6DA75-51F0-971C-3863-2870E68DC53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85" y="5609825"/>
            <a:ext cx="1993712" cy="498428"/>
          </a:xfrm>
          <a:prstGeom prst="rect">
            <a:avLst/>
          </a:prstGeom>
        </p:spPr>
      </p:pic>
      <p:pic>
        <p:nvPicPr>
          <p:cNvPr id="10" name="Picture 9" descr="A blue and green logo&#10;&#10;Description automatically generated">
            <a:extLst>
              <a:ext uri="{FF2B5EF4-FFF2-40B4-BE49-F238E27FC236}">
                <a16:creationId xmlns:a16="http://schemas.microsoft.com/office/drawing/2014/main" id="{E5A22515-639B-B0D8-CA82-6D595A1E9EB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152" y="6811457"/>
            <a:ext cx="2925967" cy="1086036"/>
          </a:xfrm>
          <a:prstGeom prst="rect">
            <a:avLst/>
          </a:prstGeom>
        </p:spPr>
      </p:pic>
      <p:pic>
        <p:nvPicPr>
          <p:cNvPr id="11" name="Picture 10" descr="A blue and green logo&#10;&#10;Description automatically generated">
            <a:extLst>
              <a:ext uri="{FF2B5EF4-FFF2-40B4-BE49-F238E27FC236}">
                <a16:creationId xmlns:a16="http://schemas.microsoft.com/office/drawing/2014/main" id="{070892F8-7CA0-E10F-714D-96AED1A438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2" name="image16.jpg">
            <a:extLst>
              <a:ext uri="{FF2B5EF4-FFF2-40B4-BE49-F238E27FC236}">
                <a16:creationId xmlns:a16="http://schemas.microsoft.com/office/drawing/2014/main" id="{000F5163-5BD4-A6E6-4DCC-D3C037EA285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A19122-4907-999E-840E-9F662AFAD5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DEAEF4B-6C98-443E-A5AD-0123AFADFF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15" name="Picture 14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EADBF671-43C1-889B-CC44-0754E7AF7A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 - deformation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2F198B-8B81-1A0E-5215-7DF17587E52A}"/>
              </a:ext>
            </a:extLst>
          </p:cNvPr>
          <p:cNvSpPr txBox="1">
            <a:spLocks/>
          </p:cNvSpPr>
          <p:nvPr/>
        </p:nvSpPr>
        <p:spPr>
          <a:xfrm>
            <a:off x="1655168" y="2983260"/>
            <a:ext cx="15553728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Deformation rates for both the dual tyres and single tyres were within a similar range (within the variability of the experiment).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deformation rate of the 255/70R22.5 dual tyres was the highest.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Based on these results, tyre size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(section width) alone did not correlate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deformation rate, with other contributing factors including contact patch area, shape and pressure distribution.</a:t>
            </a:r>
            <a:endParaRPr lang="en-A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 - deformation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2F198B-8B81-1A0E-5215-7DF17587E52A}"/>
              </a:ext>
            </a:extLst>
          </p:cNvPr>
          <p:cNvSpPr txBox="1">
            <a:spLocks/>
          </p:cNvSpPr>
          <p:nvPr/>
        </p:nvSpPr>
        <p:spPr>
          <a:xfrm>
            <a:off x="1655168" y="2983260"/>
            <a:ext cx="15553728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Based on the deformation rates, inflation pressure was found to have a significant effect on wear for the dual 11R22.5 tyres, but not for wide single tyres.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differences were marginal When comparing the results representative of common practice: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11R22.5 dual tyres at 100 psi (689 kPa)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0.0000128 mm/cycle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445/50R22.5 tyres at 102 psi (703 kPa)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0.0000127 mm/cycle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385/55R22.5 tyres at 115 psi (792 kPa)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0.0000140  mm/cycle</a:t>
            </a:r>
          </a:p>
        </p:txBody>
      </p:sp>
    </p:spTree>
    <p:extLst>
      <p:ext uri="{BB962C8B-B14F-4D97-AF65-F5344CB8AC3E}">
        <p14:creationId xmlns:p14="http://schemas.microsoft.com/office/powerpoint/2010/main" val="14384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 – inflation pressure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2F198B-8B81-1A0E-5215-7DF17587E52A}"/>
              </a:ext>
            </a:extLst>
          </p:cNvPr>
          <p:cNvSpPr txBox="1">
            <a:spLocks/>
          </p:cNvSpPr>
          <p:nvPr/>
        </p:nvSpPr>
        <p:spPr>
          <a:xfrm>
            <a:off x="1727176" y="2479204"/>
            <a:ext cx="15553728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tests designed to quantify the effects of tyre inflation pressure for wide single tyres produced some counter-intuitive results.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results were not statistically significant and could not be attributed to the characteristics of the tyre.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implies that wide single tyres can operate at a wider range of inflation pressures, with no discernible difference in pavement wear.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finding was consistent with the pressure distribution tests which showed less variation in contact patch area (maintained a regular rectangular contact area) and less high-pressure locations (hot spots) when compared with dual tyres.</a:t>
            </a:r>
          </a:p>
        </p:txBody>
      </p:sp>
    </p:spTree>
    <p:extLst>
      <p:ext uri="{BB962C8B-B14F-4D97-AF65-F5344CB8AC3E}">
        <p14:creationId xmlns:p14="http://schemas.microsoft.com/office/powerpoint/2010/main" val="22881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Conclusions – pavement wear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5150396" cy="993200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2F198B-8B81-1A0E-5215-7DF17587E52A}"/>
              </a:ext>
            </a:extLst>
          </p:cNvPr>
          <p:cNvSpPr txBox="1">
            <a:spLocks/>
          </p:cNvSpPr>
          <p:nvPr/>
        </p:nvSpPr>
        <p:spPr>
          <a:xfrm>
            <a:off x="1727176" y="2479204"/>
            <a:ext cx="15553728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Pavement construction and measurement tolerance had a greater impact on pavement wear (approximately 0.000012 mm/cycle) than the tyres themselves.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adjustments (in deformation rate, due to environmental factors) were of a similar magnitude to the differences between the tyres and in practice, these would have a greater influence on field performance.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results suggest that the wider adoption of wide single tyres with a section width between 385 and 445 mm – at the same loads as currently allowed on dual 11R22.5 tyre sets – would not necessarily cause a discernible increase in road pavement wear. </a:t>
            </a:r>
          </a:p>
        </p:txBody>
      </p:sp>
    </p:spTree>
    <p:extLst>
      <p:ext uri="{BB962C8B-B14F-4D97-AF65-F5344CB8AC3E}">
        <p14:creationId xmlns:p14="http://schemas.microsoft.com/office/powerpoint/2010/main" val="2320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2FCCD9-8A3C-4E82-BCBA-7755BD5F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Next steps</a:t>
            </a:r>
            <a:endParaRPr lang="en-AU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2761F-0CA4-0477-3A75-BFFD9A77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84" y="2191172"/>
            <a:ext cx="3960440" cy="5460608"/>
          </a:xfrm>
          <a:prstGeom prst="roundRect">
            <a:avLst>
              <a:gd name="adj" fmla="val 161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2C3A23-0A3C-2F73-596E-FA4197E10774}"/>
              </a:ext>
            </a:extLst>
          </p:cNvPr>
          <p:cNvSpPr txBox="1">
            <a:spLocks/>
          </p:cNvSpPr>
          <p:nvPr/>
        </p:nvSpPr>
        <p:spPr>
          <a:xfrm>
            <a:off x="1257300" y="9046843"/>
            <a:ext cx="5150396" cy="993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A.Germanchev, L.Bruzsa, C.Loose.</a:t>
            </a:r>
            <a:endParaRPr lang="en-AU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6B3B9BED-E987-25F6-D728-F084C642E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8" name="image16.jpg">
            <a:extLst>
              <a:ext uri="{FF2B5EF4-FFF2-40B4-BE49-F238E27FC236}">
                <a16:creationId xmlns:a16="http://schemas.microsoft.com/office/drawing/2014/main" id="{BC12BCAA-8C7F-2214-3C2A-095816072D9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D6B35-CEB2-1606-AACB-1BAAD65882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3B5E5D-03D2-A446-71CB-6F5A8C38CC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11" name="Picture 1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1B752662-DE19-4462-8102-AF2CDAC6C6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7B473F-CA0A-5962-E64D-DBB45A6DBCF5}"/>
              </a:ext>
            </a:extLst>
          </p:cNvPr>
          <p:cNvSpPr txBox="1">
            <a:spLocks/>
          </p:cNvSpPr>
          <p:nvPr/>
        </p:nvSpPr>
        <p:spPr>
          <a:xfrm>
            <a:off x="6407696" y="2407196"/>
            <a:ext cx="9793088" cy="50749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Published report available from TIC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Project summary will soon be available via the NHVR’s HVSI website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TIC/NHVR press release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B3F332D-A51E-B811-CE5D-0070A8D854AB}"/>
              </a:ext>
            </a:extLst>
          </p:cNvPr>
          <p:cNvSpPr txBox="1">
            <a:spLocks/>
          </p:cNvSpPr>
          <p:nvPr/>
        </p:nvSpPr>
        <p:spPr>
          <a:xfrm>
            <a:off x="7127776" y="6295628"/>
            <a:ext cx="9505056" cy="1787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3B9D4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for your attention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80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2657" y="2000353"/>
            <a:ext cx="12745416" cy="172819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Improving safety with increased uptake of </a:t>
            </a:r>
          </a:p>
          <a:p>
            <a:pPr marL="0" indent="0" algn="ctr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next generation ultra base wide single tyres</a:t>
            </a:r>
          </a:p>
          <a:p>
            <a:pPr marL="0" indent="0">
              <a:buNone/>
            </a:pPr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F1614-FAC3-270B-601F-83038BD63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879" y="3831969"/>
            <a:ext cx="4783328" cy="3588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6282B3-C397-A443-854C-F9E90E630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60" y="4126916"/>
            <a:ext cx="2174298" cy="31024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9E83E7-E75C-62DC-DC7C-9673A2103276}"/>
              </a:ext>
            </a:extLst>
          </p:cNvPr>
          <p:cNvGrpSpPr/>
          <p:nvPr/>
        </p:nvGrpSpPr>
        <p:grpSpPr>
          <a:xfrm>
            <a:off x="8711952" y="4049688"/>
            <a:ext cx="4045065" cy="3179674"/>
            <a:chOff x="8526337" y="4048897"/>
            <a:chExt cx="4045065" cy="31796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0FA47D-5A38-9799-E9A7-14B9C90F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337" y="4058081"/>
              <a:ext cx="3100359" cy="31003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541B23-0264-C9A6-E09B-7876C6542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1728" y="4048897"/>
              <a:ext cx="3179674" cy="317967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708793-F102-DFB3-F746-76F239D53FCE}"/>
              </a:ext>
            </a:extLst>
          </p:cNvPr>
          <p:cNvGrpSpPr/>
          <p:nvPr/>
        </p:nvGrpSpPr>
        <p:grpSpPr>
          <a:xfrm>
            <a:off x="12599722" y="3775348"/>
            <a:ext cx="4667253" cy="3770278"/>
            <a:chOff x="12325619" y="3690135"/>
            <a:chExt cx="4667253" cy="3770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67EAEF-91D3-9810-C086-FE2C7BF1F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25619" y="3708546"/>
              <a:ext cx="3731149" cy="373114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5F304D-2D55-FCC2-89D3-1245DE6A2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22594" y="3690135"/>
              <a:ext cx="3770278" cy="377027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5BE85B-E0EF-979C-8D1C-7F8D0555803C}"/>
              </a:ext>
            </a:extLst>
          </p:cNvPr>
          <p:cNvSpPr txBox="1"/>
          <p:nvPr/>
        </p:nvSpPr>
        <p:spPr bwMode="auto">
          <a:xfrm>
            <a:off x="2097151" y="7495413"/>
            <a:ext cx="22882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Michelin </a:t>
            </a:r>
            <a:b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445/50R22.5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AFBD5-CF4E-71DA-B546-02BA5666F35A}"/>
              </a:ext>
            </a:extLst>
          </p:cNvPr>
          <p:cNvSpPr txBox="1"/>
          <p:nvPr/>
        </p:nvSpPr>
        <p:spPr bwMode="auto">
          <a:xfrm>
            <a:off x="5615608" y="7472814"/>
            <a:ext cx="22882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Michelin </a:t>
            </a:r>
            <a:b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385/55R22.5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E57FA-2CD8-8B6C-0A32-9EEE832EED32}"/>
              </a:ext>
            </a:extLst>
          </p:cNvPr>
          <p:cNvSpPr txBox="1"/>
          <p:nvPr/>
        </p:nvSpPr>
        <p:spPr bwMode="auto">
          <a:xfrm>
            <a:off x="9637990" y="7464935"/>
            <a:ext cx="20256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Goodyear </a:t>
            </a:r>
            <a:b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11R22.5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C0F389-4A1A-42FA-772F-17F08859DDA2}"/>
              </a:ext>
            </a:extLst>
          </p:cNvPr>
          <p:cNvSpPr txBox="1"/>
          <p:nvPr/>
        </p:nvSpPr>
        <p:spPr bwMode="auto">
          <a:xfrm>
            <a:off x="13789663" y="7489613"/>
            <a:ext cx="24768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Dunlop 255/70R22.5</a:t>
            </a:r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Like an elephant in high heels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24" name="Picture 23" descr="A close-up of a book&#10;&#10;Description automatically generated">
            <a:extLst>
              <a:ext uri="{FF2B5EF4-FFF2-40B4-BE49-F238E27FC236}">
                <a16:creationId xmlns:a16="http://schemas.microsoft.com/office/drawing/2014/main" id="{C62F97E4-D704-CD27-56D7-36B97760BE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173" y="1975148"/>
            <a:ext cx="9244415" cy="65173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1AC0FC-45D7-10E5-F2D3-1979E2FD9CAD}"/>
              </a:ext>
            </a:extLst>
          </p:cNvPr>
          <p:cNvSpPr txBox="1"/>
          <p:nvPr/>
        </p:nvSpPr>
        <p:spPr>
          <a:xfrm>
            <a:off x="8977713" y="6655668"/>
            <a:ext cx="378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25  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spreading the load</a:t>
            </a:r>
            <a:endParaRPr lang="en-AU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A852CA14-0A94-331B-CD9D-FF7531A6C9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Contact area and pressure distribution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Pavement construction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Trafficking of pavement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Analysis &amp; results</a:t>
            </a:r>
          </a:p>
          <a:p>
            <a:endParaRPr lang="en-A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Program of work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4007380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Contact area and pressure distribution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E6151D8-288A-B8DF-7599-4CDE9A39B9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320" y="2479204"/>
            <a:ext cx="12100157" cy="60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4007380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Contact area and pressure distribution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2" name="Picture 1" descr="A person working on a tablet&#10;&#10;Description automatically generated with low confidence">
            <a:extLst>
              <a:ext uri="{FF2B5EF4-FFF2-40B4-BE49-F238E27FC236}">
                <a16:creationId xmlns:a16="http://schemas.microsoft.com/office/drawing/2014/main" id="{47E352BC-18F7-ECDC-4587-863D66A8D0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168" y="2682810"/>
            <a:ext cx="6703219" cy="5911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374E2-7CE0-39C3-388E-4D106150BC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5968" y="2682810"/>
            <a:ext cx="7886699" cy="59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3143284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11R22.5 – Comparison of inflation pressure and loads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C2CE1-0622-7459-4F02-4E78D8337B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838" y="2662229"/>
            <a:ext cx="3460569" cy="282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D4605-090B-21DE-123E-B19D47D987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0755" y="2671946"/>
            <a:ext cx="3454217" cy="2833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A9893-FADB-8896-B7E6-BBF97DDAB0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4320" y="2671947"/>
            <a:ext cx="3461595" cy="2833030"/>
          </a:xfrm>
          <a:prstGeom prst="rect">
            <a:avLst/>
          </a:prstGeom>
        </p:spPr>
      </p:pic>
      <p:graphicFrame>
        <p:nvGraphicFramePr>
          <p:cNvPr id="9" name="Table 22">
            <a:extLst>
              <a:ext uri="{FF2B5EF4-FFF2-40B4-BE49-F238E27FC236}">
                <a16:creationId xmlns:a16="http://schemas.microsoft.com/office/drawing/2014/main" id="{80451E09-65F0-3D90-D645-960D64D5F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88315"/>
              </p:ext>
            </p:extLst>
          </p:nvPr>
        </p:nvGraphicFramePr>
        <p:xfrm>
          <a:off x="1943200" y="5614914"/>
          <a:ext cx="13542716" cy="2194560"/>
        </p:xfrm>
        <a:graphic>
          <a:graphicData uri="http://schemas.openxmlformats.org/drawingml/2006/table">
            <a:tbl>
              <a:tblPr firstRow="1" bandRow="1"/>
              <a:tblGrid>
                <a:gridCol w="3033004">
                  <a:extLst>
                    <a:ext uri="{9D8B030D-6E8A-4147-A177-3AD203B41FA5}">
                      <a16:colId xmlns:a16="http://schemas.microsoft.com/office/drawing/2014/main" val="2617529432"/>
                    </a:ext>
                  </a:extLst>
                </a:gridCol>
                <a:gridCol w="3519724">
                  <a:extLst>
                    <a:ext uri="{9D8B030D-6E8A-4147-A177-3AD203B41FA5}">
                      <a16:colId xmlns:a16="http://schemas.microsoft.com/office/drawing/2014/main" val="44204188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845109937"/>
                    </a:ext>
                  </a:extLst>
                </a:gridCol>
                <a:gridCol w="3461596">
                  <a:extLst>
                    <a:ext uri="{9D8B030D-6E8A-4147-A177-3AD203B41FA5}">
                      <a16:colId xmlns:a16="http://schemas.microsoft.com/office/drawing/2014/main" val="1635553051"/>
                    </a:ext>
                  </a:extLst>
                </a:gridCol>
              </a:tblGrid>
              <a:tr h="6236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Unladen</a:t>
                      </a:r>
                    </a:p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500kPa @ 1000 kgs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Laden</a:t>
                      </a:r>
                    </a:p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500kPa @ 1,875 kgs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Laden and Over </a:t>
                      </a:r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Inflated</a:t>
                      </a:r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A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690kPa @ 1,875 kgs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316806"/>
                  </a:ext>
                </a:extLst>
              </a:tr>
              <a:tr h="3563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A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cm²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 cm²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 cm²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087801"/>
                  </a:ext>
                </a:extLst>
              </a:tr>
              <a:tr h="3674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A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Pressure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psi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psi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psi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79932"/>
                  </a:ext>
                </a:extLst>
              </a:tr>
              <a:tr h="3197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AU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Area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A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83.5%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94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4007380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Pressure distribution comparison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Author/s: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A.Germanchev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L.Bruzsa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C.Loose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/>
          </a:p>
        </p:txBody>
      </p:sp>
      <p:pic>
        <p:nvPicPr>
          <p:cNvPr id="17" name="Picture 16" descr="A blue and green logo&#10;&#10;Description automatically generated">
            <a:extLst>
              <a:ext uri="{FF2B5EF4-FFF2-40B4-BE49-F238E27FC236}">
                <a16:creationId xmlns:a16="http://schemas.microsoft.com/office/drawing/2014/main" id="{70C20266-037C-4846-AF21-B2AD99ED18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448" y="9053304"/>
            <a:ext cx="2925967" cy="1086036"/>
          </a:xfrm>
          <a:prstGeom prst="rect">
            <a:avLst/>
          </a:prstGeom>
        </p:spPr>
      </p:pic>
      <p:pic>
        <p:nvPicPr>
          <p:cNvPr id="18" name="image16.jpg">
            <a:extLst>
              <a:ext uri="{FF2B5EF4-FFF2-40B4-BE49-F238E27FC236}">
                <a16:creationId xmlns:a16="http://schemas.microsoft.com/office/drawing/2014/main" id="{A14587CF-ECCC-CF2D-9251-DA6F2C6E39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4525" y="9084045"/>
            <a:ext cx="1146175" cy="1072515"/>
          </a:xfrm>
          <a:prstGeom prst="rect">
            <a:avLst/>
          </a:prstGeom>
          <a:ln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29235C8-6A7E-FF8A-EE09-451EB497B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204" y="9410628"/>
            <a:ext cx="1913209" cy="371388"/>
          </a:xfrm>
          <a:prstGeom prst="rect">
            <a:avLst/>
          </a:prstGeom>
        </p:spPr>
      </p:pic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1ECB13F-D21B-C6ED-E02B-5BF12AD0FE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736" y="9347108"/>
            <a:ext cx="1993712" cy="498428"/>
          </a:xfrm>
          <a:prstGeom prst="rect">
            <a:avLst/>
          </a:prstGeom>
        </p:spPr>
      </p:pic>
      <p:pic>
        <p:nvPicPr>
          <p:cNvPr id="21" name="Picture 20" descr="A logo with a white background&#10;&#10;Description automatically generated">
            <a:extLst>
              <a:ext uri="{FF2B5EF4-FFF2-40B4-BE49-F238E27FC236}">
                <a16:creationId xmlns:a16="http://schemas.microsoft.com/office/drawing/2014/main" id="{900E5402-A97C-DF75-5865-A7CC26AF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00"/>
          <a:stretch/>
        </p:blipFill>
        <p:spPr>
          <a:xfrm>
            <a:off x="6407696" y="9115109"/>
            <a:ext cx="2235275" cy="6214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D008CB-D5EB-2EB1-1A8F-9656C3AB5C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6" b="5666"/>
          <a:stretch/>
        </p:blipFill>
        <p:spPr>
          <a:xfrm>
            <a:off x="3441906" y="1701147"/>
            <a:ext cx="10402130" cy="551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61B0F2-EA14-0FFB-3034-1872E2BC378F}"/>
              </a:ext>
            </a:extLst>
          </p:cNvPr>
          <p:cNvSpPr txBox="1"/>
          <p:nvPr/>
        </p:nvSpPr>
        <p:spPr bwMode="auto">
          <a:xfrm>
            <a:off x="3859389" y="7288517"/>
            <a:ext cx="31142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Centrally concentrated 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hotspot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0A26D-F4D0-D208-20C8-48934F7E756A}"/>
              </a:ext>
            </a:extLst>
          </p:cNvPr>
          <p:cNvSpPr txBox="1"/>
          <p:nvPr/>
        </p:nvSpPr>
        <p:spPr bwMode="auto">
          <a:xfrm>
            <a:off x="6973597" y="7473174"/>
            <a:ext cx="36247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hotspot – wider centre and edges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04FBA-4BB3-20FC-7B7A-9DE52C28E0B6}"/>
              </a:ext>
            </a:extLst>
          </p:cNvPr>
          <p:cNvSpPr txBox="1"/>
          <p:nvPr/>
        </p:nvSpPr>
        <p:spPr bwMode="auto">
          <a:xfrm>
            <a:off x="10598394" y="7503960"/>
            <a:ext cx="2979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 hotspot over a wider 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2702</TotalTime>
  <Words>1525</Words>
  <Application>Microsoft Office PowerPoint</Application>
  <PresentationFormat>Custom</PresentationFormat>
  <Paragraphs>384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Open Sauce Bold</vt:lpstr>
      <vt:lpstr>Arial</vt:lpstr>
      <vt:lpstr>Calibri</vt:lpstr>
      <vt:lpstr>Office Theme</vt:lpstr>
      <vt:lpstr>Testing of Next Generation Wide Base Tyres – Pavement impacts</vt:lpstr>
      <vt:lpstr>Project team</vt:lpstr>
      <vt:lpstr>Motivation</vt:lpstr>
      <vt:lpstr>Like an elephant in high heels</vt:lpstr>
      <vt:lpstr>Program of work</vt:lpstr>
      <vt:lpstr>Contact area and pressure distribution</vt:lpstr>
      <vt:lpstr>Contact area and pressure distribution</vt:lpstr>
      <vt:lpstr>11R22.5 – Comparison of inflation pressure and loads</vt:lpstr>
      <vt:lpstr>Pressure distribution comparison</vt:lpstr>
      <vt:lpstr>Accelerated Load Facility (ALF)</vt:lpstr>
      <vt:lpstr>Pavement construction</vt:lpstr>
      <vt:lpstr>Pavement construction</vt:lpstr>
      <vt:lpstr>Pavement construction</vt:lpstr>
      <vt:lpstr>Test program</vt:lpstr>
      <vt:lpstr>Results – deformation rate</vt:lpstr>
      <vt:lpstr>PowerPoint Presentation</vt:lpstr>
      <vt:lpstr>Adjusted deformation rate calculation</vt:lpstr>
      <vt:lpstr>Results - deformation</vt:lpstr>
      <vt:lpstr>Results - deformation</vt:lpstr>
      <vt:lpstr>Conclusions - deformation</vt:lpstr>
      <vt:lpstr>Conclusions - deformation</vt:lpstr>
      <vt:lpstr>Conclusions – inflation pressure</vt:lpstr>
      <vt:lpstr>Conclusions – pavement wear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8</cp:revision>
  <dcterms:created xsi:type="dcterms:W3CDTF">2023-08-30T05:28:25Z</dcterms:created>
  <dcterms:modified xsi:type="dcterms:W3CDTF">2023-10-29T05:14:55Z</dcterms:modified>
  <dc:identifier>DAFqF3977AU</dc:identifier>
</cp:coreProperties>
</file>