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56" r:id="rId2"/>
    <p:sldId id="258" r:id="rId3"/>
    <p:sldId id="282" r:id="rId4"/>
    <p:sldId id="259" r:id="rId5"/>
    <p:sldId id="263" r:id="rId6"/>
    <p:sldId id="264" r:id="rId7"/>
    <p:sldId id="267" r:id="rId8"/>
    <p:sldId id="268" r:id="rId9"/>
    <p:sldId id="273" r:id="rId10"/>
    <p:sldId id="275" r:id="rId11"/>
    <p:sldId id="277" r:id="rId12"/>
    <p:sldId id="279" r:id="rId13"/>
    <p:sldId id="269" r:id="rId14"/>
    <p:sldId id="272" r:id="rId15"/>
    <p:sldId id="271" r:id="rId16"/>
    <p:sldId id="280" r:id="rId17"/>
    <p:sldId id="281" r:id="rId18"/>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Open Sauce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839" autoAdjust="0"/>
  </p:normalViewPr>
  <p:slideViewPr>
    <p:cSldViewPr>
      <p:cViewPr varScale="1">
        <p:scale>
          <a:sx n="51" d="100"/>
          <a:sy n="51" d="100"/>
        </p:scale>
        <p:origin x="826"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DD61D4-708E-86E9-E863-EE9FF4C24B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478BF61-01BB-5B11-576B-6233E0C4A5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AD6CC9-30A9-4211-8439-25737B6C8885}" type="datetimeFigureOut">
              <a:rPr lang="en-AU" smtClean="0"/>
              <a:t>29/10/2023</a:t>
            </a:fld>
            <a:endParaRPr lang="en-AU"/>
          </a:p>
        </p:txBody>
      </p:sp>
      <p:sp>
        <p:nvSpPr>
          <p:cNvPr id="4" name="Footer Placeholder 3">
            <a:extLst>
              <a:ext uri="{FF2B5EF4-FFF2-40B4-BE49-F238E27FC236}">
                <a16:creationId xmlns:a16="http://schemas.microsoft.com/office/drawing/2014/main" id="{77CE0E2A-C016-8299-5176-385C9D3669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5AE73EB-7D69-F0B3-42DF-14C9757D0D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8DECD-48E5-4866-970A-9F94AA76EE4E}" type="slidenum">
              <a:rPr lang="en-AU" smtClean="0"/>
              <a:t>‹#›</a:t>
            </a:fld>
            <a:endParaRPr lang="en-AU"/>
          </a:p>
        </p:txBody>
      </p:sp>
    </p:spTree>
    <p:extLst>
      <p:ext uri="{BB962C8B-B14F-4D97-AF65-F5344CB8AC3E}">
        <p14:creationId xmlns:p14="http://schemas.microsoft.com/office/powerpoint/2010/main" val="85993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6D62F-5068-46FA-A0BF-64E3A74DD725}" type="datetimeFigureOut">
              <a:rPr lang="pt-BR" smtClean="0"/>
              <a:t>29/10/2023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CF3F3-2350-4045-8ABC-7F7334E6B3E0}" type="slidenum">
              <a:rPr lang="pt-BR" smtClean="0"/>
              <a:t>‹#›</a:t>
            </a:fld>
            <a:endParaRPr lang="pt-BR"/>
          </a:p>
        </p:txBody>
      </p:sp>
    </p:spTree>
    <p:extLst>
      <p:ext uri="{BB962C8B-B14F-4D97-AF65-F5344CB8AC3E}">
        <p14:creationId xmlns:p14="http://schemas.microsoft.com/office/powerpoint/2010/main" val="318823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41CF3F3-2350-4045-8ABC-7F7334E6B3E0}" type="slidenum">
              <a:rPr lang="pt-BR" smtClean="0"/>
              <a:t>1</a:t>
            </a:fld>
            <a:endParaRPr lang="pt-BR"/>
          </a:p>
        </p:txBody>
      </p:sp>
    </p:spTree>
    <p:extLst>
      <p:ext uri="{BB962C8B-B14F-4D97-AF65-F5344CB8AC3E}">
        <p14:creationId xmlns:p14="http://schemas.microsoft.com/office/powerpoint/2010/main" val="118832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Brazilian Guide for Performance Monitoring of HS-WIM Systems comes from the installations at weighing sites in Brazil and the results of international research (COST 323 (2002), ASTM E1318-09 (2017), OIML R 134-1 (2006), FHWA (2018), LTPP (FHWA, 2012), WIM Data Analyst's Manual (FHWA, 2010) and, mainly, the Guide for Users of WIM (ISWIM, 2019)).</a:t>
            </a:r>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10</a:t>
            </a:fld>
            <a:endParaRPr lang="pt-BR"/>
          </a:p>
        </p:txBody>
      </p:sp>
    </p:spTree>
    <p:extLst>
      <p:ext uri="{BB962C8B-B14F-4D97-AF65-F5344CB8AC3E}">
        <p14:creationId xmlns:p14="http://schemas.microsoft.com/office/powerpoint/2010/main" val="323599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en-US" dirty="0"/>
              <a:t>during the development of the Brazilian Guide, several types of sensors were evaluated, as a way to compose the HS-WIM system. However, the focus was on those that are usually traded and have a lower financial impact. The idea at this time was that the guide represented the instrumentations already carried out in Brazil and that these could be associated with the HS-WIM systems. Thus, sensor technology consists of piezoelectric sensors (quartz, polymers, ceramics).</a:t>
            </a:r>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11</a:t>
            </a:fld>
            <a:endParaRPr lang="pt-BR"/>
          </a:p>
        </p:txBody>
      </p:sp>
    </p:spTree>
    <p:extLst>
      <p:ext uri="{BB962C8B-B14F-4D97-AF65-F5344CB8AC3E}">
        <p14:creationId xmlns:p14="http://schemas.microsoft.com/office/powerpoint/2010/main" val="1694337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None/>
            </a:pPr>
            <a:r>
              <a:rPr lang="en-US" sz="1200" dirty="0">
                <a:latin typeface="Arial" panose="020B0604020202020204" pitchFamily="34" charset="0"/>
                <a:cs typeface="Arial" panose="020B0604020202020204" pitchFamily="34" charset="0"/>
              </a:rPr>
              <a:t>- It is recommended that the WIM system be installed on road segments with characteristics that do not impair data collection during weighing activities and that guarantee, together with the equipment, the accuracy of results. </a:t>
            </a:r>
          </a:p>
          <a:p>
            <a:pPr marL="0" indent="0">
              <a:buNone/>
            </a:pPr>
            <a:r>
              <a:rPr lang="en-US" sz="1200" dirty="0">
                <a:latin typeface="Arial" panose="020B0604020202020204" pitchFamily="34" charset="0"/>
                <a:cs typeface="Arial" panose="020B0604020202020204" pitchFamily="34" charset="0"/>
              </a:rPr>
              <a:t>- considering that, in Brazil, asphalt pavements correspond to 95% of the types of pavement, this was be the focus of the Guide.</a:t>
            </a:r>
          </a:p>
          <a:p>
            <a:pPr marL="0" indent="0">
              <a:buNone/>
            </a:pPr>
            <a:r>
              <a:rPr lang="en-US" sz="1200" dirty="0">
                <a:latin typeface="Arial" panose="020B0604020202020204" pitchFamily="34" charset="0"/>
                <a:cs typeface="Arial" panose="020B0604020202020204" pitchFamily="34" charset="0"/>
              </a:rPr>
              <a:t>- The implementation of the Brazilian Guide for HS-WIM inspection becomes an important tool as this technology has gained great prominence in the country. </a:t>
            </a:r>
          </a:p>
          <a:p>
            <a:endParaRPr lang="pt-BR" dirty="0"/>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12</a:t>
            </a:fld>
            <a:endParaRPr lang="pt-BR"/>
          </a:p>
        </p:txBody>
      </p:sp>
    </p:spTree>
    <p:extLst>
      <p:ext uri="{BB962C8B-B14F-4D97-AF65-F5344CB8AC3E}">
        <p14:creationId xmlns:p14="http://schemas.microsoft.com/office/powerpoint/2010/main" val="3320579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 the pavement, which must present specific characteristics of mechanical structure so that the implementation of HS-WIM systems is possible. </a:t>
            </a:r>
          </a:p>
          <a:p>
            <a:r>
              <a:rPr lang="en-US" dirty="0"/>
              <a:t>- Due to the dimensioning method used in Brazil, for many years, being exclusively empirical, the presented structure no longer matches the requirements of the HS-WIM system. Unlike the structures executed in Europe, which are mechanistically dimensioned and result in robust structures with greater resistance in all layers. </a:t>
            </a:r>
          </a:p>
          <a:p>
            <a:pPr marL="171450" indent="-171450">
              <a:buFontTx/>
              <a:buChar char="-"/>
            </a:pPr>
            <a:r>
              <a:rPr lang="en-US" dirty="0"/>
              <a:t>This is an eccentricity faced by Brazil, which, based on the Brazilian Guide, aims to help adapt pavements to the demands of HS-WIM systems at the lowest cost of the necessary intervention. </a:t>
            </a:r>
          </a:p>
          <a:p>
            <a:pPr marL="171450" indent="-171450">
              <a:buFontTx/>
              <a:buChar char="-"/>
            </a:pPr>
            <a:r>
              <a:rPr lang="en-US" dirty="0"/>
              <a:t>- the initial objective was to implement the WIM sensors on existing highways in Brazil. The road was kept in operation and over the five years, several fissures, cracks and other defects were observed.. </a:t>
            </a:r>
            <a:endParaRPr lang="pt-BR" dirty="0"/>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13</a:t>
            </a:fld>
            <a:endParaRPr lang="pt-BR"/>
          </a:p>
        </p:txBody>
      </p:sp>
    </p:spTree>
    <p:extLst>
      <p:ext uri="{BB962C8B-B14F-4D97-AF65-F5344CB8AC3E}">
        <p14:creationId xmlns:p14="http://schemas.microsoft.com/office/powerpoint/2010/main" val="3415699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 </a:t>
            </a:r>
            <a:r>
              <a:rPr lang="en-US" sz="1200" dirty="0">
                <a:latin typeface="Arial" panose="020B0604020202020204" pitchFamily="34" charset="0"/>
                <a:cs typeface="Arial" panose="020B0604020202020204" pitchFamily="34" charset="0"/>
              </a:rPr>
              <a:t>in 2017, </a:t>
            </a:r>
            <a:r>
              <a:rPr lang="en-US" dirty="0"/>
              <a:t>two types of pavements, asphalt and concrete, were dimensioned</a:t>
            </a:r>
          </a:p>
          <a:p>
            <a:pPr marL="171450" indent="-171450">
              <a:buFontTx/>
              <a:buChar char="-"/>
            </a:pPr>
            <a:r>
              <a:rPr lang="en-US" dirty="0"/>
              <a:t>some adaptations were made so that the structures were compatible with the Brazilian reality and with the demands of the country. The main adaptations were due to the materials used, thickness of the layers and types of sensors.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 </a:t>
            </a:r>
            <a:r>
              <a:rPr lang="en-US" sz="1200" dirty="0">
                <a:latin typeface="Arial" panose="020B0604020202020204" pitchFamily="34" charset="0"/>
                <a:cs typeface="Arial" panose="020B0604020202020204" pitchFamily="34" charset="0"/>
              </a:rPr>
              <a:t>This change in the dimensioning method, over the years, will provide changes in the construction and management of pavements in Brazil, corresponding to that used in developed countries. </a:t>
            </a:r>
          </a:p>
          <a:p>
            <a:pPr marL="171450" indent="-171450">
              <a:buFontTx/>
              <a:buChar char="-"/>
            </a:pPr>
            <a:endParaRPr lang="en-US" dirty="0"/>
          </a:p>
          <a:p>
            <a:r>
              <a:rPr lang="en-US" dirty="0"/>
              <a:t>- In this way, data and information began to be stored to integrate the database of Brazilian studies, which originated the Technical Guide.</a:t>
            </a:r>
            <a:endParaRPr lang="pt-BR" dirty="0"/>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14</a:t>
            </a:fld>
            <a:endParaRPr lang="pt-BR"/>
          </a:p>
        </p:txBody>
      </p:sp>
    </p:spTree>
    <p:extLst>
      <p:ext uri="{BB962C8B-B14F-4D97-AF65-F5344CB8AC3E}">
        <p14:creationId xmlns:p14="http://schemas.microsoft.com/office/powerpoint/2010/main" val="1696077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 Test in Brazil the initial objective was to implement the WIM sensors on existing highways in Brazil. The road was kept in operation and over the five years, several fissures, cracks and other defects were observed.. </a:t>
            </a:r>
          </a:p>
          <a:p>
            <a:r>
              <a:rPr lang="en-US" dirty="0"/>
              <a:t>- In this way, it is concluded that conventional highways do not perform well when targeted for the installation of weighing systems, making the restructuring of the pavement inevitable. </a:t>
            </a:r>
          </a:p>
          <a:p>
            <a:r>
              <a:rPr lang="en-US" dirty="0"/>
              <a:t>- after experience with conventional roads, there was a need to restructure a section of the road to install the HS-WIM system and its components. The new pavement met the demands regarding the necessary strength and performance of the HS-WIM systems. On the test road, quartz, polymer and ceramic sensors were installed.</a:t>
            </a:r>
            <a:endParaRPr lang="pt-BR" dirty="0"/>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15</a:t>
            </a:fld>
            <a:endParaRPr lang="pt-BR"/>
          </a:p>
        </p:txBody>
      </p:sp>
    </p:spTree>
    <p:extLst>
      <p:ext uri="{BB962C8B-B14F-4D97-AF65-F5344CB8AC3E}">
        <p14:creationId xmlns:p14="http://schemas.microsoft.com/office/powerpoint/2010/main" val="3222564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en-US" dirty="0"/>
              <a:t>A Brazilian digital guide was created with the specifications of the sensors and constructed pavements, the installation steps, the tests carried out, the operation and necessary maintenance.</a:t>
            </a:r>
          </a:p>
          <a:p>
            <a:pPr rtl="0"/>
            <a:r>
              <a:rPr lang="en-US" sz="1200" kern="1200" dirty="0">
                <a:solidFill>
                  <a:schemeClr val="tx1"/>
                </a:solidFill>
                <a:effectLst/>
                <a:latin typeface="+mn-lt"/>
                <a:ea typeface="+mn-ea"/>
                <a:cs typeface="+mn-cs"/>
              </a:rPr>
              <a:t>- After almost 6 years, the pavement and sensors are in good condition and serving as pre-selection of excess load.</a:t>
            </a:r>
          </a:p>
          <a:p>
            <a:r>
              <a:rPr lang="en-US" dirty="0"/>
              <a:t>- In this way, it is concluded that the elaboration and implementation of a technical Guide considering the Brazilian conditions can contribute to a better understanding of the inspection of heavy vehicles through the use HS-WIM, contributing to the reduction of accidents and extending the service life of the pavement. </a:t>
            </a:r>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16</a:t>
            </a:fld>
            <a:endParaRPr lang="pt-BR"/>
          </a:p>
        </p:txBody>
      </p:sp>
    </p:spTree>
    <p:extLst>
      <p:ext uri="{BB962C8B-B14F-4D97-AF65-F5344CB8AC3E}">
        <p14:creationId xmlns:p14="http://schemas.microsoft.com/office/powerpoint/2010/main" val="197004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authors thank the National Department of Transport Infrastructure for the funding and support to this research work.</a:t>
            </a:r>
          </a:p>
          <a:p>
            <a:endParaRPr lang="pt-BR" dirty="0"/>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17</a:t>
            </a:fld>
            <a:endParaRPr lang="pt-BR"/>
          </a:p>
        </p:txBody>
      </p:sp>
    </p:spTree>
    <p:extLst>
      <p:ext uri="{BB962C8B-B14F-4D97-AF65-F5344CB8AC3E}">
        <p14:creationId xmlns:p14="http://schemas.microsoft.com/office/powerpoint/2010/main" val="159776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endParaRPr lang="pt-BR" dirty="0"/>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2</a:t>
            </a:fld>
            <a:endParaRPr lang="pt-BR"/>
          </a:p>
        </p:txBody>
      </p:sp>
    </p:spTree>
    <p:extLst>
      <p:ext uri="{BB962C8B-B14F-4D97-AF65-F5344CB8AC3E}">
        <p14:creationId xmlns:p14="http://schemas.microsoft.com/office/powerpoint/2010/main" val="160595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endParaRPr lang="pt-BR" sz="1200" b="0" i="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3</a:t>
            </a:fld>
            <a:endParaRPr lang="pt-BR"/>
          </a:p>
        </p:txBody>
      </p:sp>
    </p:spTree>
    <p:extLst>
      <p:ext uri="{BB962C8B-B14F-4D97-AF65-F5344CB8AC3E}">
        <p14:creationId xmlns:p14="http://schemas.microsoft.com/office/powerpoint/2010/main" val="319972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cs typeface="Arial" panose="020B0604020202020204" pitchFamily="34" charset="0"/>
              </a:rPr>
              <a:t>The importance of weighing vehicles on highways is due to the preservation of infrastructure (because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Overloading of the road system and early damage the pavement), the reduction of maintenance costs, fair competition between transporters, in addition to reducing the risk of accidents on the highway.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cs typeface="Arial" panose="020B0604020202020204" pitchFamily="34" charset="0"/>
              </a:rPr>
              <a:t>The WIM technology has evolved as an important monitoring and inspection tool, in addition to automatically identifying and classifying, at the guideline speed of the road.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cs typeface="Arial" panose="020B0604020202020204" pitchFamily="34" charset="0"/>
              </a:rPr>
              <a:t>..used for many years in the country, since 1970.</a:t>
            </a:r>
            <a:r>
              <a:rPr lang="en-US" sz="1200" baseline="0" dirty="0">
                <a:latin typeface="Arial" panose="020B0604020202020204" pitchFamily="34" charset="0"/>
                <a:cs typeface="Arial" panose="020B0604020202020204" pitchFamily="34" charset="0"/>
              </a:rPr>
              <a:t> </a:t>
            </a:r>
          </a:p>
          <a:p>
            <a:pPr marL="171450" indent="-171450">
              <a:buFontTx/>
              <a:buChar char="-"/>
            </a:pPr>
            <a:r>
              <a:rPr lang="en-US" sz="1200" dirty="0">
                <a:latin typeface="Arial" panose="020B0604020202020204" pitchFamily="34" charset="0"/>
                <a:cs typeface="Arial" panose="020B0604020202020204" pitchFamily="34" charset="0"/>
              </a:rPr>
              <a:t>Thus, the fragility of the structures is evidenced by the implementation of HS-WIM systems in sections of conventional highways. </a:t>
            </a:r>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4</a:t>
            </a:fld>
            <a:endParaRPr lang="pt-BR"/>
          </a:p>
        </p:txBody>
      </p:sp>
    </p:spTree>
    <p:extLst>
      <p:ext uri="{BB962C8B-B14F-4D97-AF65-F5344CB8AC3E}">
        <p14:creationId xmlns:p14="http://schemas.microsoft.com/office/powerpoint/2010/main" val="260334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HS-WIM monitors all traffic passing through the instrumented area, without the need for stoppages in the flow of vehicles on the lanes. </a:t>
            </a:r>
          </a:p>
          <a:p>
            <a:pPr marL="0" indent="0" algn="just">
              <a:buNone/>
            </a:pP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This system allows for the pre-selection of potential offending vehicles, enabling the automation of the process of collecting weights, for the verification of legal limits, and guidance for drivers to go to the inspection area.</a:t>
            </a:r>
          </a:p>
          <a:p>
            <a:endParaRPr lang="pt-BR" dirty="0"/>
          </a:p>
          <a:p>
            <a:endParaRPr lang="pt-BR" dirty="0"/>
          </a:p>
          <a:p>
            <a:r>
              <a:rPr lang="pt-BR" dirty="0"/>
              <a:t>....</a:t>
            </a:r>
            <a:r>
              <a:rPr lang="en-US" sz="1200" dirty="0">
                <a:latin typeface="Arial" panose="020B0604020202020204" pitchFamily="34" charset="0"/>
                <a:cs typeface="Arial" panose="020B0604020202020204" pitchFamily="34" charset="0"/>
              </a:rPr>
              <a:t> together with cameras, scanners, inductive loops, among others, which allow the collection of various information from each vehicle that passes over the weighing area</a:t>
            </a:r>
            <a:endParaRPr lang="pt-BR" dirty="0"/>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5</a:t>
            </a:fld>
            <a:endParaRPr lang="pt-BR"/>
          </a:p>
        </p:txBody>
      </p:sp>
    </p:spTree>
    <p:extLst>
      <p:ext uri="{BB962C8B-B14F-4D97-AF65-F5344CB8AC3E}">
        <p14:creationId xmlns:p14="http://schemas.microsoft.com/office/powerpoint/2010/main" val="312087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Eliminating the obligation to stop vehicles reflects positively on the level of service on the highway and on the efficiency of overload control, as shown by the comparison between the conventional weighing method and the WIM system. If the vehicle is not overloaded, it will pass the pre-selection at the road's guideline speed without having to face a traffic jam at the entrances to the inspection station and will be able to continue their journey.</a:t>
            </a:r>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6</a:t>
            </a:fld>
            <a:endParaRPr lang="pt-BR"/>
          </a:p>
        </p:txBody>
      </p:sp>
    </p:spTree>
    <p:extLst>
      <p:ext uri="{BB962C8B-B14F-4D97-AF65-F5344CB8AC3E}">
        <p14:creationId xmlns:p14="http://schemas.microsoft.com/office/powerpoint/2010/main" val="86051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 In the 90s, the first WIM standard (ASTM-1318) was published, and the COST323 action provided European specifications of WIM. </a:t>
            </a:r>
          </a:p>
          <a:p>
            <a:r>
              <a:rPr lang="en-US" dirty="0"/>
              <a:t>- In 1995 1st ICWIM</a:t>
            </a:r>
            <a:r>
              <a:rPr lang="en-US" baseline="0" dirty="0"/>
              <a:t> in Zurich.</a:t>
            </a:r>
            <a:r>
              <a:rPr lang="en-US" dirty="0"/>
              <a:t>. and countries began to implement the technologies presented there, as a way to spread WIM worldwide and modernize the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Brazil, the first cooperation term was signed in 2007 between the Transport and Logistics Laboratory (</a:t>
            </a:r>
            <a:r>
              <a:rPr lang="en-US" dirty="0" err="1"/>
              <a:t>LabTrans</a:t>
            </a:r>
            <a:r>
              <a:rPr lang="en-US" dirty="0"/>
              <a:t>) of the Federal University of Santa Catarina (UFSC) and the National Department of Transport Infrastructure (DNIT). </a:t>
            </a:r>
          </a:p>
          <a:p>
            <a:r>
              <a:rPr lang="en-US" dirty="0"/>
              <a:t>- In the same year, Brazil took another important step towards the automation of the weighing system, with the creation of the National Weighing Plan, which included in its studies the implementation of 148 fixed weighing stations and 72 stations operating mobile equipment.</a:t>
            </a:r>
          </a:p>
          <a:p>
            <a:r>
              <a:rPr lang="en-US" dirty="0"/>
              <a:t>- ..in 2011 the 2nd International Seminar on WIM (RSWIM2) was held in the Florianopolis city. </a:t>
            </a:r>
          </a:p>
          <a:p>
            <a:r>
              <a:rPr lang="en-US" dirty="0"/>
              <a:t>-  in 2015, specific pavements were designed and built in this same area for the use and installation of the WIM system, concrete and asphalt pavement. </a:t>
            </a:r>
          </a:p>
          <a:p>
            <a:r>
              <a:rPr lang="en-US" dirty="0"/>
              <a:t>- Brazil hosted the 7th International Conference on WIM, in </a:t>
            </a:r>
            <a:r>
              <a:rPr lang="en-US" dirty="0" err="1"/>
              <a:t>Foz</a:t>
            </a:r>
            <a:r>
              <a:rPr lang="en-US" dirty="0"/>
              <a:t> do Iguaçu, in 2016. </a:t>
            </a:r>
          </a:p>
          <a:p>
            <a:r>
              <a:rPr lang="en-US" dirty="0"/>
              <a:t>- In 2021, the project for the implementation of mixed weighing stations with operation and inspection of operational mobile units equipped with the WIM system began. </a:t>
            </a:r>
          </a:p>
          <a:p>
            <a:r>
              <a:rPr lang="en-US" dirty="0"/>
              <a:t>- The next steps of technological innovation in Brazil with respect to the WIM system are due to the application of direct inspection of the weight of vehicles, that is, without a human agent. </a:t>
            </a:r>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7</a:t>
            </a:fld>
            <a:endParaRPr lang="pt-BR"/>
          </a:p>
        </p:txBody>
      </p:sp>
    </p:spTree>
    <p:extLst>
      <p:ext uri="{BB962C8B-B14F-4D97-AF65-F5344CB8AC3E}">
        <p14:creationId xmlns:p14="http://schemas.microsoft.com/office/powerpoint/2010/main" val="314630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 Based on these advances, Brazil began to technically regulate the accuracy class of automatic instruments for road vehicles in motion. The INMETRO published the Ordinance nº 19 of applies to the instruments that are used to determine the GVW, loads per axle and per set of axles of road vehicles in motion when used in vehicle inspection. </a:t>
            </a:r>
          </a:p>
          <a:p>
            <a:r>
              <a:rPr lang="en-US" dirty="0"/>
              <a:t>- An example of the application of INMETRO Ordinance nº 19 on a WIM road, using quartz sensors, was carried out by the company </a:t>
            </a:r>
            <a:r>
              <a:rPr lang="en-US" dirty="0" err="1"/>
              <a:t>Fiscaltech</a:t>
            </a:r>
            <a:r>
              <a:rPr lang="en-US" dirty="0"/>
              <a:t>, which resulted in a general classification of 2B, that is, 3.50% for GVW and 6.00% for axles and groups of axles. </a:t>
            </a:r>
          </a:p>
          <a:p>
            <a:r>
              <a:rPr lang="en-US" dirty="0"/>
              <a:t>- Considering the accuracy levels of class 2B, the equipment can be related to class A(5) of COST 323 (2002), indicated for weight inspection. Thus, Brazil takes a big step related to WIM to improve techniques and technological advances.</a:t>
            </a:r>
          </a:p>
          <a:p>
            <a:endParaRPr lang="pt-BR" dirty="0"/>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8</a:t>
            </a:fld>
            <a:endParaRPr lang="pt-BR"/>
          </a:p>
        </p:txBody>
      </p:sp>
    </p:spTree>
    <p:extLst>
      <p:ext uri="{BB962C8B-B14F-4D97-AF65-F5344CB8AC3E}">
        <p14:creationId xmlns:p14="http://schemas.microsoft.com/office/powerpoint/2010/main" val="8107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 Great world guides and references in the HS-WIM system were used, however, the purpose of the guide is to present and focus on Brazilian eccentricities so that technologies are implemented in the country.</a:t>
            </a:r>
          </a:p>
          <a:p>
            <a:r>
              <a:rPr lang="en-US" sz="1200" dirty="0">
                <a:latin typeface="Arial" panose="020B0604020202020204" pitchFamily="34" charset="0"/>
                <a:cs typeface="Arial" panose="020B0604020202020204" pitchFamily="34" charset="0"/>
              </a:rPr>
              <a:t>- For the development of the Brazilian Guide for HS-WIM systems, an advanced research was initially carried out in the technologies already present worldwide. Regulations, recommendations, standards and indicatives were consulted. </a:t>
            </a:r>
          </a:p>
          <a:p>
            <a:r>
              <a:rPr lang="en-US" sz="1200" dirty="0">
                <a:latin typeface="Arial" panose="020B0604020202020204" pitchFamily="34" charset="0"/>
                <a:cs typeface="Arial" panose="020B0604020202020204" pitchFamily="34" charset="0"/>
              </a:rPr>
              <a:t>- The Guide for Users of WIM - ISWIM, was one of the materials consulted as it presents information on the different aspects related to the use of WIM systems, specification, purchase, installation, testing, operation and maintenance and data generated. The guide uses simplified language on all aspects, and also provides references for further insight into the subject.</a:t>
            </a:r>
          </a:p>
        </p:txBody>
      </p:sp>
      <p:sp>
        <p:nvSpPr>
          <p:cNvPr id="4" name="Espaço Reservado para Número de Slide 3"/>
          <p:cNvSpPr>
            <a:spLocks noGrp="1"/>
          </p:cNvSpPr>
          <p:nvPr>
            <p:ph type="sldNum" sz="quarter" idx="10"/>
          </p:nvPr>
        </p:nvSpPr>
        <p:spPr/>
        <p:txBody>
          <a:bodyPr/>
          <a:lstStyle/>
          <a:p>
            <a:fld id="{D41CF3F3-2350-4045-8ABC-7F7334E6B3E0}" type="slidenum">
              <a:rPr lang="pt-BR" smtClean="0"/>
              <a:t>9</a:t>
            </a:fld>
            <a:endParaRPr lang="pt-BR"/>
          </a:p>
        </p:txBody>
      </p:sp>
    </p:spTree>
    <p:extLst>
      <p:ext uri="{BB962C8B-B14F-4D97-AF65-F5344CB8AC3E}">
        <p14:creationId xmlns:p14="http://schemas.microsoft.com/office/powerpoint/2010/main" val="4109161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5" name="Title 6">
            <a:extLst>
              <a:ext uri="{FF2B5EF4-FFF2-40B4-BE49-F238E27FC236}">
                <a16:creationId xmlns:a16="http://schemas.microsoft.com/office/drawing/2014/main" id="{999F7FE1-235E-7934-12A4-F22BA4E1C4D2}"/>
              </a:ext>
            </a:extLst>
          </p:cNvPr>
          <p:cNvSpPr>
            <a:spLocks noGrp="1"/>
          </p:cNvSpPr>
          <p:nvPr>
            <p:ph type="title" hasCustomPrompt="1"/>
          </p:nvPr>
        </p:nvSpPr>
        <p:spPr>
          <a:xfrm>
            <a:off x="1257300" y="3304665"/>
            <a:ext cx="15773400" cy="1120186"/>
          </a:xfrm>
          <a:prstGeom prst="rect">
            <a:avLst/>
          </a:prstGeom>
        </p:spPr>
        <p:txBody>
          <a:bodyPr/>
          <a:lstStyle>
            <a:lvl1pPr algn="l">
              <a:defRPr sz="4800" b="1"/>
            </a:lvl1pPr>
          </a:lstStyle>
          <a:p>
            <a:r>
              <a:rPr lang="en-US" dirty="0"/>
              <a:t>Paper Title</a:t>
            </a:r>
            <a:endParaRPr lang="en-AU" dirty="0"/>
          </a:p>
        </p:txBody>
      </p:sp>
      <p:sp>
        <p:nvSpPr>
          <p:cNvPr id="16" name="Freeform 14">
            <a:extLst>
              <a:ext uri="{FF2B5EF4-FFF2-40B4-BE49-F238E27FC236}">
                <a16:creationId xmlns:a16="http://schemas.microsoft.com/office/drawing/2014/main" id="{A4E1BDCB-DEB8-3897-1194-8D429EF012E0}"/>
              </a:ext>
            </a:extLst>
          </p:cNvPr>
          <p:cNvSpPr/>
          <p:nvPr userDrawn="1"/>
        </p:nvSpPr>
        <p:spPr>
          <a:xfrm>
            <a:off x="12581773" y="9084464"/>
            <a:ext cx="4742440" cy="836068"/>
          </a:xfrm>
          <a:custGeom>
            <a:avLst/>
            <a:gdLst/>
            <a:ahLst/>
            <a:cxnLst/>
            <a:rect l="l" t="t" r="r" b="b"/>
            <a:pathLst>
              <a:path w="4742440" h="836068">
                <a:moveTo>
                  <a:pt x="0" y="0"/>
                </a:moveTo>
                <a:lnTo>
                  <a:pt x="4742440" y="0"/>
                </a:lnTo>
                <a:lnTo>
                  <a:pt x="4742440" y="836068"/>
                </a:lnTo>
                <a:lnTo>
                  <a:pt x="0" y="836068"/>
                </a:lnTo>
                <a:lnTo>
                  <a:pt x="0" y="0"/>
                </a:lnTo>
                <a:close/>
              </a:path>
            </a:pathLst>
          </a:custGeom>
          <a:blipFill>
            <a:blip r:embed="rId2"/>
            <a:stretch>
              <a:fillRect/>
            </a:stretch>
          </a:blipFill>
        </p:spPr>
        <p:txBody>
          <a:bodyPr/>
          <a:lstStyle/>
          <a:p>
            <a:endParaRPr lang="en-AU"/>
          </a:p>
        </p:txBody>
      </p:sp>
      <p:sp>
        <p:nvSpPr>
          <p:cNvPr id="17" name="Freeform 15">
            <a:extLst>
              <a:ext uri="{FF2B5EF4-FFF2-40B4-BE49-F238E27FC236}">
                <a16:creationId xmlns:a16="http://schemas.microsoft.com/office/drawing/2014/main" id="{A366E07C-F3A3-8F32-0D03-052D2778B399}"/>
              </a:ext>
            </a:extLst>
          </p:cNvPr>
          <p:cNvSpPr/>
          <p:nvPr userDrawn="1"/>
        </p:nvSpPr>
        <p:spPr>
          <a:xfrm>
            <a:off x="1093613" y="8974432"/>
            <a:ext cx="4278487" cy="1120186"/>
          </a:xfrm>
          <a:custGeom>
            <a:avLst/>
            <a:gdLst/>
            <a:ahLst/>
            <a:cxnLst/>
            <a:rect l="l" t="t" r="r" b="b"/>
            <a:pathLst>
              <a:path w="4278487" h="1120186">
                <a:moveTo>
                  <a:pt x="0" y="0"/>
                </a:moveTo>
                <a:lnTo>
                  <a:pt x="4278487" y="0"/>
                </a:lnTo>
                <a:lnTo>
                  <a:pt x="4278487" y="1120186"/>
                </a:lnTo>
                <a:lnTo>
                  <a:pt x="0" y="1120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18" name="TextBox 16">
            <a:extLst>
              <a:ext uri="{FF2B5EF4-FFF2-40B4-BE49-F238E27FC236}">
                <a16:creationId xmlns:a16="http://schemas.microsoft.com/office/drawing/2014/main" id="{FFA060C8-CB59-4A6C-E3D0-21CA218114CC}"/>
              </a:ext>
            </a:extLst>
          </p:cNvPr>
          <p:cNvSpPr txBox="1"/>
          <p:nvPr userDrawn="1"/>
        </p:nvSpPr>
        <p:spPr>
          <a:xfrm>
            <a:off x="5954195" y="9046364"/>
            <a:ext cx="6509437" cy="1343660"/>
          </a:xfrm>
          <a:prstGeom prst="rect">
            <a:avLst/>
          </a:prstGeom>
        </p:spPr>
        <p:txBody>
          <a:bodyPr wrap="square" lIns="0" tIns="0" rIns="0" bIns="0" rtlCol="0" anchor="t">
            <a:spAutoFit/>
          </a:bodyPr>
          <a:lstStyle/>
          <a:p>
            <a:pPr algn="ctr">
              <a:lnSpc>
                <a:spcPts val="3640"/>
              </a:lnSpc>
            </a:pPr>
            <a:r>
              <a:rPr lang="en-US" sz="2600" dirty="0">
                <a:solidFill>
                  <a:srgbClr val="707070"/>
                </a:solidFill>
                <a:latin typeface="Open Sauce Bold"/>
              </a:rPr>
              <a:t>6 - 10 November 2023 </a:t>
            </a:r>
          </a:p>
          <a:p>
            <a:pPr algn="ctr">
              <a:lnSpc>
                <a:spcPts val="3640"/>
              </a:lnSpc>
            </a:pPr>
            <a:r>
              <a:rPr lang="en-US" sz="2600" dirty="0">
                <a:solidFill>
                  <a:srgbClr val="707070"/>
                </a:solidFill>
                <a:latin typeface="Open Sauce Bold"/>
              </a:rPr>
              <a:t>Brisbane, Australia </a:t>
            </a:r>
          </a:p>
          <a:p>
            <a:pPr>
              <a:lnSpc>
                <a:spcPts val="3640"/>
              </a:lnSpc>
            </a:pPr>
            <a:endParaRPr lang="en-US" sz="2600" dirty="0">
              <a:solidFill>
                <a:srgbClr val="707070"/>
              </a:solidFill>
              <a:latin typeface="Open Sauce Bold"/>
            </a:endParaRPr>
          </a:p>
        </p:txBody>
      </p:sp>
      <p:sp>
        <p:nvSpPr>
          <p:cNvPr id="21" name="Freeform 11">
            <a:extLst>
              <a:ext uri="{FF2B5EF4-FFF2-40B4-BE49-F238E27FC236}">
                <a16:creationId xmlns:a16="http://schemas.microsoft.com/office/drawing/2014/main" id="{3B2AE936-FA78-CA8C-8AE1-3AB7F26F374D}"/>
              </a:ext>
            </a:extLst>
          </p:cNvPr>
          <p:cNvSpPr/>
          <p:nvPr userDrawn="1"/>
        </p:nvSpPr>
        <p:spPr>
          <a:xfrm>
            <a:off x="13104440" y="199752"/>
            <a:ext cx="4929560" cy="1932146"/>
          </a:xfrm>
          <a:custGeom>
            <a:avLst/>
            <a:gdLst/>
            <a:ahLst/>
            <a:cxnLst/>
            <a:rect l="l" t="t" r="r" b="b"/>
            <a:pathLst>
              <a:path w="5710198" h="2287442">
                <a:moveTo>
                  <a:pt x="0" y="0"/>
                </a:moveTo>
                <a:lnTo>
                  <a:pt x="5710198" y="0"/>
                </a:lnTo>
                <a:lnTo>
                  <a:pt x="5710198" y="2287442"/>
                </a:lnTo>
                <a:lnTo>
                  <a:pt x="0" y="2287442"/>
                </a:lnTo>
                <a:lnTo>
                  <a:pt x="0" y="0"/>
                </a:lnTo>
                <a:close/>
              </a:path>
            </a:pathLst>
          </a:custGeom>
          <a:blipFill>
            <a:blip r:embed="rId5"/>
            <a:stretch>
              <a:fillRect l="-26599" t="-14198" r="-23217" b="-14412"/>
            </a:stretch>
          </a:blipFill>
        </p:spPr>
        <p:txBody>
          <a:bodyPr/>
          <a:lstStyle/>
          <a:p>
            <a:endParaRPr lang="en-AU"/>
          </a:p>
        </p:txBody>
      </p:sp>
      <p:sp>
        <p:nvSpPr>
          <p:cNvPr id="22" name="Freeform 12">
            <a:extLst>
              <a:ext uri="{FF2B5EF4-FFF2-40B4-BE49-F238E27FC236}">
                <a16:creationId xmlns:a16="http://schemas.microsoft.com/office/drawing/2014/main" id="{37D3CAB7-8D46-6621-9686-911AAF1AB7E5}"/>
              </a:ext>
            </a:extLst>
          </p:cNvPr>
          <p:cNvSpPr/>
          <p:nvPr userDrawn="1"/>
        </p:nvSpPr>
        <p:spPr>
          <a:xfrm>
            <a:off x="1943200" y="492384"/>
            <a:ext cx="7599645" cy="1738103"/>
          </a:xfrm>
          <a:custGeom>
            <a:avLst/>
            <a:gdLst/>
            <a:ahLst/>
            <a:cxnLst/>
            <a:rect l="l" t="t" r="r" b="b"/>
            <a:pathLst>
              <a:path w="11809899" h="2767945">
                <a:moveTo>
                  <a:pt x="0" y="0"/>
                </a:moveTo>
                <a:lnTo>
                  <a:pt x="11809899" y="0"/>
                </a:lnTo>
                <a:lnTo>
                  <a:pt x="11809899" y="2767945"/>
                </a:lnTo>
                <a:lnTo>
                  <a:pt x="0" y="2767945"/>
                </a:lnTo>
                <a:lnTo>
                  <a:pt x="0" y="0"/>
                </a:lnTo>
                <a:close/>
              </a:path>
            </a:pathLst>
          </a:custGeom>
          <a:blipFill>
            <a:blip r:embed="rId6"/>
            <a:stretch>
              <a:fillRect/>
            </a:stretch>
          </a:blipFill>
        </p:spPr>
        <p:txBody>
          <a:bodyPr/>
          <a:lstStyle/>
          <a:p>
            <a:endParaRPr lang="en-AU" dirty="0"/>
          </a:p>
        </p:txBody>
      </p:sp>
      <p:sp>
        <p:nvSpPr>
          <p:cNvPr id="36" name="Picture Placeholder 34">
            <a:extLst>
              <a:ext uri="{FF2B5EF4-FFF2-40B4-BE49-F238E27FC236}">
                <a16:creationId xmlns:a16="http://schemas.microsoft.com/office/drawing/2014/main" id="{6DBE4ABF-5949-BB04-A4A7-6E6D656880D8}"/>
              </a:ext>
            </a:extLst>
          </p:cNvPr>
          <p:cNvSpPr>
            <a:spLocks noGrp="1"/>
          </p:cNvSpPr>
          <p:nvPr>
            <p:ph type="pic" sz="quarter" idx="11"/>
          </p:nvPr>
        </p:nvSpPr>
        <p:spPr>
          <a:xfrm>
            <a:off x="4092203" y="5841721"/>
            <a:ext cx="1980605" cy="2160000"/>
          </a:xfrm>
          <a:prstGeom prst="rect">
            <a:avLst/>
          </a:prstGeom>
        </p:spPr>
        <p:txBody>
          <a:bodyPr/>
          <a:lstStyle>
            <a:lvl1pPr algn="ctr">
              <a:defRPr/>
            </a:lvl1pPr>
          </a:lstStyle>
          <a:p>
            <a:endParaRPr lang="en-AU" dirty="0"/>
          </a:p>
        </p:txBody>
      </p:sp>
      <p:sp>
        <p:nvSpPr>
          <p:cNvPr id="39" name="Text Placeholder 38">
            <a:extLst>
              <a:ext uri="{FF2B5EF4-FFF2-40B4-BE49-F238E27FC236}">
                <a16:creationId xmlns:a16="http://schemas.microsoft.com/office/drawing/2014/main" id="{598B5617-8CD5-AFB9-64FA-069BE8359CA8}"/>
              </a:ext>
            </a:extLst>
          </p:cNvPr>
          <p:cNvSpPr>
            <a:spLocks noGrp="1"/>
          </p:cNvSpPr>
          <p:nvPr>
            <p:ph type="body" sz="quarter" idx="13" hasCustomPrompt="1"/>
          </p:nvPr>
        </p:nvSpPr>
        <p:spPr>
          <a:xfrm>
            <a:off x="791072" y="7444508"/>
            <a:ext cx="3024188" cy="557213"/>
          </a:xfrm>
          <a:prstGeom prst="rect">
            <a:avLst/>
          </a:prstGeom>
        </p:spPr>
        <p:txBody>
          <a:bodyPr/>
          <a:lstStyle>
            <a:lvl1pPr marL="0" indent="0" algn="ctr">
              <a:buNone/>
              <a:defRPr sz="2000"/>
            </a:lvl1pPr>
          </a:lstStyle>
          <a:p>
            <a:pPr lvl="0"/>
            <a:r>
              <a:rPr lang="en-US" dirty="0"/>
              <a:t>First Author’s Name</a:t>
            </a:r>
            <a:endParaRPr lang="en-AU" dirty="0"/>
          </a:p>
        </p:txBody>
      </p:sp>
      <p:sp>
        <p:nvSpPr>
          <p:cNvPr id="42" name="Picture Placeholder 34">
            <a:extLst>
              <a:ext uri="{FF2B5EF4-FFF2-40B4-BE49-F238E27FC236}">
                <a16:creationId xmlns:a16="http://schemas.microsoft.com/office/drawing/2014/main" id="{03F2A3D6-9A3B-563C-1BCC-C945CBE8DA50}"/>
              </a:ext>
            </a:extLst>
          </p:cNvPr>
          <p:cNvSpPr>
            <a:spLocks noGrp="1"/>
          </p:cNvSpPr>
          <p:nvPr>
            <p:ph type="pic" sz="quarter" idx="14"/>
          </p:nvPr>
        </p:nvSpPr>
        <p:spPr>
          <a:xfrm>
            <a:off x="9650882" y="5841721"/>
            <a:ext cx="1980605" cy="2160000"/>
          </a:xfrm>
          <a:prstGeom prst="rect">
            <a:avLst/>
          </a:prstGeom>
        </p:spPr>
        <p:txBody>
          <a:bodyPr/>
          <a:lstStyle>
            <a:lvl1pPr algn="ctr">
              <a:defRPr/>
            </a:lvl1pPr>
          </a:lstStyle>
          <a:p>
            <a:endParaRPr lang="en-AU" dirty="0"/>
          </a:p>
        </p:txBody>
      </p:sp>
      <p:sp>
        <p:nvSpPr>
          <p:cNvPr id="43" name="Text Placeholder 38">
            <a:extLst>
              <a:ext uri="{FF2B5EF4-FFF2-40B4-BE49-F238E27FC236}">
                <a16:creationId xmlns:a16="http://schemas.microsoft.com/office/drawing/2014/main" id="{08483973-8FC7-1195-B480-6974AAE3D663}"/>
              </a:ext>
            </a:extLst>
          </p:cNvPr>
          <p:cNvSpPr>
            <a:spLocks noGrp="1"/>
          </p:cNvSpPr>
          <p:nvPr>
            <p:ph type="body" sz="quarter" idx="15" hasCustomPrompt="1"/>
          </p:nvPr>
        </p:nvSpPr>
        <p:spPr>
          <a:xfrm>
            <a:off x="6349751" y="7444508"/>
            <a:ext cx="3024188" cy="557213"/>
          </a:xfrm>
          <a:prstGeom prst="rect">
            <a:avLst/>
          </a:prstGeom>
        </p:spPr>
        <p:txBody>
          <a:bodyPr/>
          <a:lstStyle>
            <a:lvl1pPr marL="0" indent="0" algn="ctr">
              <a:buNone/>
              <a:defRPr sz="2000"/>
            </a:lvl1pPr>
          </a:lstStyle>
          <a:p>
            <a:pPr lvl="0"/>
            <a:r>
              <a:rPr lang="en-US" dirty="0"/>
              <a:t>Second Author’s Name</a:t>
            </a:r>
            <a:endParaRPr lang="en-AU" dirty="0"/>
          </a:p>
        </p:txBody>
      </p:sp>
      <p:sp>
        <p:nvSpPr>
          <p:cNvPr id="44" name="Picture Placeholder 34">
            <a:extLst>
              <a:ext uri="{FF2B5EF4-FFF2-40B4-BE49-F238E27FC236}">
                <a16:creationId xmlns:a16="http://schemas.microsoft.com/office/drawing/2014/main" id="{8D018AD3-4B87-5B1C-DEF7-98BF5FE52685}"/>
              </a:ext>
            </a:extLst>
          </p:cNvPr>
          <p:cNvSpPr>
            <a:spLocks noGrp="1"/>
          </p:cNvSpPr>
          <p:nvPr>
            <p:ph type="pic" sz="quarter" idx="16"/>
          </p:nvPr>
        </p:nvSpPr>
        <p:spPr>
          <a:xfrm>
            <a:off x="15209561" y="5787904"/>
            <a:ext cx="1980605" cy="2160000"/>
          </a:xfrm>
          <a:prstGeom prst="rect">
            <a:avLst/>
          </a:prstGeom>
        </p:spPr>
        <p:txBody>
          <a:bodyPr/>
          <a:lstStyle>
            <a:lvl1pPr algn="ctr">
              <a:defRPr/>
            </a:lvl1pPr>
          </a:lstStyle>
          <a:p>
            <a:endParaRPr lang="en-AU" dirty="0"/>
          </a:p>
        </p:txBody>
      </p:sp>
      <p:sp>
        <p:nvSpPr>
          <p:cNvPr id="45" name="Text Placeholder 38">
            <a:extLst>
              <a:ext uri="{FF2B5EF4-FFF2-40B4-BE49-F238E27FC236}">
                <a16:creationId xmlns:a16="http://schemas.microsoft.com/office/drawing/2014/main" id="{B3B41B62-E9C3-DA34-5F20-9DCF1F6BE4D7}"/>
              </a:ext>
            </a:extLst>
          </p:cNvPr>
          <p:cNvSpPr>
            <a:spLocks noGrp="1"/>
          </p:cNvSpPr>
          <p:nvPr>
            <p:ph type="body" sz="quarter" idx="17" hasCustomPrompt="1"/>
          </p:nvPr>
        </p:nvSpPr>
        <p:spPr>
          <a:xfrm>
            <a:off x="11908430" y="7390691"/>
            <a:ext cx="3024188" cy="557213"/>
          </a:xfrm>
          <a:prstGeom prst="rect">
            <a:avLst/>
          </a:prstGeom>
        </p:spPr>
        <p:txBody>
          <a:bodyPr/>
          <a:lstStyle>
            <a:lvl1pPr marL="0" indent="0" algn="ctr">
              <a:buNone/>
              <a:defRPr sz="2000"/>
            </a:lvl1pPr>
          </a:lstStyle>
          <a:p>
            <a:pPr lvl="0"/>
            <a:r>
              <a:rPr lang="en-US" dirty="0"/>
              <a:t>Third Author’s Name</a:t>
            </a:r>
            <a:endParaRPr lang="en-AU" dirty="0"/>
          </a:p>
        </p:txBody>
      </p:sp>
      <p:cxnSp>
        <p:nvCxnSpPr>
          <p:cNvPr id="2" name="Straight Connector 1">
            <a:extLst>
              <a:ext uri="{FF2B5EF4-FFF2-40B4-BE49-F238E27FC236}">
                <a16:creationId xmlns:a16="http://schemas.microsoft.com/office/drawing/2014/main" id="{79350540-7C4D-8F65-971D-317792632497}"/>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22122"/>
      </p:ext>
    </p:extLst>
  </p:cSld>
  <p:clrMapOvr>
    <a:masterClrMapping/>
  </p:clrMapOvr>
  <p:extLst>
    <p:ext uri="{DCECCB84-F9BA-43D5-87BE-67443E8EF086}">
      <p15:sldGuideLst xmlns:p15="http://schemas.microsoft.com/office/powerpoint/2012/main">
        <p15:guide id="1" orient="horz" pos="3285"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4" name="Freeform 2">
            <a:extLst>
              <a:ext uri="{FF2B5EF4-FFF2-40B4-BE49-F238E27FC236}">
                <a16:creationId xmlns:a16="http://schemas.microsoft.com/office/drawing/2014/main" id="{3A299A5E-D3E2-51B1-A1F8-8A80F2A37510}"/>
              </a:ext>
            </a:extLst>
          </p:cNvPr>
          <p:cNvSpPr/>
          <p:nvPr userDrawn="1"/>
        </p:nvSpPr>
        <p:spPr>
          <a:xfrm>
            <a:off x="12984848" y="0"/>
            <a:ext cx="5303152" cy="2983023"/>
          </a:xfrm>
          <a:custGeom>
            <a:avLst/>
            <a:gdLst/>
            <a:ahLst/>
            <a:cxnLst/>
            <a:rect l="l" t="t" r="r" b="b"/>
            <a:pathLst>
              <a:path w="5303152" h="2983023">
                <a:moveTo>
                  <a:pt x="0" y="0"/>
                </a:moveTo>
                <a:lnTo>
                  <a:pt x="5303152" y="0"/>
                </a:lnTo>
                <a:lnTo>
                  <a:pt x="5303152" y="2983023"/>
                </a:lnTo>
                <a:lnTo>
                  <a:pt x="0" y="2983023"/>
                </a:lnTo>
                <a:lnTo>
                  <a:pt x="0" y="0"/>
                </a:lnTo>
                <a:close/>
              </a:path>
            </a:pathLst>
          </a:custGeom>
          <a:blipFill>
            <a:blip r:embed="rId2"/>
            <a:stretch>
              <a:fillRect/>
            </a:stretch>
          </a:blipFill>
        </p:spPr>
        <p:txBody>
          <a:bodyPr/>
          <a:lstStyle/>
          <a:p>
            <a:endParaRPr lang="en-AU"/>
          </a:p>
        </p:txBody>
      </p:sp>
      <p:sp>
        <p:nvSpPr>
          <p:cNvPr id="4" name="Content Placeholder 3">
            <a:extLst>
              <a:ext uri="{FF2B5EF4-FFF2-40B4-BE49-F238E27FC236}">
                <a16:creationId xmlns:a16="http://schemas.microsoft.com/office/drawing/2014/main" id="{54BB21D8-F5B4-574E-A404-9859B6235F42}"/>
              </a:ext>
            </a:extLst>
          </p:cNvPr>
          <p:cNvSpPr>
            <a:spLocks noGrp="1"/>
          </p:cNvSpPr>
          <p:nvPr>
            <p:ph sz="quarter" idx="11"/>
          </p:nvPr>
        </p:nvSpPr>
        <p:spPr>
          <a:xfrm>
            <a:off x="1257300" y="2551213"/>
            <a:ext cx="15773400" cy="59766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Title 18">
            <a:extLst>
              <a:ext uri="{FF2B5EF4-FFF2-40B4-BE49-F238E27FC236}">
                <a16:creationId xmlns:a16="http://schemas.microsoft.com/office/drawing/2014/main" id="{4FD79B66-4661-E68C-76C0-7D4B2A8C9589}"/>
              </a:ext>
            </a:extLst>
          </p:cNvPr>
          <p:cNvSpPr>
            <a:spLocks noGrp="1"/>
          </p:cNvSpPr>
          <p:nvPr>
            <p:ph type="title" hasCustomPrompt="1"/>
          </p:nvPr>
        </p:nvSpPr>
        <p:spPr>
          <a:xfrm>
            <a:off x="1257300" y="547689"/>
            <a:ext cx="12495212" cy="1787500"/>
          </a:xfrm>
          <a:prstGeom prst="rect">
            <a:avLst/>
          </a:prstGeom>
        </p:spPr>
        <p:txBody>
          <a:bodyPr/>
          <a:lstStyle>
            <a:lvl1pPr algn="l">
              <a:defRPr sz="5400" b="1">
                <a:solidFill>
                  <a:srgbClr val="3B9D48"/>
                </a:solidFill>
              </a:defRPr>
            </a:lvl1pPr>
          </a:lstStyle>
          <a:p>
            <a:r>
              <a:rPr lang="en-US" dirty="0"/>
              <a:t>Title</a:t>
            </a:r>
            <a:endParaRPr lang="en-AU" dirty="0"/>
          </a:p>
        </p:txBody>
      </p:sp>
      <p:sp>
        <p:nvSpPr>
          <p:cNvPr id="26" name="Content Placeholder 25">
            <a:extLst>
              <a:ext uri="{FF2B5EF4-FFF2-40B4-BE49-F238E27FC236}">
                <a16:creationId xmlns:a16="http://schemas.microsoft.com/office/drawing/2014/main" id="{FF328DD7-50DC-F844-77D2-965DFD9BFBE2}"/>
              </a:ext>
            </a:extLst>
          </p:cNvPr>
          <p:cNvSpPr>
            <a:spLocks noGrp="1"/>
          </p:cNvSpPr>
          <p:nvPr>
            <p:ph sz="quarter" idx="13" hasCustomPrompt="1"/>
          </p:nvPr>
        </p:nvSpPr>
        <p:spPr>
          <a:xfrm>
            <a:off x="1257300" y="9046843"/>
            <a:ext cx="7886700" cy="993200"/>
          </a:xfrm>
          <a:prstGeom prst="rect">
            <a:avLst/>
          </a:prstGeom>
        </p:spPr>
        <p:txBody>
          <a:bodyPr/>
          <a:lstStyle>
            <a:lvl1pPr marL="0" indent="0">
              <a:buNone/>
              <a:defRPr sz="1800"/>
            </a:lvl1pPr>
          </a:lstStyle>
          <a:p>
            <a:pPr lvl="0"/>
            <a:r>
              <a:rPr lang="en-AU" dirty="0"/>
              <a:t>Author/s</a:t>
            </a:r>
          </a:p>
          <a:p>
            <a:pPr lvl="0"/>
            <a:r>
              <a:rPr lang="en-AU" dirty="0"/>
              <a:t>XXX, XXX, XXX</a:t>
            </a:r>
          </a:p>
        </p:txBody>
      </p:sp>
      <p:cxnSp>
        <p:nvCxnSpPr>
          <p:cNvPr id="16" name="Straight Connector 15">
            <a:extLst>
              <a:ext uri="{FF2B5EF4-FFF2-40B4-BE49-F238E27FC236}">
                <a16:creationId xmlns:a16="http://schemas.microsoft.com/office/drawing/2014/main" id="{E31104CC-3BEC-2D84-08C2-C957D49FD7A5}"/>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03188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082331"/>
      </p:ext>
    </p:extLst>
  </p:cSld>
  <p:clrMap bg1="lt1" tx1="dk1" bg2="lt2" tx2="dk2" accent1="accent1" accent2="accent2" accent3="accent3" accent4="accent4" accent5="accent5" accent6="accent6" hlink="hlink" folHlink="folHlink"/>
  <p:sldLayoutIdLst>
    <p:sldLayoutId id="2147483667" r:id="rId1"/>
    <p:sldLayoutId id="21474836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A96A-5200-B26C-995D-433F98A610EF}"/>
              </a:ext>
            </a:extLst>
          </p:cNvPr>
          <p:cNvSpPr>
            <a:spLocks noGrp="1"/>
          </p:cNvSpPr>
          <p:nvPr>
            <p:ph type="title"/>
          </p:nvPr>
        </p:nvSpPr>
        <p:spPr>
          <a:xfrm>
            <a:off x="575048" y="2983499"/>
            <a:ext cx="17712952" cy="1838835"/>
          </a:xfrm>
        </p:spPr>
        <p:txBody>
          <a:bodyPr/>
          <a:lstStyle/>
          <a:p>
            <a:r>
              <a:rPr lang="en-US" sz="7200" dirty="0">
                <a:latin typeface="Arial" panose="020B0604020202020204" pitchFamily="34" charset="0"/>
                <a:cs typeface="Arial" panose="020B0604020202020204" pitchFamily="34" charset="0"/>
              </a:rPr>
              <a:t>Brazilian Guide For Performance Monitoring of HS-WIM System </a:t>
            </a:r>
            <a:endParaRPr lang="en-AU" sz="7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C55A680-EB0E-0814-22CB-B6D807106D40}"/>
              </a:ext>
            </a:extLst>
          </p:cNvPr>
          <p:cNvSpPr>
            <a:spLocks noGrp="1"/>
          </p:cNvSpPr>
          <p:nvPr>
            <p:ph type="body" sz="quarter" idx="13"/>
          </p:nvPr>
        </p:nvSpPr>
        <p:spPr>
          <a:xfrm>
            <a:off x="791072" y="7087716"/>
            <a:ext cx="3024188" cy="557213"/>
          </a:xfrm>
        </p:spPr>
        <p:txBody>
          <a:bodyPr/>
          <a:lstStyle/>
          <a:p>
            <a:r>
              <a:rPr lang="en-AU" dirty="0">
                <a:latin typeface="Arial" panose="020B0604020202020204" pitchFamily="34" charset="0"/>
                <a:cs typeface="Arial" panose="020B0604020202020204" pitchFamily="34" charset="0"/>
              </a:rPr>
              <a:t>Keyla. J. C. Shinohara</a:t>
            </a:r>
          </a:p>
        </p:txBody>
      </p:sp>
      <p:sp>
        <p:nvSpPr>
          <p:cNvPr id="6" name="Text Placeholder 5">
            <a:extLst>
              <a:ext uri="{FF2B5EF4-FFF2-40B4-BE49-F238E27FC236}">
                <a16:creationId xmlns:a16="http://schemas.microsoft.com/office/drawing/2014/main" id="{4E567595-7022-4DBF-820E-E6FB76FAB154}"/>
              </a:ext>
            </a:extLst>
          </p:cNvPr>
          <p:cNvSpPr>
            <a:spLocks noGrp="1"/>
          </p:cNvSpPr>
          <p:nvPr>
            <p:ph type="body" sz="quarter" idx="15"/>
          </p:nvPr>
        </p:nvSpPr>
        <p:spPr>
          <a:xfrm>
            <a:off x="3599532" y="7087716"/>
            <a:ext cx="3024188" cy="557213"/>
          </a:xfrm>
        </p:spPr>
        <p:txBody>
          <a:bodyPr/>
          <a:lstStyle/>
          <a:p>
            <a:r>
              <a:rPr lang="en-AU" dirty="0">
                <a:latin typeface="Arial" panose="020B0604020202020204" pitchFamily="34" charset="0"/>
                <a:cs typeface="Arial" panose="020B0604020202020204" pitchFamily="34" charset="0"/>
              </a:rPr>
              <a:t>Gustavo. G. Otto</a:t>
            </a:r>
          </a:p>
        </p:txBody>
      </p:sp>
      <p:sp>
        <p:nvSpPr>
          <p:cNvPr id="8" name="Text Placeholder 7">
            <a:extLst>
              <a:ext uri="{FF2B5EF4-FFF2-40B4-BE49-F238E27FC236}">
                <a16:creationId xmlns:a16="http://schemas.microsoft.com/office/drawing/2014/main" id="{229E674F-2A82-A8F6-0C96-5EB64504133F}"/>
              </a:ext>
            </a:extLst>
          </p:cNvPr>
          <p:cNvSpPr>
            <a:spLocks noGrp="1"/>
          </p:cNvSpPr>
          <p:nvPr>
            <p:ph type="body" sz="quarter" idx="17"/>
          </p:nvPr>
        </p:nvSpPr>
        <p:spPr>
          <a:xfrm>
            <a:off x="6219798" y="7087716"/>
            <a:ext cx="3644282" cy="611030"/>
          </a:xfrm>
        </p:spPr>
        <p:txBody>
          <a:bodyPr/>
          <a:lstStyle/>
          <a:p>
            <a:r>
              <a:rPr lang="en-AU" dirty="0">
                <a:latin typeface="Arial" panose="020B0604020202020204" pitchFamily="34" charset="0"/>
                <a:cs typeface="Arial" panose="020B0604020202020204" pitchFamily="34" charset="0"/>
              </a:rPr>
              <a:t>Emmanuelle. S. H. Garcia</a:t>
            </a:r>
          </a:p>
        </p:txBody>
      </p:sp>
      <p:sp>
        <p:nvSpPr>
          <p:cNvPr id="9" name="Text Placeholder 7">
            <a:extLst>
              <a:ext uri="{FF2B5EF4-FFF2-40B4-BE49-F238E27FC236}">
                <a16:creationId xmlns:a16="http://schemas.microsoft.com/office/drawing/2014/main" id="{229E674F-2A82-A8F6-0C96-5EB64504133F}"/>
              </a:ext>
            </a:extLst>
          </p:cNvPr>
          <p:cNvSpPr txBox="1">
            <a:spLocks/>
          </p:cNvSpPr>
          <p:nvPr/>
        </p:nvSpPr>
        <p:spPr>
          <a:xfrm>
            <a:off x="9360024" y="7159724"/>
            <a:ext cx="3644282" cy="611030"/>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J.  Almeida</a:t>
            </a:r>
          </a:p>
        </p:txBody>
      </p:sp>
      <p:sp>
        <p:nvSpPr>
          <p:cNvPr id="10" name="Text Placeholder 7">
            <a:extLst>
              <a:ext uri="{FF2B5EF4-FFF2-40B4-BE49-F238E27FC236}">
                <a16:creationId xmlns:a16="http://schemas.microsoft.com/office/drawing/2014/main" id="{229E674F-2A82-A8F6-0C96-5EB64504133F}"/>
              </a:ext>
            </a:extLst>
          </p:cNvPr>
          <p:cNvSpPr txBox="1">
            <a:spLocks/>
          </p:cNvSpPr>
          <p:nvPr/>
        </p:nvSpPr>
        <p:spPr>
          <a:xfrm>
            <a:off x="11980438" y="7159724"/>
            <a:ext cx="3644282" cy="611030"/>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Z. </a:t>
            </a:r>
            <a:r>
              <a:rPr lang="en-AU" dirty="0" err="1">
                <a:latin typeface="Arial" panose="020B0604020202020204" pitchFamily="34" charset="0"/>
                <a:cs typeface="Arial" panose="020B0604020202020204" pitchFamily="34" charset="0"/>
              </a:rPr>
              <a:t>Tani</a:t>
            </a:r>
            <a:endParaRPr lang="en-AU" dirty="0">
              <a:latin typeface="Arial" panose="020B0604020202020204" pitchFamily="34" charset="0"/>
              <a:cs typeface="Arial" panose="020B0604020202020204" pitchFamily="34" charset="0"/>
            </a:endParaRPr>
          </a:p>
        </p:txBody>
      </p:sp>
      <p:sp>
        <p:nvSpPr>
          <p:cNvPr id="11" name="Text Placeholder 7">
            <a:extLst>
              <a:ext uri="{FF2B5EF4-FFF2-40B4-BE49-F238E27FC236}">
                <a16:creationId xmlns:a16="http://schemas.microsoft.com/office/drawing/2014/main" id="{229E674F-2A82-A8F6-0C96-5EB64504133F}"/>
              </a:ext>
            </a:extLst>
          </p:cNvPr>
          <p:cNvSpPr txBox="1">
            <a:spLocks/>
          </p:cNvSpPr>
          <p:nvPr/>
        </p:nvSpPr>
        <p:spPr>
          <a:xfrm>
            <a:off x="14500718" y="7159724"/>
            <a:ext cx="3644282" cy="611030"/>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latin typeface="Arial" panose="020B0604020202020204" pitchFamily="34" charset="0"/>
                <a:cs typeface="Arial" panose="020B0604020202020204" pitchFamily="34" charset="0"/>
              </a:rPr>
              <a:t>Wellington L. </a:t>
            </a:r>
            <a:r>
              <a:rPr lang="en-AU" dirty="0" err="1">
                <a:latin typeface="Arial" panose="020B0604020202020204" pitchFamily="34" charset="0"/>
                <a:cs typeface="Arial" panose="020B0604020202020204" pitchFamily="34" charset="0"/>
              </a:rPr>
              <a:t>Repette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71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pic>
        <p:nvPicPr>
          <p:cNvPr id="5" name="Imagem 4"/>
          <p:cNvPicPr>
            <a:picLocks noChangeAspect="1"/>
          </p:cNvPicPr>
          <p:nvPr/>
        </p:nvPicPr>
        <p:blipFill>
          <a:blip r:embed="rId3"/>
          <a:stretch>
            <a:fillRect/>
          </a:stretch>
        </p:blipFill>
        <p:spPr>
          <a:xfrm>
            <a:off x="1943200" y="2623220"/>
            <a:ext cx="11053298" cy="6093857"/>
          </a:xfrm>
          <a:prstGeom prst="rect">
            <a:avLst/>
          </a:prstGeom>
        </p:spPr>
      </p:pic>
      <p:sp>
        <p:nvSpPr>
          <p:cNvPr id="7" name="Content Placeholder 1">
            <a:extLst>
              <a:ext uri="{FF2B5EF4-FFF2-40B4-BE49-F238E27FC236}">
                <a16:creationId xmlns:a16="http://schemas.microsoft.com/office/drawing/2014/main" id="{C60033BB-763D-6266-C513-99C93EE6D66D}"/>
              </a:ext>
            </a:extLst>
          </p:cNvPr>
          <p:cNvSpPr txBox="1">
            <a:spLocks/>
          </p:cNvSpPr>
          <p:nvPr/>
        </p:nvSpPr>
        <p:spPr>
          <a:xfrm>
            <a:off x="6119664" y="2703613"/>
            <a:ext cx="11063436" cy="59766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3600" dirty="0">
              <a:latin typeface="Arial" panose="020B0604020202020204" pitchFamily="34" charset="0"/>
              <a:cs typeface="Arial" panose="020B0604020202020204" pitchFamily="34" charset="0"/>
            </a:endParaRPr>
          </a:p>
          <a:p>
            <a:pPr marL="0" indent="0" algn="r">
              <a:buNone/>
            </a:pPr>
            <a:r>
              <a:rPr lang="en-US" sz="3600" dirty="0">
                <a:latin typeface="Arial" panose="020B0604020202020204" pitchFamily="34" charset="0"/>
                <a:cs typeface="Arial" panose="020B0604020202020204" pitchFamily="34" charset="0"/>
              </a:rPr>
              <a:t>Recommendations </a:t>
            </a:r>
          </a:p>
          <a:p>
            <a:pPr marL="0" indent="0" algn="r">
              <a:buNone/>
            </a:pPr>
            <a:r>
              <a:rPr lang="en-US" sz="3600" dirty="0">
                <a:latin typeface="Arial" panose="020B0604020202020204" pitchFamily="34" charset="0"/>
                <a:cs typeface="Arial" panose="020B0604020202020204" pitchFamily="34" charset="0"/>
              </a:rPr>
              <a:t>used as </a:t>
            </a:r>
          </a:p>
          <a:p>
            <a:pPr marL="0" indent="0" algn="r">
              <a:buNone/>
            </a:pPr>
            <a:r>
              <a:rPr lang="en-US" sz="3600" dirty="0">
                <a:latin typeface="Arial" panose="020B0604020202020204" pitchFamily="34" charset="0"/>
                <a:cs typeface="Arial" panose="020B0604020202020204" pitchFamily="34" charset="0"/>
              </a:rPr>
              <a:t>a reference</a:t>
            </a:r>
          </a:p>
          <a:p>
            <a:pPr marL="0" indent="0" algn="just">
              <a:buFont typeface="Arial" pitchFamily="34" charset="0"/>
              <a:buNone/>
            </a:pPr>
            <a:endParaRPr lang="en-US" sz="3600" dirty="0">
              <a:latin typeface="Arial" panose="020B0604020202020204" pitchFamily="34" charset="0"/>
              <a:cs typeface="Arial" panose="020B0604020202020204" pitchFamily="34" charset="0"/>
            </a:endParaRPr>
          </a:p>
          <a:p>
            <a:pPr marL="0" indent="0" algn="just">
              <a:buFont typeface="Arial" pitchFamily="34" charse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9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pic>
        <p:nvPicPr>
          <p:cNvPr id="5" name="Imagem 4"/>
          <p:cNvPicPr/>
          <p:nvPr/>
        </p:nvPicPr>
        <p:blipFill>
          <a:blip r:embed="rId3"/>
          <a:stretch>
            <a:fillRect/>
          </a:stretch>
        </p:blipFill>
        <p:spPr>
          <a:xfrm>
            <a:off x="4679504" y="3775348"/>
            <a:ext cx="9433048" cy="3528392"/>
          </a:xfrm>
          <a:prstGeom prst="rect">
            <a:avLst/>
          </a:prstGeom>
        </p:spPr>
      </p:pic>
    </p:spTree>
    <p:extLst>
      <p:ext uri="{BB962C8B-B14F-4D97-AF65-F5344CB8AC3E}">
        <p14:creationId xmlns:p14="http://schemas.microsoft.com/office/powerpoint/2010/main" val="413298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marL="742950" indent="-742950">
              <a:buAutoNum type="arabicPeriod" startAt="3"/>
            </a:pPr>
            <a:endParaRPr lang="en-US" sz="3600" b="1" dirty="0">
              <a:latin typeface="Arial" panose="020B0604020202020204" pitchFamily="34" charset="0"/>
              <a:cs typeface="Arial" panose="020B0604020202020204" pitchFamily="34" charset="0"/>
            </a:endParaRPr>
          </a:p>
          <a:p>
            <a:pPr marL="742950" indent="-742950">
              <a:buAutoNum type="arabicPeriod" startAt="3"/>
            </a:pPr>
            <a:r>
              <a:rPr lang="en-US" sz="3600" b="1" dirty="0">
                <a:latin typeface="Arial" panose="020B0604020202020204" pitchFamily="34" charset="0"/>
                <a:cs typeface="Arial" panose="020B0604020202020204" pitchFamily="34" charset="0"/>
              </a:rPr>
              <a:t>Development of the Brazilian Guide</a:t>
            </a:r>
          </a:p>
          <a:p>
            <a:pPr marL="0" indent="0">
              <a:buNone/>
            </a:pPr>
            <a:r>
              <a:rPr lang="en-US" sz="3600" b="1" dirty="0">
                <a:latin typeface="Arial" panose="020B0604020202020204" pitchFamily="34" charset="0"/>
                <a:cs typeface="Arial" panose="020B0604020202020204" pitchFamily="34" charset="0"/>
              </a:rPr>
              <a:t>      HS-WIM Pavement</a:t>
            </a:r>
          </a:p>
          <a:p>
            <a:r>
              <a:rPr lang="en-US" sz="3600" dirty="0">
                <a:latin typeface="Arial" panose="020B0604020202020204" pitchFamily="34" charset="0"/>
                <a:cs typeface="Arial" panose="020B0604020202020204" pitchFamily="34" charset="0"/>
              </a:rPr>
              <a:t>WIM system be installed on road segments with characteristics that do not impair data collection during weighing activities and that guarantee the accuracy of results. </a:t>
            </a:r>
          </a:p>
          <a:p>
            <a:r>
              <a:rPr lang="en-US" sz="3600" dirty="0">
                <a:latin typeface="Arial" panose="020B0604020202020204" pitchFamily="34" charset="0"/>
                <a:cs typeface="Arial" panose="020B0604020202020204" pitchFamily="34" charset="0"/>
              </a:rPr>
              <a:t>Brazil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asphalt pavements correspond to 95%.</a:t>
            </a:r>
          </a:p>
          <a:p>
            <a:r>
              <a:rPr lang="en-US" sz="3600" dirty="0">
                <a:latin typeface="Arial" panose="020B0604020202020204" pitchFamily="34" charset="0"/>
                <a:cs typeface="Arial" panose="020B0604020202020204" pitchFamily="34" charset="0"/>
              </a:rPr>
              <a:t>Brazilian Guide for HS-WIM implementation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important tool as this technology has gained great prominence in the country. </a:t>
            </a: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88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a:xfrm>
            <a:off x="1257300" y="2551213"/>
            <a:ext cx="16095612" cy="5976664"/>
          </a:xfrm>
        </p:spPr>
        <p:txBody>
          <a:bodyPr/>
          <a:lstStyle/>
          <a:p>
            <a:pPr marL="742950" indent="-742950">
              <a:buAutoNum type="arabicPeriod" startAt="3"/>
            </a:pPr>
            <a:endParaRPr lang="en-US" sz="3600" b="1" dirty="0">
              <a:latin typeface="Arial" panose="020B0604020202020204" pitchFamily="34" charset="0"/>
              <a:cs typeface="Arial" panose="020B0604020202020204" pitchFamily="34" charset="0"/>
            </a:endParaRPr>
          </a:p>
          <a:p>
            <a:pPr marL="742950" indent="-742950">
              <a:buAutoNum type="arabicPeriod" startAt="3"/>
            </a:pPr>
            <a:r>
              <a:rPr lang="en-US" sz="3600" b="1" dirty="0">
                <a:latin typeface="Arial" panose="020B0604020202020204" pitchFamily="34" charset="0"/>
                <a:cs typeface="Arial" panose="020B0604020202020204" pitchFamily="34" charset="0"/>
              </a:rPr>
              <a:t>Development of the Brazilian Guide</a:t>
            </a:r>
          </a:p>
          <a:p>
            <a:pPr marL="0" indent="0">
              <a:buNone/>
            </a:pPr>
            <a:r>
              <a:rPr lang="en-US" sz="3600" b="1" dirty="0">
                <a:latin typeface="Arial" panose="020B0604020202020204" pitchFamily="34" charset="0"/>
                <a:cs typeface="Arial" panose="020B0604020202020204" pitchFamily="34" charset="0"/>
              </a:rPr>
              <a:t>      HS-WIM Systems Installation in Brazil roads</a:t>
            </a:r>
          </a:p>
          <a:p>
            <a:r>
              <a:rPr lang="en-US" sz="3600" dirty="0">
                <a:latin typeface="Arial" panose="020B0604020202020204" pitchFamily="34" charset="0"/>
                <a:cs typeface="Arial" panose="020B0604020202020204" pitchFamily="34" charset="0"/>
              </a:rPr>
              <a:t>Structural design method of conventional pavement in Brazil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empirical </a:t>
            </a:r>
            <a:r>
              <a:rPr lang="en-US" sz="3600" dirty="0">
                <a:latin typeface="Arial" panose="020B0604020202020204" pitchFamily="34" charset="0"/>
                <a:cs typeface="Arial" panose="020B0604020202020204" pitchFamily="34" charset="0"/>
                <a:sym typeface="Wingdings" panose="05000000000000000000" pitchFamily="2" charset="2"/>
              </a:rPr>
              <a:t> different from European structures.</a:t>
            </a:r>
          </a:p>
          <a:p>
            <a:r>
              <a:rPr lang="en-US" sz="3600" dirty="0">
                <a:latin typeface="Arial" panose="020B0604020202020204" pitchFamily="34" charset="0"/>
                <a:cs typeface="Arial" panose="020B0604020202020204" pitchFamily="34" charset="0"/>
              </a:rPr>
              <a:t>New pavement for WIM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specific characteristics of mechanical structure </a:t>
            </a:r>
            <a:r>
              <a:rPr lang="en-US" sz="3600" dirty="0">
                <a:latin typeface="Arial" panose="020B0604020202020204" pitchFamily="34" charset="0"/>
                <a:cs typeface="Arial" panose="020B0604020202020204" pitchFamily="34" charset="0"/>
                <a:sym typeface="Wingdings" panose="05000000000000000000" pitchFamily="2" charset="2"/>
              </a:rPr>
              <a:t> i</a:t>
            </a:r>
            <a:r>
              <a:rPr lang="en-US" sz="3600" dirty="0">
                <a:latin typeface="Arial" panose="020B0604020202020204" pitchFamily="34" charset="0"/>
                <a:cs typeface="Arial" panose="020B0604020202020204" pitchFamily="34" charset="0"/>
              </a:rPr>
              <a:t>mplementation of HS-WIM systems (empirical-mechanistic dimensioning method (</a:t>
            </a:r>
            <a:r>
              <a:rPr lang="en-US" sz="3600" dirty="0" err="1">
                <a:latin typeface="Arial" panose="020B0604020202020204" pitchFamily="34" charset="0"/>
                <a:cs typeface="Arial" panose="020B0604020202020204" pitchFamily="34" charset="0"/>
              </a:rPr>
              <a:t>MeDiNa</a:t>
            </a:r>
            <a:r>
              <a:rPr lang="en-US" sz="3600" dirty="0">
                <a:latin typeface="Arial" panose="020B0604020202020204" pitchFamily="34" charset="0"/>
                <a:cs typeface="Arial" panose="020B0604020202020204" pitchFamily="34" charset="0"/>
              </a:rPr>
              <a:t>) and French methodologies </a:t>
            </a:r>
            <a:r>
              <a:rPr lang="en-US" sz="3600" dirty="0">
                <a:latin typeface="Arial" panose="020B0604020202020204" pitchFamily="34" charset="0"/>
                <a:cs typeface="Arial" panose="020B0604020202020204" pitchFamily="34" charset="0"/>
                <a:sym typeface="Wingdings" panose="05000000000000000000" pitchFamily="2" charset="2"/>
              </a:rPr>
              <a:t>a</a:t>
            </a:r>
            <a:r>
              <a:rPr lang="en-US" sz="3600" dirty="0">
                <a:latin typeface="Arial" panose="020B0604020202020204" pitchFamily="34" charset="0"/>
                <a:cs typeface="Arial" panose="020B0604020202020204" pitchFamily="34" charset="0"/>
              </a:rPr>
              <a:t>s a form of improvement).</a:t>
            </a:r>
          </a:p>
          <a:p>
            <a:r>
              <a:rPr lang="en-US" sz="3600" dirty="0">
                <a:latin typeface="Arial" panose="020B0604020202020204" pitchFamily="34" charset="0"/>
                <a:cs typeface="Arial" panose="020B0604020202020204" pitchFamily="34" charset="0"/>
              </a:rPr>
              <a:t>Brazilian Guide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aims to help adapt pavements to the demands of HS-WIM systems at the lowest cost of the necessary intervention. </a:t>
            </a:r>
          </a:p>
          <a:p>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03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marL="742950" indent="-742950">
              <a:buAutoNum type="arabicPeriod" startAt="2"/>
            </a:pPr>
            <a:endParaRPr lang="en-US" sz="3600" b="1" dirty="0">
              <a:latin typeface="Arial" panose="020B0604020202020204" pitchFamily="34" charset="0"/>
              <a:cs typeface="Arial" panose="020B0604020202020204" pitchFamily="34" charset="0"/>
            </a:endParaRPr>
          </a:p>
          <a:p>
            <a:pPr marL="742950" indent="-742950">
              <a:buAutoNum type="arabicPeriod" startAt="3"/>
            </a:pPr>
            <a:r>
              <a:rPr lang="en-US" sz="3600" b="1" dirty="0">
                <a:latin typeface="Arial" panose="020B0604020202020204" pitchFamily="34" charset="0"/>
                <a:cs typeface="Arial" panose="020B0604020202020204" pitchFamily="34" charset="0"/>
              </a:rPr>
              <a:t>Development of the Brazilian Guide</a:t>
            </a:r>
          </a:p>
          <a:p>
            <a:pPr marL="0" indent="0">
              <a:buNone/>
            </a:pPr>
            <a:r>
              <a:rPr lang="en-US" sz="3600" b="1" dirty="0">
                <a:latin typeface="Arial" panose="020B0604020202020204" pitchFamily="34" charset="0"/>
                <a:cs typeface="Arial" panose="020B0604020202020204" pitchFamily="34" charset="0"/>
              </a:rPr>
              <a:t>      HS-WIM Systems Installation in Brazil roads</a:t>
            </a:r>
          </a:p>
          <a:p>
            <a:pPr algn="just"/>
            <a:r>
              <a:rPr lang="en-US" sz="3600" dirty="0">
                <a:latin typeface="Arial" panose="020B0604020202020204" pitchFamily="34" charset="0"/>
                <a:cs typeface="Arial" panose="020B0604020202020204" pitchFamily="34" charset="0"/>
              </a:rPr>
              <a:t>For test: 2 types of pavements were dimensioned (asphalt and concrete).</a:t>
            </a:r>
          </a:p>
          <a:p>
            <a:pPr algn="just"/>
            <a:r>
              <a:rPr lang="en-US" sz="3600" dirty="0">
                <a:latin typeface="Arial" panose="020B0604020202020204" pitchFamily="34" charset="0"/>
                <a:cs typeface="Arial" panose="020B0604020202020204" pitchFamily="34" charset="0"/>
              </a:rPr>
              <a:t>Brazil adaptations: different kind of materials, thickness of the pavement layers and types of sensors.</a:t>
            </a:r>
          </a:p>
          <a:p>
            <a:pPr algn="just"/>
            <a:r>
              <a:rPr lang="en-US" sz="3600" dirty="0">
                <a:latin typeface="Arial" panose="020B0604020202020204" pitchFamily="34" charset="0"/>
                <a:cs typeface="Arial" panose="020B0604020202020204" pitchFamily="34" charset="0"/>
              </a:rPr>
              <a:t>Change the dimensioning method for WIM </a:t>
            </a:r>
            <a:r>
              <a:rPr lang="en-US" sz="3600" dirty="0">
                <a:latin typeface="Arial" panose="020B0604020202020204" pitchFamily="34" charset="0"/>
                <a:cs typeface="Arial" panose="020B0604020202020204" pitchFamily="34" charset="0"/>
                <a:sym typeface="Wingdings" panose="05000000000000000000" pitchFamily="2" charset="2"/>
              </a:rPr>
              <a:t> like </a:t>
            </a:r>
            <a:r>
              <a:rPr lang="en-US" sz="3600" dirty="0">
                <a:latin typeface="Arial" panose="020B0604020202020204" pitchFamily="34" charset="0"/>
                <a:cs typeface="Arial" panose="020B0604020202020204" pitchFamily="34" charset="0"/>
              </a:rPr>
              <a:t>in developed countries.</a:t>
            </a:r>
          </a:p>
          <a:p>
            <a:pPr algn="just"/>
            <a:r>
              <a:rPr lang="en-US" sz="3600" dirty="0">
                <a:latin typeface="Arial" panose="020B0604020202020204" pitchFamily="34" charset="0"/>
                <a:cs typeface="Arial" panose="020B0604020202020204" pitchFamily="34" charset="0"/>
              </a:rPr>
              <a:t>Data and information collected in Brazil road </a:t>
            </a:r>
            <a:r>
              <a:rPr lang="en-US" sz="3600" dirty="0">
                <a:latin typeface="Arial" panose="020B0604020202020204" pitchFamily="34" charset="0"/>
                <a:cs typeface="Arial" panose="020B0604020202020204" pitchFamily="34" charset="0"/>
                <a:sym typeface="Wingdings" panose="05000000000000000000" pitchFamily="2" charset="2"/>
              </a:rPr>
              <a:t> database for Brazilian</a:t>
            </a:r>
            <a:r>
              <a:rPr lang="en-US" sz="3600" dirty="0">
                <a:latin typeface="Arial" panose="020B0604020202020204" pitchFamily="34" charset="0"/>
                <a:cs typeface="Arial" panose="020B0604020202020204" pitchFamily="34" charset="0"/>
              </a:rPr>
              <a:t> Guide.</a:t>
            </a: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415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pic>
        <p:nvPicPr>
          <p:cNvPr id="6" name="Imagem 5"/>
          <p:cNvPicPr/>
          <p:nvPr/>
        </p:nvPicPr>
        <p:blipFill>
          <a:blip r:embed="rId3" cstate="print">
            <a:extLst>
              <a:ext uri="{28A0092B-C50C-407E-A947-70E740481C1C}">
                <a14:useLocalDpi xmlns:a14="http://schemas.microsoft.com/office/drawing/2010/main" val="0"/>
              </a:ext>
            </a:extLst>
          </a:blip>
          <a:stretch>
            <a:fillRect/>
          </a:stretch>
        </p:blipFill>
        <p:spPr>
          <a:xfrm>
            <a:off x="3167336" y="2443200"/>
            <a:ext cx="9649072" cy="6300700"/>
          </a:xfrm>
          <a:prstGeom prst="rect">
            <a:avLst/>
          </a:prstGeom>
        </p:spPr>
      </p:pic>
      <p:sp>
        <p:nvSpPr>
          <p:cNvPr id="7" name="Content Placeholder 1">
            <a:extLst>
              <a:ext uri="{FF2B5EF4-FFF2-40B4-BE49-F238E27FC236}">
                <a16:creationId xmlns:a16="http://schemas.microsoft.com/office/drawing/2014/main" id="{C60033BB-763D-6266-C513-99C93EE6D66D}"/>
              </a:ext>
            </a:extLst>
          </p:cNvPr>
          <p:cNvSpPr txBox="1">
            <a:spLocks/>
          </p:cNvSpPr>
          <p:nvPr/>
        </p:nvSpPr>
        <p:spPr>
          <a:xfrm>
            <a:off x="6119664" y="2703613"/>
            <a:ext cx="11063436" cy="59766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3600" dirty="0">
              <a:latin typeface="Arial" panose="020B0604020202020204" pitchFamily="34" charset="0"/>
              <a:cs typeface="Arial" panose="020B0604020202020204" pitchFamily="34" charset="0"/>
            </a:endParaRPr>
          </a:p>
          <a:p>
            <a:pPr marL="0" indent="0" algn="r">
              <a:buNone/>
            </a:pPr>
            <a:r>
              <a:rPr lang="en-US" sz="3600" dirty="0">
                <a:latin typeface="Arial" panose="020B0604020202020204" pitchFamily="34" charset="0"/>
                <a:cs typeface="Arial" panose="020B0604020202020204" pitchFamily="34" charset="0"/>
              </a:rPr>
              <a:t>HS-WIM Systems </a:t>
            </a:r>
          </a:p>
          <a:p>
            <a:pPr marL="0" indent="0" algn="r">
              <a:buNone/>
            </a:pPr>
            <a:r>
              <a:rPr lang="en-US" sz="3600" dirty="0">
                <a:latin typeface="Arial" panose="020B0604020202020204" pitchFamily="34" charset="0"/>
                <a:cs typeface="Arial" panose="020B0604020202020204" pitchFamily="34" charset="0"/>
              </a:rPr>
              <a:t>Installation </a:t>
            </a:r>
          </a:p>
          <a:p>
            <a:pPr marL="0" indent="0" algn="r">
              <a:buNone/>
            </a:pPr>
            <a:r>
              <a:rPr lang="en-US" sz="3600" dirty="0">
                <a:latin typeface="Arial" panose="020B0604020202020204" pitchFamily="34" charset="0"/>
                <a:cs typeface="Arial" panose="020B0604020202020204" pitchFamily="34" charset="0"/>
              </a:rPr>
              <a:t>in Brazil</a:t>
            </a:r>
          </a:p>
          <a:p>
            <a:pPr marL="0" indent="0" algn="just">
              <a:buFont typeface="Arial" pitchFamily="34" charset="0"/>
              <a:buNone/>
            </a:pPr>
            <a:endParaRPr lang="en-US" sz="3600" dirty="0">
              <a:latin typeface="Arial" panose="020B0604020202020204" pitchFamily="34" charset="0"/>
              <a:cs typeface="Arial" panose="020B0604020202020204" pitchFamily="34" charset="0"/>
            </a:endParaRPr>
          </a:p>
          <a:p>
            <a:pPr marL="0" indent="0" algn="just">
              <a:buFont typeface="Arial" pitchFamily="34" charse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48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marL="742950" indent="-742950">
              <a:buAutoNum type="arabicPeriod" startAt="4"/>
            </a:pPr>
            <a:endParaRPr lang="en-US" sz="3600" b="1" dirty="0">
              <a:latin typeface="Arial" panose="020B0604020202020204" pitchFamily="34" charset="0"/>
              <a:cs typeface="Arial" panose="020B0604020202020204" pitchFamily="34" charset="0"/>
            </a:endParaRPr>
          </a:p>
          <a:p>
            <a:pPr marL="742950" indent="-742950">
              <a:buAutoNum type="arabicPeriod" startAt="4"/>
            </a:pPr>
            <a:r>
              <a:rPr lang="en-US" sz="3600" b="1" dirty="0">
                <a:latin typeface="Arial" panose="020B0604020202020204" pitchFamily="34" charset="0"/>
                <a:cs typeface="Arial" panose="020B0604020202020204" pitchFamily="34" charset="0"/>
              </a:rPr>
              <a:t>Final Considerations</a:t>
            </a:r>
          </a:p>
          <a:p>
            <a:r>
              <a:rPr lang="en-US" sz="3600" dirty="0">
                <a:latin typeface="Arial" panose="020B0604020202020204" pitchFamily="34" charset="0"/>
                <a:cs typeface="Arial" panose="020B0604020202020204" pitchFamily="34" charset="0"/>
              </a:rPr>
              <a:t>Brazilian digital Guide for HS-WIM systems was created with the specifications of the sensors and pavements constructed; the installation steps; the tests carried out; the operation and necessary maintenance. </a:t>
            </a:r>
          </a:p>
          <a:p>
            <a:r>
              <a:rPr lang="en-US" sz="3600" dirty="0">
                <a:latin typeface="Arial" panose="020B0604020202020204" pitchFamily="34" charset="0"/>
                <a:cs typeface="Arial" panose="020B0604020202020204" pitchFamily="34" charset="0"/>
              </a:rPr>
              <a:t>New pavement design methods to compose the weighing systems. </a:t>
            </a:r>
          </a:p>
          <a:p>
            <a:r>
              <a:rPr lang="en-US" sz="3600" dirty="0">
                <a:latin typeface="Arial" panose="020B0604020202020204" pitchFamily="34" charset="0"/>
                <a:cs typeface="Arial" panose="020B0604020202020204" pitchFamily="34" charset="0"/>
              </a:rPr>
              <a:t>Contribute to understanding of the inspection of heavy vehicles through the use HS-WIM.</a:t>
            </a:r>
          </a:p>
          <a:p>
            <a:r>
              <a:rPr lang="en-US" sz="3600" dirty="0">
                <a:latin typeface="Arial" panose="020B0604020202020204" pitchFamily="34" charset="0"/>
                <a:cs typeface="Arial" panose="020B0604020202020204" pitchFamily="34" charset="0"/>
              </a:rPr>
              <a:t>Reduction of accidents and extending the service life of the pavement. </a:t>
            </a:r>
          </a:p>
          <a:p>
            <a:pPr marL="742950" indent="-742950">
              <a:buAutoNum type="arabicPeriod" startAt="4"/>
            </a:pPr>
            <a:endParaRPr lang="en-US" sz="3600" b="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73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marL="742950" indent="-742950">
              <a:buAutoNum type="arabicPeriod" startAt="5"/>
            </a:pPr>
            <a:endParaRPr lang="en-US" sz="3600" b="1" dirty="0">
              <a:latin typeface="Arial" panose="020B0604020202020204" pitchFamily="34" charset="0"/>
              <a:cs typeface="Arial" panose="020B0604020202020204" pitchFamily="34" charset="0"/>
            </a:endParaRPr>
          </a:p>
          <a:p>
            <a:pPr marL="742950" indent="-742950">
              <a:buAutoNum type="arabicPeriod" startAt="5"/>
            </a:pPr>
            <a:r>
              <a:rPr lang="en-US" sz="3600" b="1" dirty="0">
                <a:latin typeface="Arial" panose="020B0604020202020204" pitchFamily="34" charset="0"/>
                <a:cs typeface="Arial" panose="020B0604020202020204" pitchFamily="34" charset="0"/>
              </a:rPr>
              <a:t>Acknowledgment</a:t>
            </a:r>
          </a:p>
          <a:p>
            <a:pPr marL="0" indent="0">
              <a:buNone/>
            </a:pPr>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pic>
        <p:nvPicPr>
          <p:cNvPr id="1026"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368" y="4999484"/>
            <a:ext cx="6497823"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6/6f/Brasao_UFSC_vertical_extenso.svg/1024px-Brasao_UFSC_vertical_extens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8216" y="4000520"/>
            <a:ext cx="3120715" cy="307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56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algn="just"/>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r>
              <a:rPr lang="en-US" sz="3600" dirty="0">
                <a:latin typeface="Arial" panose="020B0604020202020204" pitchFamily="34" charset="0"/>
                <a:cs typeface="Arial" panose="020B0604020202020204" pitchFamily="34" charset="0"/>
              </a:rPr>
              <a:t>Motivation for a specific pavement for the HS-WIM system with structures with greater resistance and durability and eccentricities of the Brazilian situation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development of THE BRAZILIAN GUIDE FOR PERFORMANCE MONITORING OF HS-WIM SYSTEMS.</a:t>
            </a:r>
            <a:endParaRPr lang="en-AU" sz="3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13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algn="just"/>
            <a:endParaRPr lang="en-US" sz="3600" dirty="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a:p>
            <a:pPr marL="0" indent="0" algn="just">
              <a:buNone/>
            </a:pPr>
            <a:r>
              <a:rPr lang="en-US" sz="4000" dirty="0">
                <a:latin typeface="Arial" panose="020B0604020202020204" pitchFamily="34" charset="0"/>
                <a:cs typeface="Arial" panose="020B0604020202020204" pitchFamily="34" charset="0"/>
              </a:rPr>
              <a:t>1 - Introduction</a:t>
            </a:r>
          </a:p>
          <a:p>
            <a:pPr marL="0" indent="0" algn="just">
              <a:buNone/>
            </a:pPr>
            <a:r>
              <a:rPr lang="en-AU" sz="4000" dirty="0">
                <a:latin typeface="Arial" panose="020B0604020202020204" pitchFamily="34" charset="0"/>
                <a:cs typeface="Arial" panose="020B0604020202020204" pitchFamily="34" charset="0"/>
              </a:rPr>
              <a:t>2 - HS-WIM</a:t>
            </a:r>
          </a:p>
          <a:p>
            <a:pPr marL="0" indent="0" algn="just">
              <a:buNone/>
            </a:pPr>
            <a:r>
              <a:rPr lang="en-US" sz="4000" dirty="0">
                <a:latin typeface="Arial" panose="020B0604020202020204" pitchFamily="34" charset="0"/>
                <a:cs typeface="Arial" panose="020B0604020202020204" pitchFamily="34" charset="0"/>
              </a:rPr>
              <a:t>3 - Development of the Brazilian Guide</a:t>
            </a:r>
          </a:p>
          <a:p>
            <a:pPr marL="0" indent="0" algn="just">
              <a:buNone/>
            </a:pPr>
            <a:r>
              <a:rPr lang="en-AU" sz="4000" dirty="0">
                <a:latin typeface="Arial" panose="020B0604020202020204" pitchFamily="34" charset="0"/>
                <a:cs typeface="Arial" panose="020B0604020202020204" pitchFamily="34" charset="0"/>
              </a:rPr>
              <a:t>4 - Final Considerations</a:t>
            </a:r>
          </a:p>
          <a:p>
            <a:pPr algn="just"/>
            <a:endParaRPr lang="en-AU" sz="3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6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marL="742950" indent="-742950">
              <a:buAutoNum type="arabicPeriod"/>
            </a:pPr>
            <a:endParaRPr lang="en-US" sz="3600" b="1" dirty="0">
              <a:latin typeface="Arial" panose="020B0604020202020204" pitchFamily="34" charset="0"/>
              <a:cs typeface="Arial" panose="020B0604020202020204" pitchFamily="34" charset="0"/>
            </a:endParaRPr>
          </a:p>
          <a:p>
            <a:pPr marL="742950" indent="-742950">
              <a:buAutoNum type="arabicPeriod"/>
            </a:pPr>
            <a:r>
              <a:rPr lang="en-US" sz="3600" b="1" dirty="0">
                <a:latin typeface="Arial" panose="020B0604020202020204" pitchFamily="34" charset="0"/>
                <a:cs typeface="Arial" panose="020B0604020202020204" pitchFamily="34" charset="0"/>
              </a:rPr>
              <a:t>Introduction</a:t>
            </a:r>
          </a:p>
          <a:p>
            <a:pPr algn="just"/>
            <a:r>
              <a:rPr lang="en-US" sz="3600" dirty="0">
                <a:latin typeface="Arial" panose="020B0604020202020204" pitchFamily="34" charset="0"/>
                <a:cs typeface="Arial" panose="020B0604020202020204" pitchFamily="34" charset="0"/>
              </a:rPr>
              <a:t>WIM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preservation of infrastructure, reduction of maintenance costs, fair competition between transporters and reducing the risk of accidents. </a:t>
            </a:r>
          </a:p>
          <a:p>
            <a:pPr algn="just"/>
            <a:r>
              <a:rPr lang="en-US" sz="3600" dirty="0">
                <a:latin typeface="Arial" panose="020B0604020202020204" pitchFamily="34" charset="0"/>
                <a:cs typeface="Arial" panose="020B0604020202020204" pitchFamily="34" charset="0"/>
              </a:rPr>
              <a:t>WIM technology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monitoring and inspection tool.</a:t>
            </a:r>
          </a:p>
          <a:p>
            <a:pPr algn="just"/>
            <a:r>
              <a:rPr lang="en-US" sz="3600" dirty="0">
                <a:latin typeface="Arial" panose="020B0604020202020204" pitchFamily="34" charset="0"/>
                <a:cs typeface="Arial" panose="020B0604020202020204" pitchFamily="34" charset="0"/>
              </a:rPr>
              <a:t>Brazil </a:t>
            </a:r>
            <a:r>
              <a:rPr lang="en-US" sz="3600" dirty="0">
                <a:latin typeface="Arial" panose="020B0604020202020204" pitchFamily="34" charset="0"/>
                <a:cs typeface="Arial" panose="020B0604020202020204" pitchFamily="34" charset="0"/>
                <a:sym typeface="Wingdings" panose="05000000000000000000" pitchFamily="2" charset="2"/>
              </a:rPr>
              <a:t> empirical method of pavement design (since 1970)</a:t>
            </a:r>
            <a:r>
              <a:rPr lang="en-US" sz="3600" dirty="0">
                <a:latin typeface="Arial" panose="020B0604020202020204" pitchFamily="34" charset="0"/>
                <a:cs typeface="Arial" panose="020B0604020202020204" pitchFamily="34" charset="0"/>
              </a:rPr>
              <a:t>.</a:t>
            </a:r>
          </a:p>
          <a:p>
            <a:pPr algn="just"/>
            <a:r>
              <a:rPr lang="en-US" sz="3600" dirty="0">
                <a:latin typeface="Arial" panose="020B0604020202020204" pitchFamily="34" charset="0"/>
                <a:cs typeface="Arial" panose="020B0604020202020204" pitchFamily="34" charset="0"/>
              </a:rPr>
              <a:t>HS-WIM systems implementation in sections of conventional highways in Brazil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the structure is incompatible with the extreme demands of traffic.</a:t>
            </a:r>
          </a:p>
          <a:p>
            <a:pPr algn="just"/>
            <a:endParaRPr lang="en-US" sz="3600" dirty="0">
              <a:latin typeface="Arial" panose="020B0604020202020204" pitchFamily="34" charset="0"/>
              <a:cs typeface="Arial" panose="020B0604020202020204" pitchFamily="34" charset="0"/>
            </a:endParaRPr>
          </a:p>
          <a:p>
            <a:pPr algn="just"/>
            <a:endParaRPr lang="en-US" sz="3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15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marL="0" indent="0">
              <a:buNone/>
            </a:pPr>
            <a:r>
              <a:rPr lang="en-US" sz="3600" b="1" dirty="0">
                <a:latin typeface="Arial" panose="020B0604020202020204" pitchFamily="34" charset="0"/>
                <a:cs typeface="Arial" panose="020B0604020202020204" pitchFamily="34" charset="0"/>
              </a:rPr>
              <a:t>2.	HS-WIM</a:t>
            </a:r>
          </a:p>
          <a:p>
            <a:pPr algn="just"/>
            <a:r>
              <a:rPr lang="en-US" sz="3600" dirty="0">
                <a:latin typeface="Arial" panose="020B0604020202020204" pitchFamily="34" charset="0"/>
                <a:cs typeface="Arial" panose="020B0604020202020204" pitchFamily="34" charset="0"/>
              </a:rPr>
              <a:t>Monitors all traffic passing through the instrumented area.</a:t>
            </a:r>
          </a:p>
          <a:p>
            <a:pPr algn="just"/>
            <a:r>
              <a:rPr lang="en-US" sz="3600" dirty="0">
                <a:latin typeface="Arial" panose="020B0604020202020204" pitchFamily="34" charset="0"/>
                <a:cs typeface="Arial" panose="020B0604020202020204" pitchFamily="34" charset="0"/>
              </a:rPr>
              <a:t>Without the need for stoppages. </a:t>
            </a:r>
          </a:p>
          <a:p>
            <a:pPr algn="just"/>
            <a:r>
              <a:rPr lang="en-US" sz="3600" dirty="0">
                <a:latin typeface="Arial" panose="020B0604020202020204" pitchFamily="34" charset="0"/>
                <a:cs typeface="Arial" panose="020B0604020202020204" pitchFamily="34" charset="0"/>
              </a:rPr>
              <a:t>Pre-selection.</a:t>
            </a:r>
          </a:p>
          <a:p>
            <a:pPr algn="just"/>
            <a:r>
              <a:rPr lang="en-US" sz="3600" dirty="0">
                <a:latin typeface="Arial" panose="020B0604020202020204" pitchFamily="34" charset="0"/>
                <a:cs typeface="Arial" panose="020B0604020202020204" pitchFamily="34" charset="0"/>
              </a:rPr>
              <a:t>Enabling the automation of the process                                  </a:t>
            </a:r>
          </a:p>
          <a:p>
            <a:pPr marL="0" indent="0" algn="just">
              <a:buNone/>
            </a:pPr>
            <a:r>
              <a:rPr lang="en-US" sz="3600" dirty="0">
                <a:latin typeface="Arial" panose="020B0604020202020204" pitchFamily="34" charset="0"/>
                <a:cs typeface="Arial" panose="020B0604020202020204" pitchFamily="34" charset="0"/>
              </a:rPr>
              <a:t>of collecting weights.</a:t>
            </a:r>
          </a:p>
          <a:p>
            <a:pPr algn="just">
              <a:buFontTx/>
              <a:buChar char="-"/>
            </a:pPr>
            <a:r>
              <a:rPr lang="en-US" sz="3600" dirty="0">
                <a:latin typeface="Arial" panose="020B0604020202020204" pitchFamily="34" charset="0"/>
                <a:cs typeface="Arial" panose="020B0604020202020204" pitchFamily="34" charset="0"/>
              </a:rPr>
              <a:t>Legal limits verification.</a:t>
            </a:r>
          </a:p>
          <a:p>
            <a:pPr algn="just">
              <a:buFontTx/>
              <a:buChar char="-"/>
            </a:pPr>
            <a:r>
              <a:rPr lang="en-US" sz="3600" dirty="0">
                <a:latin typeface="Arial" panose="020B0604020202020204" pitchFamily="34" charset="0"/>
                <a:cs typeface="Arial" panose="020B0604020202020204" pitchFamily="34" charset="0"/>
              </a:rPr>
              <a:t>Guidance for drivers </a:t>
            </a:r>
          </a:p>
          <a:p>
            <a:pPr marL="0" indent="0" algn="just">
              <a:buNone/>
            </a:pPr>
            <a:r>
              <a:rPr lang="en-US" sz="3600" dirty="0">
                <a:latin typeface="Arial" panose="020B0604020202020204" pitchFamily="34" charset="0"/>
                <a:cs typeface="Arial" panose="020B0604020202020204" pitchFamily="34" charset="0"/>
              </a:rPr>
              <a:t>(to go to the inspection area).</a:t>
            </a: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pic>
        <p:nvPicPr>
          <p:cNvPr id="5" name="Imagem 4" descr="C:\Users\keyla.shinohara\Downloads\WIM system configuratio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2072" y="3919365"/>
            <a:ext cx="7632848" cy="4896544"/>
          </a:xfrm>
          <a:prstGeom prst="rect">
            <a:avLst/>
          </a:prstGeom>
          <a:noFill/>
          <a:ln>
            <a:noFill/>
          </a:ln>
        </p:spPr>
      </p:pic>
    </p:spTree>
    <p:extLst>
      <p:ext uri="{BB962C8B-B14F-4D97-AF65-F5344CB8AC3E}">
        <p14:creationId xmlns:p14="http://schemas.microsoft.com/office/powerpoint/2010/main" val="308381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marL="0" indent="0" algn="ctr">
              <a:buNone/>
            </a:pPr>
            <a:endParaRPr lang="en-US" sz="3600" dirty="0">
              <a:latin typeface="Arial" panose="020B0604020202020204" pitchFamily="34" charset="0"/>
              <a:cs typeface="Arial" panose="020B0604020202020204" pitchFamily="34" charset="0"/>
            </a:endParaRP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conventional weighing and the WIM system comparison</a:t>
            </a:r>
          </a:p>
          <a:p>
            <a:pPr marL="0" indent="0" algn="just">
              <a:buNone/>
            </a:pPr>
            <a:endParaRPr lang="en-US" sz="3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pic>
        <p:nvPicPr>
          <p:cNvPr id="6" name="Imagem 5"/>
          <p:cNvPicPr/>
          <p:nvPr/>
        </p:nvPicPr>
        <p:blipFill>
          <a:blip r:embed="rId3"/>
          <a:stretch>
            <a:fillRect/>
          </a:stretch>
        </p:blipFill>
        <p:spPr>
          <a:xfrm>
            <a:off x="2447256" y="2852102"/>
            <a:ext cx="13393488" cy="4896544"/>
          </a:xfrm>
          <a:prstGeom prst="rect">
            <a:avLst/>
          </a:prstGeom>
        </p:spPr>
      </p:pic>
    </p:spTree>
    <p:extLst>
      <p:ext uri="{BB962C8B-B14F-4D97-AF65-F5344CB8AC3E}">
        <p14:creationId xmlns:p14="http://schemas.microsoft.com/office/powerpoint/2010/main" val="178264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a:xfrm>
            <a:off x="12456368" y="2551213"/>
            <a:ext cx="4574332" cy="5976664"/>
          </a:xfrm>
        </p:spPr>
        <p:txBody>
          <a:bodyPr/>
          <a:lstStyle/>
          <a:p>
            <a:pPr marL="0" indent="0" algn="ctr">
              <a:buNone/>
            </a:pPr>
            <a:endParaRPr lang="en-US" sz="3600" dirty="0">
              <a:latin typeface="Arial" panose="020B0604020202020204" pitchFamily="34" charset="0"/>
              <a:cs typeface="Arial" panose="020B0604020202020204" pitchFamily="34" charset="0"/>
            </a:endParaRPr>
          </a:p>
          <a:p>
            <a:pPr marL="0" indent="0" algn="r">
              <a:buNone/>
            </a:pPr>
            <a:r>
              <a:rPr lang="en-US" sz="3600" dirty="0">
                <a:latin typeface="Arial" panose="020B0604020202020204" pitchFamily="34" charset="0"/>
                <a:cs typeface="Arial" panose="020B0604020202020204" pitchFamily="34" charset="0"/>
              </a:rPr>
              <a:t>Evolution of HS-WIM </a:t>
            </a:r>
          </a:p>
          <a:p>
            <a:pPr marL="0" indent="0" algn="r">
              <a:buNone/>
            </a:pPr>
            <a:r>
              <a:rPr lang="en-US" sz="3600" dirty="0">
                <a:latin typeface="Arial" panose="020B0604020202020204" pitchFamily="34" charset="0"/>
                <a:cs typeface="Arial" panose="020B0604020202020204" pitchFamily="34" charset="0"/>
              </a:rPr>
              <a:t>Systems in Brazil</a:t>
            </a: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pic>
        <p:nvPicPr>
          <p:cNvPr id="5" name="Imagem 4" descr="W:\05-DNIT448\05-Objeto 5 - AET\01-Biblioteca\03-Publicações\02-Congressos\10-ICWIM\Linha do tempo traduzida.PNG"/>
          <p:cNvPicPr/>
          <p:nvPr/>
        </p:nvPicPr>
        <p:blipFill rotWithShape="1">
          <a:blip r:embed="rId3" cstate="print">
            <a:extLst>
              <a:ext uri="{28A0092B-C50C-407E-A947-70E740481C1C}">
                <a14:useLocalDpi xmlns:a14="http://schemas.microsoft.com/office/drawing/2010/main" val="0"/>
              </a:ext>
            </a:extLst>
          </a:blip>
          <a:srcRect l="2198" r="3566"/>
          <a:stretch/>
        </p:blipFill>
        <p:spPr bwMode="auto">
          <a:xfrm>
            <a:off x="2651042" y="2479204"/>
            <a:ext cx="9805326" cy="62143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828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marL="742950" indent="-742950">
              <a:buAutoNum type="arabicPeriod" startAt="2"/>
            </a:pPr>
            <a:endParaRPr lang="en-US" sz="3600" b="1" dirty="0">
              <a:latin typeface="Arial" panose="020B0604020202020204" pitchFamily="34" charset="0"/>
              <a:cs typeface="Arial" panose="020B0604020202020204" pitchFamily="34" charset="0"/>
            </a:endParaRPr>
          </a:p>
          <a:p>
            <a:pPr marL="742950" indent="-742950">
              <a:buAutoNum type="arabicPeriod" startAt="2"/>
            </a:pPr>
            <a:r>
              <a:rPr lang="en-US" sz="3600" b="1" dirty="0">
                <a:latin typeface="Arial" panose="020B0604020202020204" pitchFamily="34" charset="0"/>
                <a:cs typeface="Arial" panose="020B0604020202020204" pitchFamily="34" charset="0"/>
              </a:rPr>
              <a:t>HS-WIM</a:t>
            </a:r>
          </a:p>
          <a:p>
            <a:pPr marL="0" indent="0">
              <a:buNone/>
            </a:pPr>
            <a:r>
              <a:rPr lang="en-US" sz="3600" b="1" dirty="0">
                <a:latin typeface="Arial" panose="020B0604020202020204" pitchFamily="34" charset="0"/>
                <a:cs typeface="Arial" panose="020B0604020202020204" pitchFamily="34" charset="0"/>
              </a:rPr>
              <a:t>      Evolution of HS-WIM Systems in Brazil</a:t>
            </a:r>
          </a:p>
          <a:p>
            <a:pPr algn="just"/>
            <a:r>
              <a:rPr lang="en-US" sz="3600" dirty="0">
                <a:latin typeface="Arial" panose="020B0604020202020204" pitchFamily="34" charset="0"/>
                <a:cs typeface="Arial" panose="020B0604020202020204" pitchFamily="34" charset="0"/>
              </a:rPr>
              <a:t>The National Institute of Metrology, Quality and Technology (INMETRO)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Ordinance nº19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GVW, loads per axle and per set of axles. </a:t>
            </a:r>
          </a:p>
          <a:p>
            <a:pPr algn="just"/>
            <a:r>
              <a:rPr lang="en-US" sz="3600" dirty="0">
                <a:latin typeface="Arial" panose="020B0604020202020204" pitchFamily="34" charset="0"/>
                <a:cs typeface="Arial" panose="020B0604020202020204" pitchFamily="34" charset="0"/>
              </a:rPr>
              <a:t>Test (quartz sensors)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general classification of 2B:</a:t>
            </a:r>
          </a:p>
          <a:p>
            <a:pPr marL="0" indent="0" algn="just">
              <a:buNone/>
            </a:pPr>
            <a:r>
              <a:rPr lang="en-US" sz="3600" dirty="0">
                <a:latin typeface="Arial" panose="020B0604020202020204" pitchFamily="34" charset="0"/>
                <a:cs typeface="Arial" panose="020B0604020202020204" pitchFamily="34" charset="0"/>
              </a:rPr>
              <a:t>                                		           - 3.50% for GVW </a:t>
            </a:r>
          </a:p>
          <a:p>
            <a:pPr marL="0" indent="0" algn="just">
              <a:buNone/>
            </a:pPr>
            <a:r>
              <a:rPr lang="en-US" sz="3600" dirty="0">
                <a:latin typeface="Arial" panose="020B0604020202020204" pitchFamily="34" charset="0"/>
                <a:cs typeface="Arial" panose="020B0604020202020204" pitchFamily="34" charset="0"/>
              </a:rPr>
              <a:t>                                			    - 6.00% for axles and groups of axles </a:t>
            </a:r>
          </a:p>
          <a:p>
            <a:pPr marL="0" indent="0" algn="just">
              <a:buNone/>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sym typeface="Wingdings" panose="05000000000000000000" pitchFamily="2" charset="2"/>
              </a:rPr>
              <a:t> C</a:t>
            </a:r>
            <a:r>
              <a:rPr lang="en-US" sz="3600" dirty="0">
                <a:latin typeface="Arial" panose="020B0604020202020204" pitchFamily="34" charset="0"/>
                <a:cs typeface="Arial" panose="020B0604020202020204" pitchFamily="34" charset="0"/>
              </a:rPr>
              <a:t>lass A(5) of COST 323 (2002).</a:t>
            </a: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a:p>
            <a:pPr marL="0" indent="0" algn="just">
              <a:buNone/>
            </a:pPr>
            <a:endParaRPr lang="en-US" sz="3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8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marL="742950" indent="-742950">
              <a:buAutoNum type="arabicPeriod" startAt="3"/>
            </a:pPr>
            <a:endParaRPr lang="en-US" sz="3600" b="1" dirty="0">
              <a:latin typeface="Arial" panose="020B0604020202020204" pitchFamily="34" charset="0"/>
              <a:cs typeface="Arial" panose="020B0604020202020204" pitchFamily="34" charset="0"/>
            </a:endParaRPr>
          </a:p>
          <a:p>
            <a:pPr marL="742950" indent="-742950">
              <a:buAutoNum type="arabicPeriod" startAt="3"/>
            </a:pPr>
            <a:r>
              <a:rPr lang="en-US" sz="3600" b="1" dirty="0">
                <a:latin typeface="Arial" panose="020B0604020202020204" pitchFamily="34" charset="0"/>
                <a:cs typeface="Arial" panose="020B0604020202020204" pitchFamily="34" charset="0"/>
              </a:rPr>
              <a:t>Development of the Brazilian Guide</a:t>
            </a:r>
          </a:p>
          <a:p>
            <a:r>
              <a:rPr lang="en-US" sz="3600" dirty="0">
                <a:latin typeface="Arial" panose="020B0604020202020204" pitchFamily="34" charset="0"/>
                <a:cs typeface="Arial" panose="020B0604020202020204" pitchFamily="34" charset="0"/>
              </a:rPr>
              <a:t>Purpose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focus on Brazilian eccentricities.</a:t>
            </a:r>
          </a:p>
          <a:p>
            <a:r>
              <a:rPr lang="en-US" sz="3600" dirty="0">
                <a:latin typeface="Arial" panose="020B0604020202020204" pitchFamily="34" charset="0"/>
                <a:cs typeface="Arial" panose="020B0604020202020204" pitchFamily="34" charset="0"/>
              </a:rPr>
              <a:t>World guides and references in the HS-WIM system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regulations, recommendations, standards and indicatives.</a:t>
            </a:r>
          </a:p>
          <a:p>
            <a:r>
              <a:rPr lang="en-US" sz="3600" dirty="0">
                <a:latin typeface="Arial" panose="020B0604020202020204" pitchFamily="34" charset="0"/>
                <a:cs typeface="Arial" panose="020B0604020202020204" pitchFamily="34" charset="0"/>
              </a:rPr>
              <a:t>Based on “The Guide for Users of WIM – ISWIM” </a:t>
            </a:r>
            <a:r>
              <a:rPr lang="en-US" sz="3600" dirty="0">
                <a:latin typeface="Arial" panose="020B0604020202020204" pitchFamily="34" charset="0"/>
                <a:cs typeface="Arial" panose="020B0604020202020204" pitchFamily="34" charset="0"/>
                <a:sym typeface="Wingdings" panose="05000000000000000000" pitchFamily="2" charset="2"/>
              </a:rPr>
              <a:t> </a:t>
            </a:r>
            <a:r>
              <a:rPr lang="en-US" sz="3600" dirty="0">
                <a:latin typeface="Arial" panose="020B0604020202020204" pitchFamily="34" charset="0"/>
                <a:cs typeface="Arial" panose="020B0604020202020204" pitchFamily="34" charset="0"/>
              </a:rPr>
              <a:t>specification, purchase, installation, testing, operation and maintenance and data generated.</a:t>
            </a: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6000" dirty="0">
                <a:latin typeface="Arial" panose="020B0604020202020204" pitchFamily="34" charset="0"/>
                <a:cs typeface="Arial" panose="020B0604020202020204" pitchFamily="34" charset="0"/>
              </a:rPr>
              <a:t>Brazilian Guide For Performance Monitoring of HS-WIM System </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a:xfrm>
            <a:off x="1257300" y="9046843"/>
            <a:ext cx="12495212" cy="993200"/>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Keyla </a:t>
            </a:r>
            <a:r>
              <a:rPr lang="en-AU" dirty="0" err="1">
                <a:latin typeface="Arial" panose="020B0604020202020204" pitchFamily="34" charset="0"/>
                <a:cs typeface="Arial" panose="020B0604020202020204" pitchFamily="34" charset="0"/>
              </a:rPr>
              <a:t>J.C.Shinohara</a:t>
            </a:r>
            <a:r>
              <a:rPr lang="en-AU" dirty="0">
                <a:latin typeface="Arial" panose="020B0604020202020204" pitchFamily="34" charset="0"/>
                <a:cs typeface="Arial" panose="020B0604020202020204" pitchFamily="34" charset="0"/>
              </a:rPr>
              <a:t>, Gustavo </a:t>
            </a:r>
            <a:r>
              <a:rPr lang="en-AU" dirty="0" err="1">
                <a:latin typeface="Arial" panose="020B0604020202020204" pitchFamily="34" charset="0"/>
                <a:cs typeface="Arial" panose="020B0604020202020204" pitchFamily="34" charset="0"/>
              </a:rPr>
              <a:t>G.Otto</a:t>
            </a:r>
            <a:r>
              <a:rPr lang="en-AU" dirty="0">
                <a:latin typeface="Arial" panose="020B0604020202020204" pitchFamily="34" charset="0"/>
                <a:cs typeface="Arial" panose="020B0604020202020204" pitchFamily="34" charset="0"/>
              </a:rPr>
              <a:t>, Emmanuelle </a:t>
            </a:r>
            <a:r>
              <a:rPr lang="en-AU" dirty="0" err="1">
                <a:latin typeface="Arial" panose="020B0604020202020204" pitchFamily="34" charset="0"/>
                <a:cs typeface="Arial" panose="020B0604020202020204" pitchFamily="34" charset="0"/>
              </a:rPr>
              <a:t>S.H.Garcia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Adosindro</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J.Almeida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Valter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Z.Tani</a:t>
            </a:r>
            <a:r>
              <a:rPr lang="en-AU" dirty="0">
                <a:latin typeface="Arial" panose="020B0604020202020204" pitchFamily="34" charset="0"/>
                <a:cs typeface="Arial" panose="020B0604020202020204" pitchFamily="34" charset="0"/>
              </a:rPr>
              <a:t>,, Wellington </a:t>
            </a:r>
            <a:r>
              <a:rPr lang="en-AU" dirty="0" err="1">
                <a:latin typeface="Arial" panose="020B0604020202020204" pitchFamily="34" charset="0"/>
                <a:cs typeface="Arial" panose="020B0604020202020204" pitchFamily="34" charset="0"/>
              </a:rPr>
              <a:t>L.Repette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753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hnology Convergence 2023 - Presentation Template" id="{AD7E61BC-6D68-468E-983F-68C8A034365A}" vid="{6AA01E9F-0444-4427-8A7C-1FD78B2E5002}"/>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Technology Convergence 2023 - Presentation Template</Template>
  <TotalTime>3057</TotalTime>
  <Words>3024</Words>
  <Application>Microsoft Office PowerPoint</Application>
  <PresentationFormat>Custom</PresentationFormat>
  <Paragraphs>208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Open Sauce Bold</vt:lpstr>
      <vt:lpstr>Office Theme</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lpstr>Brazilian Guide For Performance Monitoring of HS-WIM System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Hamid</dc:creator>
  <cp:lastModifiedBy>Gavin Hill</cp:lastModifiedBy>
  <cp:revision>133</cp:revision>
  <dcterms:created xsi:type="dcterms:W3CDTF">2023-08-30T05:28:25Z</dcterms:created>
  <dcterms:modified xsi:type="dcterms:W3CDTF">2023-10-28T21:46:16Z</dcterms:modified>
  <dc:identifier>DAFqF3977AU</dc:identifier>
</cp:coreProperties>
</file>