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63" r:id="rId4"/>
    <p:sldId id="261" r:id="rId5"/>
    <p:sldId id="271" r:id="rId6"/>
    <p:sldId id="272" r:id="rId7"/>
    <p:sldId id="264" r:id="rId8"/>
    <p:sldId id="268" r:id="rId9"/>
    <p:sldId id="293" r:id="rId10"/>
    <p:sldId id="282" r:id="rId11"/>
    <p:sldId id="269" r:id="rId12"/>
    <p:sldId id="265" r:id="rId13"/>
    <p:sldId id="273" r:id="rId14"/>
    <p:sldId id="287" r:id="rId15"/>
    <p:sldId id="288" r:id="rId16"/>
    <p:sldId id="274" r:id="rId17"/>
    <p:sldId id="289" r:id="rId18"/>
    <p:sldId id="280" r:id="rId19"/>
    <p:sldId id="279" r:id="rId20"/>
    <p:sldId id="292" r:id="rId21"/>
    <p:sldId id="260" r:id="rId22"/>
    <p:sldId id="286" r:id="rId23"/>
    <p:sldId id="276" r:id="rId24"/>
    <p:sldId id="259" r:id="rId25"/>
    <p:sldId id="29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uce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578"/>
    <a:srgbClr val="FF0000"/>
    <a:srgbClr val="3333FF"/>
    <a:srgbClr val="FCDB50"/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153" autoAdjust="0"/>
  </p:normalViewPr>
  <p:slideViewPr>
    <p:cSldViewPr>
      <p:cViewPr varScale="1">
        <p:scale>
          <a:sx n="53" d="100"/>
          <a:sy n="53" d="100"/>
        </p:scale>
        <p:origin x="375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6CC9-30A9-4211-8439-25737B6C8885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ECD-48E5-4866-970A-9F94AA76EE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A3D18-E8DD-4860-8C5C-7CCF2CC13509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C99AD-D57B-42E3-9E00-547A97CB16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62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Industry Academia Partnership Programme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99AD-D57B-42E3-9E00-547A97CB168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103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vehicle duty cycles include:</a:t>
            </a:r>
          </a:p>
          <a:p>
            <a:pPr lvl="1"/>
            <a:r>
              <a:rPr lang="en-US" dirty="0"/>
              <a:t>Import vehicles from Durban port to inland dealerships, Namibia (~1890 km trip) and Botswana (~ 960 km trip)</a:t>
            </a:r>
          </a:p>
          <a:p>
            <a:pPr lvl="1"/>
            <a:r>
              <a:rPr lang="en-US" dirty="0"/>
              <a:t>Locally-made vehicles from plant in KZN to Durban port for export</a:t>
            </a:r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99AD-D57B-42E3-9E00-547A97CB168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536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While the TSP unit gives a good indication of cumulative fuel use, the lack of high resolution data and missing data channels makes it difficult to investigate further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99AD-D57B-42E3-9E00-547A97CB168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27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 into SRF Logger elevation data - TSP does not provide elevation data</a:t>
            </a:r>
          </a:p>
          <a:p>
            <a:r>
              <a:rPr lang="en-GB" dirty="0"/>
              <a:t>Higher fuel use now clear</a:t>
            </a:r>
          </a:p>
          <a:p>
            <a:r>
              <a:rPr lang="en-GB" dirty="0"/>
              <a:t>Source of elevation data? HERE Maps or Google? Includes snap to road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99AD-D57B-42E3-9E00-547A97CB168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737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Still a difference between drivers – investigate further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99AD-D57B-42E3-9E00-547A97CB168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9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deceleration / stop events</a:t>
            </a:r>
          </a:p>
          <a:p>
            <a:r>
              <a:rPr lang="en-GB" dirty="0"/>
              <a:t>Difference possibly congestion etc</a:t>
            </a:r>
          </a:p>
          <a:p>
            <a:r>
              <a:rPr lang="en-GB" dirty="0"/>
              <a:t>When comparing tyres later we want sections with CC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99AD-D57B-42E3-9E00-547A97CB168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8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 dirty="0"/>
              <a:t>Paper Title</a:t>
            </a:r>
            <a:endParaRPr lang="en-AU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First Author’s Name</a:t>
            </a:r>
            <a:endParaRPr lang="en-AU" dirty="0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Second Author’s Name</a:t>
            </a:r>
            <a:endParaRPr lang="en-AU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Third Author’s Name</a:t>
            </a:r>
            <a:endParaRPr lang="en-AU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>
            <a:spLocks noChangeAspect="1"/>
          </p:cNvSpPr>
          <p:nvPr userDrawn="1"/>
        </p:nvSpPr>
        <p:spPr>
          <a:xfrm>
            <a:off x="14400584" y="1"/>
            <a:ext cx="3887416" cy="2186672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9319964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8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@zeuslabs.com" TargetMode="External"/><Relationship Id="rId2" Type="http://schemas.openxmlformats.org/officeDocument/2006/relationships/hyperlink" Target="mailto:michael.atkins@wits.ac.za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83499"/>
            <a:ext cx="15932866" cy="1838835"/>
          </a:xfrm>
        </p:spPr>
        <p:txBody>
          <a:bodyPr/>
          <a:lstStyle/>
          <a:p>
            <a:r>
              <a:rPr lang="en-US" sz="6000" dirty="0"/>
              <a:t>High-fidelity in-service performance evaluation of heavy goods vehicles in South Africa</a:t>
            </a:r>
            <a:endParaRPr lang="en-A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956" y="5143500"/>
            <a:ext cx="15932866" cy="3096344"/>
          </a:xfrm>
        </p:spPr>
        <p:txBody>
          <a:bodyPr/>
          <a:lstStyle/>
          <a:p>
            <a:pPr algn="l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M. Atkins</a:t>
            </a:r>
            <a:r>
              <a:rPr lang="pt-BR" sz="2800" b="1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C. de Saxe</a:t>
            </a:r>
            <a:r>
              <a:rPr lang="pt-BR" sz="28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1,2,3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A. Kamdar</a:t>
            </a:r>
            <a:r>
              <a:rPr lang="pt-BR" sz="28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X. Na</a:t>
            </a:r>
            <a:r>
              <a:rPr lang="pt-BR" sz="28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L. Khumalo</a:t>
            </a:r>
            <a:r>
              <a:rPr lang="pt-BR" sz="28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D. Ainalis</a:t>
            </a:r>
            <a:r>
              <a:rPr lang="pt-BR" sz="28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D. Cebon</a:t>
            </a:r>
            <a:r>
              <a:rPr lang="pt-BR" sz="28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l"/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16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16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Univerity of the Witwatersrand, School of Mechanical, Industrial &amp; Aeronautical Engineering, Johannesburg, South Africa</a:t>
            </a:r>
          </a:p>
          <a:p>
            <a:pPr algn="l"/>
            <a:r>
              <a:rPr lang="pt-BR" sz="16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6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Zeus Labs, London, United Kingdom</a:t>
            </a:r>
          </a:p>
          <a:p>
            <a:pPr algn="l"/>
            <a:r>
              <a:rPr lang="pt-BR" sz="16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16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of Cambridge, Department of Engineering, Cambridge, United Kingdom</a:t>
            </a:r>
          </a:p>
          <a:p>
            <a:pPr algn="l"/>
            <a:r>
              <a:rPr lang="pt-BR" sz="16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16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KDG Logistics, </a:t>
            </a:r>
            <a:r>
              <a:rPr lang="en-GB" sz="1600" b="0" i="0" dirty="0">
                <a:solidFill>
                  <a:srgbClr val="70B57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Isipingo, </a:t>
            </a:r>
            <a:r>
              <a:rPr lang="pt-BR" sz="16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</a:t>
            </a:r>
          </a:p>
          <a:p>
            <a:pPr algn="l"/>
            <a:r>
              <a:rPr lang="pt-BR" sz="16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16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CSIR Smart Mobility, Pretoria, South Africa</a:t>
            </a:r>
          </a:p>
          <a:p>
            <a:pPr algn="l"/>
            <a:r>
              <a:rPr lang="pt-BR" sz="1600" baseline="300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pt-BR" sz="1600" dirty="0">
                <a:solidFill>
                  <a:srgbClr val="70B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NTRO, Melbourne, Australia</a:t>
            </a:r>
          </a:p>
        </p:txBody>
      </p:sp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Installation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pic>
        <p:nvPicPr>
          <p:cNvPr id="2" name="Picture 1" descr="A group of electronic devices&#10;&#10;Description automatically generated with low confidence">
            <a:extLst>
              <a:ext uri="{FF2B5EF4-FFF2-40B4-BE49-F238E27FC236}">
                <a16:creationId xmlns:a16="http://schemas.microsoft.com/office/drawing/2014/main" id="{E313A016-4F27-CD4E-6A0E-59DB69EA6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00" r="29806" b="20601"/>
          <a:stretch/>
        </p:blipFill>
        <p:spPr>
          <a:xfrm>
            <a:off x="6475152" y="453255"/>
            <a:ext cx="6165953" cy="36892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8DE64-14D6-12AA-6272-A581959C7A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52" y="1831132"/>
            <a:ext cx="3749613" cy="4999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6CB14D-A4EA-EFBB-86DE-6DCE1310CB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4" t="12035" b="13188"/>
          <a:stretch/>
        </p:blipFill>
        <p:spPr>
          <a:xfrm rot="10800000">
            <a:off x="5399585" y="4783460"/>
            <a:ext cx="6165952" cy="39265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6AE26B-51F3-F57A-40D6-86CE792490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71" r="-1"/>
          <a:stretch/>
        </p:blipFill>
        <p:spPr>
          <a:xfrm>
            <a:off x="13333000" y="3333850"/>
            <a:ext cx="4074833" cy="49994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30CABA-BD70-AC4F-1BFA-272E098A3BE2}"/>
              </a:ext>
            </a:extLst>
          </p:cNvPr>
          <p:cNvSpPr txBox="1"/>
          <p:nvPr/>
        </p:nvSpPr>
        <p:spPr>
          <a:xfrm>
            <a:off x="1069352" y="6823148"/>
            <a:ext cx="3733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SRF Logger app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9B2547-6136-D06A-A150-066413F6B550}"/>
              </a:ext>
            </a:extLst>
          </p:cNvPr>
          <p:cNvSpPr txBox="1"/>
          <p:nvPr/>
        </p:nvSpPr>
        <p:spPr>
          <a:xfrm>
            <a:off x="6475151" y="4116224"/>
            <a:ext cx="61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Android device &amp; CAN interface box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3DABE-0CF9-9671-92E9-1C2B60E49EF4}"/>
              </a:ext>
            </a:extLst>
          </p:cNvPr>
          <p:cNvSpPr txBox="1"/>
          <p:nvPr/>
        </p:nvSpPr>
        <p:spPr>
          <a:xfrm>
            <a:off x="5044097" y="8738294"/>
            <a:ext cx="690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Android device &amp; CAN interface box in cab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F2F05F-8A7F-C62F-8175-FB88CBFDFB4B}"/>
              </a:ext>
            </a:extLst>
          </p:cNvPr>
          <p:cNvSpPr txBox="1"/>
          <p:nvPr/>
        </p:nvSpPr>
        <p:spPr>
          <a:xfrm>
            <a:off x="13243904" y="8436704"/>
            <a:ext cx="425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FMS connector behind dash</a:t>
            </a:r>
          </a:p>
        </p:txBody>
      </p:sp>
    </p:spTree>
    <p:extLst>
      <p:ext uri="{BB962C8B-B14F-4D97-AF65-F5344CB8AC3E}">
        <p14:creationId xmlns:p14="http://schemas.microsoft.com/office/powerpoint/2010/main" val="1825170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81EF9-2C04-BA19-CB7C-42AB5E1B06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98322" y="8054720"/>
            <a:ext cx="11881320" cy="1188131"/>
          </a:xfrm>
        </p:spPr>
        <p:txBody>
          <a:bodyPr>
            <a:normAutofit fontScale="92500"/>
          </a:bodyPr>
          <a:lstStyle/>
          <a:p>
            <a:r>
              <a:rPr lang="en-GB" sz="2800" dirty="0"/>
              <a:t>Data collected over four weeks in April 2023</a:t>
            </a:r>
          </a:p>
          <a:p>
            <a:r>
              <a:rPr lang="en-US" sz="2800" dirty="0"/>
              <a:t>N3 section used for comparison (same day, same fuel level, GVM = 31 t, ~200 km)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Data collection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17541-041C-F864-D1E2-5D86F7E5D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04" y="1615108"/>
            <a:ext cx="12500538" cy="6192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155B92-C619-FD17-EFBC-6ADF06676A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2473" y="2894788"/>
            <a:ext cx="4608512" cy="37773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DDE7AF8-DAE1-F014-4949-C68D23ABF4D6}"/>
              </a:ext>
            </a:extLst>
          </p:cNvPr>
          <p:cNvSpPr/>
          <p:nvPr/>
        </p:nvSpPr>
        <p:spPr>
          <a:xfrm rot="19774120">
            <a:off x="16662711" y="4533896"/>
            <a:ext cx="601624" cy="1082058"/>
          </a:xfrm>
          <a:prstGeom prst="ellipse">
            <a:avLst/>
          </a:prstGeom>
          <a:solidFill>
            <a:srgbClr val="FF0000">
              <a:alpha val="1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3E2EA7-F03E-6A4B-C2ED-8BF752625219}"/>
              </a:ext>
            </a:extLst>
          </p:cNvPr>
          <p:cNvCxnSpPr>
            <a:cxnSpLocks/>
          </p:cNvCxnSpPr>
          <p:nvPr/>
        </p:nvCxnSpPr>
        <p:spPr>
          <a:xfrm flipH="1" flipV="1">
            <a:off x="17316908" y="5694813"/>
            <a:ext cx="360040" cy="6902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151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A5D08-C0F0-1851-7CCE-AB5D96D163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09FD8-7F80-EA0A-5302-3BCB646B9E30}"/>
              </a:ext>
            </a:extLst>
          </p:cNvPr>
          <p:cNvSpPr/>
          <p:nvPr/>
        </p:nvSpPr>
        <p:spPr>
          <a:xfrm>
            <a:off x="431032" y="0"/>
            <a:ext cx="17856968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70B578"/>
                </a:solidFill>
              </a:rPr>
              <a:t>In-service data logging:</a:t>
            </a:r>
          </a:p>
          <a:p>
            <a:pPr algn="ctr"/>
            <a:r>
              <a:rPr lang="en-GB" sz="5400" b="1" dirty="0">
                <a:solidFill>
                  <a:srgbClr val="70B578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31072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343E94-3C0C-0770-958D-ED2916D03C0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59224" y="6655668"/>
            <a:ext cx="14549264" cy="23762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Observations:</a:t>
            </a:r>
          </a:p>
          <a:p>
            <a:r>
              <a:rPr lang="en-GB" dirty="0"/>
              <a:t>Good agreement between TSP and SRF Logger (cumulative data)</a:t>
            </a:r>
          </a:p>
          <a:p>
            <a:r>
              <a:rPr lang="en-US" dirty="0"/>
              <a:t>Leg 1 exhibited 17% lower fuel economy than Leg 2</a:t>
            </a:r>
          </a:p>
          <a:p>
            <a:r>
              <a:rPr lang="en-US" dirty="0"/>
              <a:t>Vehicle #195 achieved 4-5% greater fuel economy than vehicle #194</a:t>
            </a:r>
            <a:endParaRPr lang="en-GB" dirty="0"/>
          </a:p>
          <a:p>
            <a:r>
              <a:rPr lang="en-GB" dirty="0"/>
              <a:t>Fuel economy is well below the fleet average for both legs (20-30% lower)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TSP vs SRF Logger: Cumulative data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 dirty="0"/>
              <a:t>M. Atkins, C. de Saxe, A. Kamdar, X. Na, L. Khumalo, D. Ainalis, D. Cebon</a:t>
            </a:r>
            <a:endParaRPr lang="en-AU" dirty="0"/>
          </a:p>
          <a:p>
            <a:endParaRPr lang="en-GB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4F1F652-69DD-758D-3940-644CEC1DD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980170"/>
              </p:ext>
            </p:extLst>
          </p:nvPr>
        </p:nvGraphicFramePr>
        <p:xfrm>
          <a:off x="2159224" y="1831132"/>
          <a:ext cx="14076000" cy="4572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432063322"/>
                    </a:ext>
                  </a:extLst>
                </a:gridCol>
                <a:gridCol w="4392000">
                  <a:extLst>
                    <a:ext uri="{9D8B030D-6E8A-4147-A177-3AD203B41FA5}">
                      <a16:colId xmlns:a16="http://schemas.microsoft.com/office/drawing/2014/main" val="372200823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30936773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661492723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15487757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3150170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423337108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512305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Vehicle #194</a:t>
                      </a:r>
                    </a:p>
                  </a:txBody>
                  <a:tcPr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GB" sz="2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Vehicle #195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551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TSP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SRF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Error (%)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TSP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SRF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Error (%)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25740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GB" sz="2400" b="1" dirty="0"/>
                        <a:t>Leg 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Distance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199.7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199.85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198.8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200.9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4700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Fuel used (l)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98.5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98.5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94.5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3539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Fuel economy (km/l)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683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Comparison with fleet </a:t>
                      </a:r>
                      <a:r>
                        <a:rPr lang="en-GB" sz="2400" b="1" dirty="0" err="1"/>
                        <a:t>ave.</a:t>
                      </a:r>
                      <a:r>
                        <a:rPr lang="en-GB" sz="2400" b="1" dirty="0"/>
                        <a:t> (%)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-35.4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-32.8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465752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GB" sz="2400" b="1" dirty="0"/>
                        <a:t>Leg 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Distance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205.0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131.4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131.3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6643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Fuel used (l)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86.5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86.5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5403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Fuel economy (km/l)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22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Comparison with fleet </a:t>
                      </a:r>
                      <a:r>
                        <a:rPr lang="en-GB" sz="2400" b="1" dirty="0" err="1"/>
                        <a:t>ave.</a:t>
                      </a:r>
                      <a:r>
                        <a:rPr lang="en-GB" sz="2400" b="1" dirty="0"/>
                        <a:t> (%)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-22.5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-20.0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/>
                        <a:t>-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10239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36008591-6983-69BC-6B68-F665386F412D}"/>
              </a:ext>
            </a:extLst>
          </p:cNvPr>
          <p:cNvSpPr/>
          <p:nvPr/>
        </p:nvSpPr>
        <p:spPr>
          <a:xfrm>
            <a:off x="10584160" y="2319151"/>
            <a:ext cx="1440160" cy="40492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D1765F-1018-2FB7-4001-420686095EB0}"/>
              </a:ext>
            </a:extLst>
          </p:cNvPr>
          <p:cNvSpPr/>
          <p:nvPr/>
        </p:nvSpPr>
        <p:spPr>
          <a:xfrm>
            <a:off x="14795064" y="2335213"/>
            <a:ext cx="1440160" cy="40492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830F2D-DC6F-A20F-53BD-70A0C7D1654F}"/>
              </a:ext>
            </a:extLst>
          </p:cNvPr>
          <p:cNvSpPr/>
          <p:nvPr/>
        </p:nvSpPr>
        <p:spPr>
          <a:xfrm>
            <a:off x="7782476" y="3703339"/>
            <a:ext cx="8452747" cy="40886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9A22F9-EDEB-779D-D385-0BFB1743652E}"/>
              </a:ext>
            </a:extLst>
          </p:cNvPr>
          <p:cNvSpPr/>
          <p:nvPr/>
        </p:nvSpPr>
        <p:spPr>
          <a:xfrm>
            <a:off x="7782475" y="5503514"/>
            <a:ext cx="8452747" cy="40886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008946-9B18-2359-DA28-6ED88D441C9B}"/>
              </a:ext>
            </a:extLst>
          </p:cNvPr>
          <p:cNvSpPr/>
          <p:nvPr/>
        </p:nvSpPr>
        <p:spPr>
          <a:xfrm>
            <a:off x="7782475" y="3689947"/>
            <a:ext cx="2801684" cy="40886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5C458A-8106-B79B-C36D-91533FFC6E07}"/>
              </a:ext>
            </a:extLst>
          </p:cNvPr>
          <p:cNvSpPr/>
          <p:nvPr/>
        </p:nvSpPr>
        <p:spPr>
          <a:xfrm>
            <a:off x="7782475" y="5503513"/>
            <a:ext cx="2801684" cy="40886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1D178E-9C55-CCAB-356B-5E681206748F}"/>
              </a:ext>
            </a:extLst>
          </p:cNvPr>
          <p:cNvSpPr/>
          <p:nvPr/>
        </p:nvSpPr>
        <p:spPr>
          <a:xfrm>
            <a:off x="12030948" y="3685097"/>
            <a:ext cx="2801684" cy="40886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39ACCA-4006-98A8-63F6-60C512BEEF9F}"/>
              </a:ext>
            </a:extLst>
          </p:cNvPr>
          <p:cNvSpPr/>
          <p:nvPr/>
        </p:nvSpPr>
        <p:spPr>
          <a:xfrm>
            <a:off x="12024320" y="5503513"/>
            <a:ext cx="2801684" cy="40886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D55DA4-8071-8118-F10C-CAED452D6280}"/>
              </a:ext>
            </a:extLst>
          </p:cNvPr>
          <p:cNvSpPr/>
          <p:nvPr/>
        </p:nvSpPr>
        <p:spPr>
          <a:xfrm>
            <a:off x="7813416" y="4124139"/>
            <a:ext cx="8452746" cy="47400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8EB8BA-4536-F97B-ED92-3C527473683B}"/>
              </a:ext>
            </a:extLst>
          </p:cNvPr>
          <p:cNvSpPr/>
          <p:nvPr/>
        </p:nvSpPr>
        <p:spPr>
          <a:xfrm>
            <a:off x="7782476" y="5910448"/>
            <a:ext cx="8452746" cy="47400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5FC504-837E-4E12-CE61-97A6E2E0483D}"/>
              </a:ext>
            </a:extLst>
          </p:cNvPr>
          <p:cNvCxnSpPr>
            <a:cxnSpLocks/>
          </p:cNvCxnSpPr>
          <p:nvPr/>
        </p:nvCxnSpPr>
        <p:spPr>
          <a:xfrm>
            <a:off x="16488816" y="4124139"/>
            <a:ext cx="0" cy="1379374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90B47C9-E53B-7631-8D3D-EB4F1FE83539}"/>
              </a:ext>
            </a:extLst>
          </p:cNvPr>
          <p:cNvCxnSpPr>
            <a:cxnSpLocks/>
          </p:cNvCxnSpPr>
          <p:nvPr/>
        </p:nvCxnSpPr>
        <p:spPr>
          <a:xfrm flipH="1">
            <a:off x="10584159" y="6583660"/>
            <a:ext cx="1404000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21377C3B-1A77-A355-3C77-D0D027045E6A}"/>
              </a:ext>
            </a:extLst>
          </p:cNvPr>
          <p:cNvSpPr txBox="1">
            <a:spLocks/>
          </p:cNvSpPr>
          <p:nvPr/>
        </p:nvSpPr>
        <p:spPr>
          <a:xfrm>
            <a:off x="14618432" y="6845069"/>
            <a:ext cx="4180112" cy="92618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dirty="0">
                <a:sym typeface="Wingdings" panose="05000000000000000000" pitchFamily="2" charset="2"/>
              </a:rPr>
              <a:t>SRF Logger = 10 Hz</a:t>
            </a:r>
          </a:p>
          <a:p>
            <a:pPr marL="0" indent="0">
              <a:buFont typeface="Arial" pitchFamily="34" charset="0"/>
              <a:buNone/>
            </a:pPr>
            <a:r>
              <a:rPr lang="en-GB" dirty="0">
                <a:sym typeface="Wingdings" panose="05000000000000000000" pitchFamily="2" charset="2"/>
              </a:rPr>
              <a:t>TSP = 0.017 Hz</a:t>
            </a:r>
          </a:p>
        </p:txBody>
      </p:sp>
    </p:spTree>
    <p:extLst>
      <p:ext uri="{BB962C8B-B14F-4D97-AF65-F5344CB8AC3E}">
        <p14:creationId xmlns:p14="http://schemas.microsoft.com/office/powerpoint/2010/main" val="7578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High-resolution SRF Logger data:</a:t>
            </a:r>
            <a:br>
              <a:rPr lang="en-GB" dirty="0"/>
            </a:br>
            <a:r>
              <a:rPr lang="en-GB" dirty="0"/>
              <a:t>Elevation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 dirty="0"/>
              <a:t>M. Atkins, C. de Saxe, A. Kamdar, X. Na, L. Khumalo, D. Ainalis, D. Cebon</a:t>
            </a:r>
            <a:endParaRPr lang="en-AU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FBBBB-8C93-0381-D2F5-9013EC4DD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19"/>
          <a:stretch/>
        </p:blipFill>
        <p:spPr>
          <a:xfrm>
            <a:off x="2015208" y="2572559"/>
            <a:ext cx="11497113" cy="65286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917668-7160-FD11-67A2-F35D62B19698}"/>
              </a:ext>
            </a:extLst>
          </p:cNvPr>
          <p:cNvSpPr/>
          <p:nvPr/>
        </p:nvSpPr>
        <p:spPr>
          <a:xfrm>
            <a:off x="13968536" y="3343300"/>
            <a:ext cx="3096344" cy="1368150"/>
          </a:xfrm>
          <a:prstGeom prst="rect">
            <a:avLst/>
          </a:prstGeom>
          <a:solidFill>
            <a:srgbClr val="FCD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Leg 1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</a:rPr>
              <a:t>ΔH = 1106 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4431F-4EA1-7490-4E6C-A0626F915F77}"/>
              </a:ext>
            </a:extLst>
          </p:cNvPr>
          <p:cNvSpPr/>
          <p:nvPr/>
        </p:nvSpPr>
        <p:spPr>
          <a:xfrm>
            <a:off x="13968536" y="6583662"/>
            <a:ext cx="3096344" cy="1368150"/>
          </a:xfrm>
          <a:prstGeom prst="rect">
            <a:avLst/>
          </a:prstGeom>
          <a:solidFill>
            <a:srgbClr val="FCD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Leg 2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</a:rPr>
              <a:t>ΔH = 569 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87AC43-6E09-C569-BE37-B5FC35F6B6D6}"/>
              </a:ext>
            </a:extLst>
          </p:cNvPr>
          <p:cNvCxnSpPr>
            <a:cxnSpLocks/>
          </p:cNvCxnSpPr>
          <p:nvPr/>
        </p:nvCxnSpPr>
        <p:spPr>
          <a:xfrm>
            <a:off x="13644969" y="3847356"/>
            <a:ext cx="0" cy="1296144"/>
          </a:xfrm>
          <a:prstGeom prst="straightConnector1">
            <a:avLst/>
          </a:prstGeom>
          <a:ln w="57150">
            <a:solidFill>
              <a:srgbClr val="FCDB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213F56-5E00-C4D6-6062-9164D4C44EC0}"/>
              </a:ext>
            </a:extLst>
          </p:cNvPr>
          <p:cNvCxnSpPr>
            <a:cxnSpLocks/>
          </p:cNvCxnSpPr>
          <p:nvPr/>
        </p:nvCxnSpPr>
        <p:spPr>
          <a:xfrm>
            <a:off x="13644969" y="6439644"/>
            <a:ext cx="0" cy="864096"/>
          </a:xfrm>
          <a:prstGeom prst="straightConnector1">
            <a:avLst/>
          </a:prstGeom>
          <a:ln w="57150">
            <a:solidFill>
              <a:srgbClr val="FCDB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2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DB59EB-DFE3-4C19-E491-28D09155E2C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6619814"/>
            <a:ext cx="15773400" cy="219609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Combination mass estimate is reported via the FMS</a:t>
            </a:r>
          </a:p>
          <a:p>
            <a:r>
              <a:rPr lang="en-GB" dirty="0"/>
              <a:t>The SRF Logger captures this while the TSP unit does not</a:t>
            </a:r>
          </a:p>
          <a:p>
            <a:r>
              <a:rPr lang="en-GB" dirty="0"/>
              <a:t>These data were validated against weigh bridge results to within 2%</a:t>
            </a:r>
          </a:p>
          <a:p>
            <a:r>
              <a:rPr lang="en-GB" dirty="0"/>
              <a:t>Mass is almost identical for both vehicles </a:t>
            </a:r>
            <a:r>
              <a:rPr lang="en-GB" dirty="0">
                <a:sym typeface="Wingdings" panose="05000000000000000000" pitchFamily="2" charset="2"/>
              </a:rPr>
              <a:t> not </a:t>
            </a:r>
            <a:r>
              <a:rPr lang="en-GB" dirty="0"/>
              <a:t>influencing fuel economy difference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High-resolution SRF Logger data:</a:t>
            </a:r>
            <a:br>
              <a:rPr lang="en-GB" dirty="0"/>
            </a:br>
            <a:r>
              <a:rPr lang="en-GB" dirty="0"/>
              <a:t>Combination mass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 dirty="0"/>
              <a:t>M. Atkins, C. de Saxe, A. Kamdar, X. Na, L. Khumalo, D. Ainalis, D. Cebon</a:t>
            </a:r>
            <a:endParaRPr lang="en-AU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58169-1619-2610-D127-D1CA13C26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96" y="3222778"/>
            <a:ext cx="11449271" cy="2648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1EAA4-7058-EEE8-EB7A-0021FCFFE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888416" y="2615637"/>
            <a:ext cx="4965004" cy="37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55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High-resolution SRF Logger data:</a:t>
            </a:r>
            <a:br>
              <a:rPr lang="en-GB" dirty="0"/>
            </a:br>
            <a:r>
              <a:rPr lang="en-GB" dirty="0"/>
              <a:t>Driver factors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E4350-C9EB-3BC1-DBB3-3C073BC0A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789"/>
          <a:stretch/>
        </p:blipFill>
        <p:spPr>
          <a:xfrm>
            <a:off x="1541914" y="2191172"/>
            <a:ext cx="10770438" cy="69457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3B24AB-49E1-EDB4-ACE6-8EFEABC12F78}"/>
              </a:ext>
            </a:extLst>
          </p:cNvPr>
          <p:cNvSpPr/>
          <p:nvPr/>
        </p:nvSpPr>
        <p:spPr>
          <a:xfrm>
            <a:off x="12816408" y="3703340"/>
            <a:ext cx="4968552" cy="1499518"/>
          </a:xfrm>
          <a:prstGeom prst="rect">
            <a:avLst/>
          </a:prstGeom>
          <a:solidFill>
            <a:srgbClr val="FCD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V</a:t>
            </a:r>
            <a:r>
              <a:rPr lang="en-GB" sz="3600" baseline="-25000" dirty="0">
                <a:solidFill>
                  <a:schemeClr val="tx1"/>
                </a:solidFill>
              </a:rPr>
              <a:t>ave</a:t>
            </a:r>
            <a:r>
              <a:rPr lang="en-GB" sz="3600" dirty="0">
                <a:solidFill>
                  <a:schemeClr val="tx1"/>
                </a:solidFill>
              </a:rPr>
              <a:t> (</a:t>
            </a:r>
            <a:r>
              <a:rPr lang="en-GB" sz="3600" b="1" dirty="0">
                <a:solidFill>
                  <a:srgbClr val="3333FF"/>
                </a:solidFill>
              </a:rPr>
              <a:t>#194</a:t>
            </a:r>
            <a:r>
              <a:rPr lang="en-GB" sz="3600" dirty="0">
                <a:solidFill>
                  <a:schemeClr val="tx1"/>
                </a:solidFill>
              </a:rPr>
              <a:t>) = 67.8 km/h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</a:rPr>
              <a:t>V</a:t>
            </a:r>
            <a:r>
              <a:rPr lang="en-GB" sz="3600" baseline="-25000" dirty="0">
                <a:solidFill>
                  <a:schemeClr val="tx1"/>
                </a:solidFill>
              </a:rPr>
              <a:t>ave</a:t>
            </a:r>
            <a:r>
              <a:rPr lang="en-GB" sz="3600" dirty="0">
                <a:solidFill>
                  <a:schemeClr val="tx1"/>
                </a:solidFill>
              </a:rPr>
              <a:t> (</a:t>
            </a:r>
            <a:r>
              <a:rPr lang="en-GB" sz="3600" b="1" dirty="0">
                <a:solidFill>
                  <a:srgbClr val="FF0000"/>
                </a:solidFill>
              </a:rPr>
              <a:t>#195</a:t>
            </a:r>
            <a:r>
              <a:rPr lang="en-GB" sz="3600" dirty="0">
                <a:solidFill>
                  <a:schemeClr val="tx1"/>
                </a:solidFill>
              </a:rPr>
              <a:t>) = 63.2 km/h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335684-2978-3860-939B-DE2A5A175383}"/>
              </a:ext>
            </a:extLst>
          </p:cNvPr>
          <p:cNvSpPr/>
          <p:nvPr/>
        </p:nvSpPr>
        <p:spPr>
          <a:xfrm>
            <a:off x="12816408" y="7138743"/>
            <a:ext cx="4968552" cy="1499518"/>
          </a:xfrm>
          <a:prstGeom prst="rect">
            <a:avLst/>
          </a:prstGeom>
          <a:solidFill>
            <a:srgbClr val="FCD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3333FF"/>
                </a:solidFill>
              </a:rPr>
              <a:t>#194</a:t>
            </a:r>
            <a:r>
              <a:rPr lang="en-GB" sz="3600" dirty="0">
                <a:solidFill>
                  <a:schemeClr val="tx1"/>
                </a:solidFill>
              </a:rPr>
              <a:t> uses cruise control</a:t>
            </a:r>
          </a:p>
          <a:p>
            <a:pPr algn="ctr"/>
            <a:r>
              <a:rPr lang="en-GB" sz="3600" b="1" dirty="0">
                <a:solidFill>
                  <a:srgbClr val="FF0000"/>
                </a:solidFill>
              </a:rPr>
              <a:t>#195</a:t>
            </a:r>
            <a:r>
              <a:rPr lang="en-GB" sz="3600" dirty="0">
                <a:solidFill>
                  <a:schemeClr val="tx1"/>
                </a:solidFill>
              </a:rPr>
              <a:t> does not</a:t>
            </a:r>
          </a:p>
        </p:txBody>
      </p:sp>
    </p:spTree>
    <p:extLst>
      <p:ext uri="{BB962C8B-B14F-4D97-AF65-F5344CB8AC3E}">
        <p14:creationId xmlns:p14="http://schemas.microsoft.com/office/powerpoint/2010/main" val="4105796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High-resolution SRF Logger data:</a:t>
            </a:r>
            <a:br>
              <a:rPr lang="en-GB" dirty="0"/>
            </a:br>
            <a:r>
              <a:rPr lang="en-GB" dirty="0"/>
              <a:t>Van Reenen’s Pass (Leg 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B89DA-6432-3C6B-BA54-CB94F0DD9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96" y="2911252"/>
            <a:ext cx="11536609" cy="58473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2C40C5-06DC-2265-D7D8-A5009CA88D1C}"/>
              </a:ext>
            </a:extLst>
          </p:cNvPr>
          <p:cNvSpPr/>
          <p:nvPr/>
        </p:nvSpPr>
        <p:spPr>
          <a:xfrm>
            <a:off x="13104441" y="3211959"/>
            <a:ext cx="4536504" cy="1787525"/>
          </a:xfrm>
          <a:prstGeom prst="rect">
            <a:avLst/>
          </a:prstGeom>
          <a:solidFill>
            <a:srgbClr val="FCD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Note lower speeds and higher engine load during climb.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E91739-2767-57D6-F2A5-99286A95744A}"/>
              </a:ext>
            </a:extLst>
          </p:cNvPr>
          <p:cNvSpPr/>
          <p:nvPr/>
        </p:nvSpPr>
        <p:spPr>
          <a:xfrm>
            <a:off x="13089281" y="5771730"/>
            <a:ext cx="4536504" cy="1892050"/>
          </a:xfrm>
          <a:prstGeom prst="rect">
            <a:avLst/>
          </a:prstGeom>
          <a:solidFill>
            <a:srgbClr val="FCD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3200" b="1" dirty="0">
                <a:solidFill>
                  <a:srgbClr val="3333FF"/>
                </a:solidFill>
              </a:rPr>
              <a:t>#194</a:t>
            </a:r>
            <a:r>
              <a:rPr lang="en-GB" sz="3200" dirty="0">
                <a:solidFill>
                  <a:schemeClr val="tx1"/>
                </a:solidFill>
              </a:rPr>
              <a:t> stops half-way up the pass. Waits for engine temp to drop?</a:t>
            </a:r>
          </a:p>
        </p:txBody>
      </p:sp>
    </p:spTree>
    <p:extLst>
      <p:ext uri="{BB962C8B-B14F-4D97-AF65-F5344CB8AC3E}">
        <p14:creationId xmlns:p14="http://schemas.microsoft.com/office/powerpoint/2010/main" val="2201753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A5D08-C0F0-1851-7CCE-AB5D96D163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09FD8-7F80-EA0A-5302-3BCB646B9E30}"/>
              </a:ext>
            </a:extLst>
          </p:cNvPr>
          <p:cNvSpPr/>
          <p:nvPr/>
        </p:nvSpPr>
        <p:spPr>
          <a:xfrm>
            <a:off x="431032" y="0"/>
            <a:ext cx="17856968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70B578"/>
                </a:solidFill>
              </a:rPr>
              <a:t>Low-rolling resistance tyres evaluation</a:t>
            </a:r>
          </a:p>
          <a:p>
            <a:pPr algn="ctr"/>
            <a:r>
              <a:rPr lang="en-GB" sz="5400" b="1" dirty="0">
                <a:solidFill>
                  <a:srgbClr val="70B578"/>
                </a:solidFill>
              </a:rPr>
              <a:t>(Grain Carriers)</a:t>
            </a:r>
          </a:p>
        </p:txBody>
      </p:sp>
    </p:spTree>
    <p:extLst>
      <p:ext uri="{BB962C8B-B14F-4D97-AF65-F5344CB8AC3E}">
        <p14:creationId xmlns:p14="http://schemas.microsoft.com/office/powerpoint/2010/main" val="2131585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358207-5DE1-2C49-A6D9-0FFB11052A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119164"/>
            <a:ext cx="15773400" cy="127206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56-tonne B-double side-tippers</a:t>
            </a:r>
          </a:p>
          <a:p>
            <a:r>
              <a:rPr lang="en-US" dirty="0"/>
              <a:t>Michelin X® LINE ENERGY vs X® MULTI </a:t>
            </a:r>
            <a:r>
              <a:rPr lang="en-US" dirty="0" err="1"/>
              <a:t>tyres</a:t>
            </a:r>
            <a:r>
              <a:rPr lang="en-US" dirty="0"/>
              <a:t> comparison</a:t>
            </a:r>
          </a:p>
          <a:p>
            <a:r>
              <a:rPr lang="en-US" dirty="0"/>
              <a:t>Android devices no longer hidden in cases</a:t>
            </a:r>
          </a:p>
          <a:p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DCC5363-2D9E-A98C-37CC-76AA8589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B421D-F95A-F7B7-832C-5B8A4BEE9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/>
              <a:t>M. Atkins, C. de Saxe, A. Kamdar, X. Na, L. Khumalo, D. Ainalis, D. Cebon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22887-4F3B-8905-CC94-7F8D22E5E2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1"/>
          <a:stretch/>
        </p:blipFill>
        <p:spPr>
          <a:xfrm rot="5400000">
            <a:off x="7809265" y="4029963"/>
            <a:ext cx="5279760" cy="4482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1EA03-FAF3-9B28-5ACA-EEB1DD7B9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67228" y="3631332"/>
            <a:ext cx="7050021" cy="5287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00C9D7-D01D-658A-67B8-904118EE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89"/>
          <a:stretch/>
        </p:blipFill>
        <p:spPr>
          <a:xfrm>
            <a:off x="12771860" y="5191431"/>
            <a:ext cx="4243128" cy="3734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5A39EB-FEAC-9003-5846-EBA11F208A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230" t="33683" r="19192" b="22299"/>
          <a:stretch/>
        </p:blipFill>
        <p:spPr>
          <a:xfrm rot="16200000">
            <a:off x="14149378" y="2229959"/>
            <a:ext cx="1488092" cy="424312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83ED2C-1A24-B30F-CB70-EA99C2C11854}"/>
              </a:ext>
            </a:extLst>
          </p:cNvPr>
          <p:cNvCxnSpPr>
            <a:stCxn id="15" idx="1"/>
          </p:cNvCxnSpPr>
          <p:nvPr/>
        </p:nvCxnSpPr>
        <p:spPr>
          <a:xfrm>
            <a:off x="14893424" y="5095569"/>
            <a:ext cx="1335139" cy="151216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D26B07-84D8-2B02-6ACB-71C1CCE4A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3989" y="2431051"/>
            <a:ext cx="3480999" cy="107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5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918DC7-5C61-B629-72A6-CF5F830903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4000" dirty="0"/>
              <a:t>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000" dirty="0"/>
              <a:t>High-resolution in-service data logging</a:t>
            </a:r>
          </a:p>
          <a:p>
            <a:pPr marL="914400" lvl="1" indent="-514350"/>
            <a:r>
              <a:rPr lang="en-GB" sz="3600" dirty="0"/>
              <a:t>Overview</a:t>
            </a:r>
          </a:p>
          <a:p>
            <a:pPr marL="914400" lvl="1" indent="-514350"/>
            <a:r>
              <a:rPr lang="en-GB" sz="3600" dirty="0"/>
              <a:t>Results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000" dirty="0"/>
              <a:t>Low-rolling resistance tyres evaluation</a:t>
            </a:r>
          </a:p>
          <a:p>
            <a:pPr marL="914400" lvl="1" indent="-514350"/>
            <a:r>
              <a:rPr lang="en-GB" sz="3600" dirty="0"/>
              <a:t>Preliminary work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000" dirty="0"/>
              <a:t>Conclusions &amp; recommendations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9F9A8-9AF3-3EA2-3D78-81F0DE45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B421D-F95A-F7B7-832C-5B8A4BEE9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 dirty="0"/>
              <a:t>M. Atkins, C. de Saxe, A. Kamdar, X. Na, L. Khumalo, D. Ainalis, D. Cebon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7200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DCC5363-2D9E-A98C-37CC-76AA8589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data collection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B421D-F95A-F7B7-832C-5B8A4BEE9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/>
              <a:t>M. Atkins, C. de Saxe, A. Kamdar, X. Na, L. Khumalo, D. Ainalis, D. Cebon</a:t>
            </a:r>
            <a:endParaRPr lang="en-AU" dirty="0"/>
          </a:p>
        </p:txBody>
      </p:sp>
      <p:pic>
        <p:nvPicPr>
          <p:cNvPr id="2" name="Picture 1" descr="A map with a route&#10;&#10;Description automatically generated">
            <a:extLst>
              <a:ext uri="{FF2B5EF4-FFF2-40B4-BE49-F238E27FC236}">
                <a16:creationId xmlns:a16="http://schemas.microsoft.com/office/drawing/2014/main" id="{4AB55BD0-9134-CE75-47E8-24CA7B7BD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976" y="2335189"/>
            <a:ext cx="6296469" cy="6296469"/>
          </a:xfrm>
          <a:prstGeom prst="rect">
            <a:avLst/>
          </a:prstGeom>
        </p:spPr>
      </p:pic>
      <p:pic>
        <p:nvPicPr>
          <p:cNvPr id="5" name="Picture 4" descr="A map with a route&#10;&#10;Description automatically generated">
            <a:extLst>
              <a:ext uri="{FF2B5EF4-FFF2-40B4-BE49-F238E27FC236}">
                <a16:creationId xmlns:a16="http://schemas.microsoft.com/office/drawing/2014/main" id="{7FF2ED87-81FD-5013-3DFA-FDE3FDC8A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037" y="2226637"/>
            <a:ext cx="6376940" cy="63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3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DCC5363-2D9E-A98C-37CC-76AA8589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data collection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B421D-F95A-F7B7-832C-5B8A4BEE9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/>
              <a:t>M. Atkins, C. de Saxe, A. Kamdar, X. Na, L. Khumalo, D. Ainalis, D. Cebon</a:t>
            </a:r>
            <a:endParaRPr lang="en-AU" dirty="0"/>
          </a:p>
        </p:txBody>
      </p:sp>
      <p:pic>
        <p:nvPicPr>
          <p:cNvPr id="13" name="Picture 12" descr="A map with a red line&#10;&#10;Description automatically generated">
            <a:extLst>
              <a:ext uri="{FF2B5EF4-FFF2-40B4-BE49-F238E27FC236}">
                <a16:creationId xmlns:a16="http://schemas.microsoft.com/office/drawing/2014/main" id="{9CCB3336-CAE7-B971-F89C-5A153201E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88" y="1615108"/>
            <a:ext cx="7305180" cy="7305180"/>
          </a:xfrm>
          <a:prstGeom prst="rect">
            <a:avLst/>
          </a:prstGeom>
        </p:spPr>
      </p:pic>
      <p:pic>
        <p:nvPicPr>
          <p:cNvPr id="17" name="Picture 16" descr="A blue line graph on a white background&#10;&#10;Description automatically generated">
            <a:extLst>
              <a:ext uri="{FF2B5EF4-FFF2-40B4-BE49-F238E27FC236}">
                <a16:creationId xmlns:a16="http://schemas.microsoft.com/office/drawing/2014/main" id="{E76A7D7C-AF22-FFFC-B8CB-32EE16DAE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84" r="7429"/>
          <a:stretch/>
        </p:blipFill>
        <p:spPr>
          <a:xfrm>
            <a:off x="8295564" y="2210297"/>
            <a:ext cx="9633412" cy="2228408"/>
          </a:xfrm>
          <a:prstGeom prst="rect">
            <a:avLst/>
          </a:prstGeom>
        </p:spPr>
      </p:pic>
      <p:pic>
        <p:nvPicPr>
          <p:cNvPr id="18" name="Picture 17" descr="A graph showing a number of red lines&#10;&#10;Description automatically generated with medium confidence">
            <a:extLst>
              <a:ext uri="{FF2B5EF4-FFF2-40B4-BE49-F238E27FC236}">
                <a16:creationId xmlns:a16="http://schemas.microsoft.com/office/drawing/2014/main" id="{B7CFDE4C-BA6F-008C-C619-13DCAF027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3" r="7377"/>
          <a:stretch/>
        </p:blipFill>
        <p:spPr>
          <a:xfrm>
            <a:off x="8337789" y="7155421"/>
            <a:ext cx="9633412" cy="1889759"/>
          </a:xfrm>
          <a:prstGeom prst="rect">
            <a:avLst/>
          </a:prstGeom>
        </p:spPr>
      </p:pic>
      <p:pic>
        <p:nvPicPr>
          <p:cNvPr id="19" name="Picture 18" descr="A graph showing a graph&#10;&#10;Description automatically generated with medium confidence">
            <a:extLst>
              <a:ext uri="{FF2B5EF4-FFF2-40B4-BE49-F238E27FC236}">
                <a16:creationId xmlns:a16="http://schemas.microsoft.com/office/drawing/2014/main" id="{9A1F8A55-A4F4-308E-9266-79D8390F1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1" r="7380"/>
          <a:stretch/>
        </p:blipFill>
        <p:spPr>
          <a:xfrm>
            <a:off x="8337790" y="4857042"/>
            <a:ext cx="9633412" cy="18897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94F3D7-805D-93E8-74B6-D4EDBD185AC2}"/>
              </a:ext>
            </a:extLst>
          </p:cNvPr>
          <p:cNvSpPr txBox="1"/>
          <p:nvPr/>
        </p:nvSpPr>
        <p:spPr>
          <a:xfrm>
            <a:off x="9498721" y="181420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  <a:r>
              <a:rPr lang="en-US" sz="2400" b="1" baseline="30000" dirty="0"/>
              <a:t>st</a:t>
            </a:r>
            <a:r>
              <a:rPr lang="en-US" sz="2400" b="1" dirty="0"/>
              <a:t> lap – driver and me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FA5951-D2DD-002D-A74B-27336D14553F}"/>
              </a:ext>
            </a:extLst>
          </p:cNvPr>
          <p:cNvSpPr txBox="1"/>
          <p:nvPr/>
        </p:nvSpPr>
        <p:spPr>
          <a:xfrm>
            <a:off x="12959068" y="181952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r>
              <a:rPr lang="en-US" sz="2400" b="1" baseline="30000" dirty="0"/>
              <a:t>nd</a:t>
            </a:r>
            <a:r>
              <a:rPr lang="en-US" sz="2400" b="1" dirty="0"/>
              <a:t> lap – driver alone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A33C97-F076-CB97-F3A4-8FE6AE8BCC5C}"/>
              </a:ext>
            </a:extLst>
          </p:cNvPr>
          <p:cNvCxnSpPr>
            <a:cxnSpLocks/>
          </p:cNvCxnSpPr>
          <p:nvPr/>
        </p:nvCxnSpPr>
        <p:spPr>
          <a:xfrm>
            <a:off x="12884453" y="1975876"/>
            <a:ext cx="0" cy="698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ACEFBA-EF18-1B0E-706E-07C42AD77D8E}"/>
              </a:ext>
            </a:extLst>
          </p:cNvPr>
          <p:cNvCxnSpPr>
            <a:cxnSpLocks/>
          </p:cNvCxnSpPr>
          <p:nvPr/>
        </p:nvCxnSpPr>
        <p:spPr>
          <a:xfrm>
            <a:off x="15984760" y="1975876"/>
            <a:ext cx="0" cy="698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598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A5D08-C0F0-1851-7CCE-AB5D96D163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09FD8-7F80-EA0A-5302-3BCB646B9E30}"/>
              </a:ext>
            </a:extLst>
          </p:cNvPr>
          <p:cNvSpPr/>
          <p:nvPr/>
        </p:nvSpPr>
        <p:spPr>
          <a:xfrm>
            <a:off x="431032" y="0"/>
            <a:ext cx="17856968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70B578"/>
                </a:solidFill>
              </a:rPr>
              <a:t>Conclusion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328170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358207-5DE1-2C49-A6D9-0FFB11052AB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SRF Loggers operating with off-site data streaming for in-service data collection</a:t>
            </a:r>
          </a:p>
          <a:p>
            <a:pPr>
              <a:lnSpc>
                <a:spcPct val="150000"/>
              </a:lnSpc>
            </a:pPr>
            <a:r>
              <a:rPr lang="en-GB" dirty="0"/>
              <a:t>Preliminary in-service data collection completed with KDG Logistics, demonstrating the value of the high-resolution data and additional channels available with the SRF Logger</a:t>
            </a:r>
          </a:p>
          <a:p>
            <a:pPr>
              <a:lnSpc>
                <a:spcPct val="150000"/>
              </a:lnSpc>
            </a:pPr>
            <a:r>
              <a:rPr lang="en-GB" dirty="0"/>
              <a:t>In-service tyre comparison data collection now underway with Grain Carriers</a:t>
            </a:r>
          </a:p>
          <a:p>
            <a:pPr>
              <a:lnSpc>
                <a:spcPct val="150000"/>
              </a:lnSpc>
            </a:pPr>
            <a:r>
              <a:rPr lang="en-GB" dirty="0"/>
              <a:t>Initial challenges around mobile device overheating and theft concerns have been overcome</a:t>
            </a:r>
          </a:p>
          <a:p>
            <a:pPr>
              <a:lnSpc>
                <a:spcPct val="150000"/>
              </a:lnSpc>
            </a:pPr>
            <a:r>
              <a:rPr lang="en-GB" dirty="0"/>
              <a:t>Next steps: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Collect continuous in-service data for 3+ months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Collect adjacent data on tyre wear and alignment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Isolate sections of data with comparable conditions for tyre performance comparison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DCC5363-2D9E-A98C-37CC-76AA8589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&amp; 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B421D-F95A-F7B7-832C-5B8A4BEE9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/>
              <a:t>M. Atkins, C. de Saxe, A. Kamdar, X. Na, L. Khumalo, D. Ainalis, D. Cebon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17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918DC7-5C61-B629-72A6-CF5F830903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113"/>
            <a:ext cx="9199027" cy="5976937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South African Centre for Sustainable Road Freight</a:t>
            </a:r>
          </a:p>
          <a:p>
            <a:pPr lvl="1"/>
            <a:r>
              <a:rPr lang="en-GB" dirty="0"/>
              <a:t>Project consortium</a:t>
            </a:r>
          </a:p>
          <a:p>
            <a:r>
              <a:rPr lang="en-GB" b="1" dirty="0"/>
              <a:t>Royal Academy of Engineering (</a:t>
            </a:r>
            <a:r>
              <a:rPr lang="en-GB" b="1" dirty="0" err="1"/>
              <a:t>RAEng</a:t>
            </a:r>
            <a:r>
              <a:rPr lang="en-GB" b="1" dirty="0"/>
              <a:t>)</a:t>
            </a:r>
          </a:p>
          <a:p>
            <a:pPr lvl="1"/>
            <a:r>
              <a:rPr lang="en-US" dirty="0"/>
              <a:t>Funding via the Transforming Systems through Partnership </a:t>
            </a:r>
            <a:r>
              <a:rPr lang="en-GB" dirty="0"/>
              <a:t>programme (TSP2021\100310)</a:t>
            </a:r>
          </a:p>
          <a:p>
            <a:r>
              <a:rPr lang="en-GB" b="1" dirty="0"/>
              <a:t>Michelin Tyre Company SA</a:t>
            </a:r>
          </a:p>
          <a:p>
            <a:pPr lvl="1"/>
            <a:r>
              <a:rPr lang="en-GB" dirty="0"/>
              <a:t>In-kind support and travel expenses</a:t>
            </a:r>
            <a:endParaRPr lang="en-US" dirty="0"/>
          </a:p>
          <a:p>
            <a:r>
              <a:rPr lang="en-GB" b="1" dirty="0"/>
              <a:t>(UK) Centre for Sustainable Road Freight / Cambridge</a:t>
            </a:r>
          </a:p>
          <a:p>
            <a:pPr lvl="1"/>
            <a:r>
              <a:rPr lang="en-GB" dirty="0"/>
              <a:t>SRF Logger equipment, data server, technical support</a:t>
            </a:r>
          </a:p>
          <a:p>
            <a:r>
              <a:rPr lang="en-GB" b="1" dirty="0"/>
              <a:t>KDG Logistics &amp; Grain carriers</a:t>
            </a:r>
          </a:p>
          <a:p>
            <a:pPr lvl="1"/>
            <a:r>
              <a:rPr lang="en-GB" dirty="0"/>
              <a:t>Test vehicles</a:t>
            </a:r>
          </a:p>
          <a:p>
            <a:r>
              <a:rPr lang="en-GB" b="1" dirty="0"/>
              <a:t>Zeus Labs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9F9A8-9AF3-3EA2-3D78-81F0DE45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B421D-F95A-F7B7-832C-5B8A4BEE9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 dirty="0"/>
              <a:t>M. Atkins, C. de Saxe, A. Kamdar, X. Na, L. Khumalo, D. Ainalis, D. Cebon</a:t>
            </a:r>
            <a:endParaRPr lang="en-AU" dirty="0"/>
          </a:p>
        </p:txBody>
      </p:sp>
      <p:pic>
        <p:nvPicPr>
          <p:cNvPr id="2050" name="Picture 2" descr="raeng logo - Pulsar">
            <a:extLst>
              <a:ext uri="{FF2B5EF4-FFF2-40B4-BE49-F238E27FC236}">
                <a16:creationId xmlns:a16="http://schemas.microsoft.com/office/drawing/2014/main" id="{DF3C8520-A20F-C5E8-3B93-45412CEA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2402" y="3206976"/>
            <a:ext cx="4017063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chelin North America, Inc.">
            <a:extLst>
              <a:ext uri="{FF2B5EF4-FFF2-40B4-BE49-F238E27FC236}">
                <a16:creationId xmlns:a16="http://schemas.microsoft.com/office/drawing/2014/main" id="{8F0CCFF7-355E-E447-0BD5-506CE092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6071" y="3536837"/>
            <a:ext cx="2914873" cy="153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ome - The Centre For Sustainable Road Freight">
            <a:extLst>
              <a:ext uri="{FF2B5EF4-FFF2-40B4-BE49-F238E27FC236}">
                <a16:creationId xmlns:a16="http://schemas.microsoft.com/office/drawing/2014/main" id="{C216C114-299F-F32E-2E2B-735C180B1A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20064" y="284381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FC3EBB-F93D-7EA2-439E-D1A31A7AD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1117" y="5008727"/>
            <a:ext cx="5295718" cy="1378337"/>
          </a:xfrm>
          <a:prstGeom prst="rect">
            <a:avLst/>
          </a:prstGeom>
        </p:spPr>
      </p:pic>
      <p:pic>
        <p:nvPicPr>
          <p:cNvPr id="18" name="Picture 4" descr="Our Projects – Ally Civ">
            <a:extLst>
              <a:ext uri="{FF2B5EF4-FFF2-40B4-BE49-F238E27FC236}">
                <a16:creationId xmlns:a16="http://schemas.microsoft.com/office/drawing/2014/main" id="{5028BC5A-BB42-814D-1C20-F8CDE1E1E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46" b="34172"/>
          <a:stretch/>
        </p:blipFill>
        <p:spPr bwMode="auto">
          <a:xfrm>
            <a:off x="11406360" y="6581514"/>
            <a:ext cx="2540219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D50B63C4-1DD7-2DF3-469B-669A92903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1057" y="7663780"/>
            <a:ext cx="3739687" cy="1168652"/>
          </a:xfrm>
          <a:prstGeom prst="rect">
            <a:avLst/>
          </a:prstGeom>
        </p:spPr>
      </p:pic>
      <p:pic>
        <p:nvPicPr>
          <p:cNvPr id="23" name="Picture 8" descr="Centre for Sustainable Road Freight (SRF-SA) – Built with SiteBuilder">
            <a:extLst>
              <a:ext uri="{FF2B5EF4-FFF2-40B4-BE49-F238E27FC236}">
                <a16:creationId xmlns:a16="http://schemas.microsoft.com/office/drawing/2014/main" id="{568EC32F-8BB4-BA13-E167-585802909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6288" y="2263180"/>
            <a:ext cx="5095640" cy="13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Cambridge">
            <a:extLst>
              <a:ext uri="{FF2B5EF4-FFF2-40B4-BE49-F238E27FC236}">
                <a16:creationId xmlns:a16="http://schemas.microsoft.com/office/drawing/2014/main" id="{070DB703-A745-D5F5-7F60-36F32ECB7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039" b="-1854"/>
          <a:stretch/>
        </p:blipFill>
        <p:spPr bwMode="auto">
          <a:xfrm>
            <a:off x="11088216" y="5206608"/>
            <a:ext cx="1017518" cy="119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DE6D1-7BCA-F55B-3267-4D4B72856E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57769" y="6511652"/>
            <a:ext cx="2852622" cy="8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28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9224" y="3415308"/>
            <a:ext cx="15932866" cy="3816424"/>
          </a:xfrm>
        </p:spPr>
        <p:txBody>
          <a:bodyPr/>
          <a:lstStyle/>
          <a:p>
            <a:pPr algn="l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l"/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pPr algn="l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michael.atkins@wits.ac.za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chris@zeuslabs.com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4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A5D08-C0F0-1851-7CCE-AB5D96D163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09FD8-7F80-EA0A-5302-3BCB646B9E30}"/>
              </a:ext>
            </a:extLst>
          </p:cNvPr>
          <p:cNvSpPr/>
          <p:nvPr/>
        </p:nvSpPr>
        <p:spPr>
          <a:xfrm>
            <a:off x="431032" y="0"/>
            <a:ext cx="17856968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70B578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547872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999268" cy="1787500"/>
          </a:xfrm>
        </p:spPr>
        <p:txBody>
          <a:bodyPr/>
          <a:lstStyle/>
          <a:p>
            <a:r>
              <a:rPr lang="en-GB" sz="4000" dirty="0"/>
              <a:t>SRF-SA: South African Centre for Sustainable Road Freight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B0445A-3792-1CEA-C60A-C403C35CDC1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ACE1-3FD9-B1F1-D18A-C5760B11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445660"/>
            <a:ext cx="11611417" cy="7722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2663B-B159-DB9D-1ACC-C0CAD1D89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510"/>
          <a:stretch/>
        </p:blipFill>
        <p:spPr>
          <a:xfrm>
            <a:off x="14892492" y="2634309"/>
            <a:ext cx="1879467" cy="1378337"/>
          </a:xfrm>
          <a:prstGeom prst="rect">
            <a:avLst/>
          </a:prstGeom>
        </p:spPr>
      </p:pic>
      <p:pic>
        <p:nvPicPr>
          <p:cNvPr id="2054" name="Picture 6" descr="University of Westminster | The VALIDATE Network">
            <a:extLst>
              <a:ext uri="{FF2B5EF4-FFF2-40B4-BE49-F238E27FC236}">
                <a16:creationId xmlns:a16="http://schemas.microsoft.com/office/drawing/2014/main" id="{50837FEB-1671-9672-D9F4-E11642C0A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1959" y="44235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5E3321C-F788-98E2-A8AA-085217A5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1779" y="6225791"/>
            <a:ext cx="2220891" cy="12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F32EEB-AB3E-A77E-15D9-34B3672B08BE}"/>
              </a:ext>
            </a:extLst>
          </p:cNvPr>
          <p:cNvCxnSpPr>
            <a:cxnSpLocks/>
          </p:cNvCxnSpPr>
          <p:nvPr/>
        </p:nvCxnSpPr>
        <p:spPr>
          <a:xfrm>
            <a:off x="12664899" y="3415308"/>
            <a:ext cx="1807693" cy="0"/>
          </a:xfrm>
          <a:prstGeom prst="straightConnector1">
            <a:avLst/>
          </a:prstGeom>
          <a:ln w="130175">
            <a:solidFill>
              <a:srgbClr val="70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A3F0A5-540D-C3D6-70C8-1705EB473733}"/>
              </a:ext>
            </a:extLst>
          </p:cNvPr>
          <p:cNvCxnSpPr>
            <a:cxnSpLocks/>
          </p:cNvCxnSpPr>
          <p:nvPr/>
        </p:nvCxnSpPr>
        <p:spPr>
          <a:xfrm flipH="1" flipV="1">
            <a:off x="15890463" y="4001272"/>
            <a:ext cx="562293" cy="827017"/>
          </a:xfrm>
          <a:prstGeom prst="line">
            <a:avLst/>
          </a:prstGeom>
          <a:ln>
            <a:solidFill>
              <a:srgbClr val="70B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428575-38AE-F7F4-F42F-9DB1E3B2AFA2}"/>
              </a:ext>
            </a:extLst>
          </p:cNvPr>
          <p:cNvCxnSpPr>
            <a:cxnSpLocks/>
            <a:stCxn id="2056" idx="0"/>
          </p:cNvCxnSpPr>
          <p:nvPr/>
        </p:nvCxnSpPr>
        <p:spPr>
          <a:xfrm flipH="1" flipV="1">
            <a:off x="15594483" y="4080006"/>
            <a:ext cx="237742" cy="2145785"/>
          </a:xfrm>
          <a:prstGeom prst="line">
            <a:avLst/>
          </a:prstGeom>
          <a:ln>
            <a:solidFill>
              <a:srgbClr val="70B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D4EB0F3-6760-283A-0C69-115EAC0381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089" y="4443056"/>
            <a:ext cx="1589583" cy="143271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9031D6-81F6-3344-5205-DADED391E8AB}"/>
              </a:ext>
            </a:extLst>
          </p:cNvPr>
          <p:cNvCxnSpPr>
            <a:cxnSpLocks/>
          </p:cNvCxnSpPr>
          <p:nvPr/>
        </p:nvCxnSpPr>
        <p:spPr>
          <a:xfrm flipV="1">
            <a:off x="14979509" y="4061209"/>
            <a:ext cx="363792" cy="608480"/>
          </a:xfrm>
          <a:prstGeom prst="line">
            <a:avLst/>
          </a:prstGeom>
          <a:ln>
            <a:solidFill>
              <a:srgbClr val="70B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1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834EEBCF-26B8-25CC-1F73-E11F9B30B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5319" y="1831132"/>
            <a:ext cx="4554506" cy="3230659"/>
          </a:xfrm>
          <a:prstGeom prst="roundRect">
            <a:avLst>
              <a:gd name="adj" fmla="val 0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Controlled field tests of low-rolling resistance tyres (2019, </a:t>
            </a:r>
            <a:r>
              <a:rPr lang="en-US" dirty="0" err="1"/>
              <a:t>RAEng</a:t>
            </a:r>
            <a:r>
              <a:rPr lang="en-US" dirty="0"/>
              <a:t> IAPP</a:t>
            </a:r>
            <a:r>
              <a:rPr lang="en-GB" dirty="0"/>
              <a:t>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F2288A2A-90E2-674F-F75F-19FBB881D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13583" r="9838" b="5179"/>
          <a:stretch/>
        </p:blipFill>
        <p:spPr>
          <a:xfrm>
            <a:off x="10584160" y="5299815"/>
            <a:ext cx="7416824" cy="4708525"/>
          </a:xfrm>
          <a:prstGeom prst="roundRect">
            <a:avLst>
              <a:gd name="adj" fmla="val 45488"/>
            </a:avLst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FEC0711-C683-ECBD-F1CE-751E1D22AC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9326860" cy="5976664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GB" dirty="0"/>
              <a:t>Objective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Compare the fuel consumption performance of Michelin </a:t>
            </a:r>
            <a:r>
              <a:rPr lang="en-GB" b="1" dirty="0"/>
              <a:t>X® LINE ENERGY </a:t>
            </a:r>
            <a:r>
              <a:rPr lang="en-GB" dirty="0"/>
              <a:t>(LRR) and Michelin </a:t>
            </a:r>
            <a:r>
              <a:rPr lang="en-GB" b="1" dirty="0"/>
              <a:t>X® MULTI </a:t>
            </a:r>
            <a:r>
              <a:rPr lang="en-GB" dirty="0"/>
              <a:t>tyres</a:t>
            </a:r>
          </a:p>
          <a:p>
            <a:pPr>
              <a:spcAft>
                <a:spcPts val="600"/>
              </a:spcAft>
            </a:pPr>
            <a:r>
              <a:rPr lang="en-GB" dirty="0"/>
              <a:t>Methodology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Two fully-loaded 56-tonne B-doubles (7 axles, 26 tyres)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80 km/h on circular test track at </a:t>
            </a:r>
            <a:r>
              <a:rPr lang="en-GB" dirty="0" err="1"/>
              <a:t>Gerotek</a:t>
            </a:r>
            <a:r>
              <a:rPr lang="en-GB" dirty="0"/>
              <a:t> (South Africa)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2 days x 4 sessions x 2 hours driving with driver and tyre swaps</a:t>
            </a:r>
          </a:p>
          <a:p>
            <a:pPr lvl="1">
              <a:spcAft>
                <a:spcPts val="600"/>
              </a:spcAft>
            </a:pPr>
            <a:r>
              <a:rPr lang="en-GB" b="1" dirty="0"/>
              <a:t>SRF Loggers </a:t>
            </a:r>
            <a:r>
              <a:rPr lang="en-GB" dirty="0"/>
              <a:t>used for the first time in SA (local data storage)</a:t>
            </a:r>
          </a:p>
          <a:p>
            <a:pPr>
              <a:spcAft>
                <a:spcPts val="600"/>
              </a:spcAft>
            </a:pPr>
            <a:r>
              <a:rPr lang="en-GB" dirty="0"/>
              <a:t>Findings</a:t>
            </a:r>
          </a:p>
          <a:p>
            <a:pPr lvl="1">
              <a:spcAft>
                <a:spcPts val="600"/>
              </a:spcAft>
            </a:pPr>
            <a:r>
              <a:rPr lang="en-GB" b="1" dirty="0"/>
              <a:t>8-10% fuel savings </a:t>
            </a:r>
            <a:r>
              <a:rPr lang="en-GB" dirty="0"/>
              <a:t>with X-Line Energy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Higher savings due to larger vehicle combination mass, high temperatures, and increased altitude</a:t>
            </a:r>
          </a:p>
        </p:txBody>
      </p:sp>
    </p:spTree>
    <p:extLst>
      <p:ext uri="{BB962C8B-B14F-4D97-AF65-F5344CB8AC3E}">
        <p14:creationId xmlns:p14="http://schemas.microsoft.com/office/powerpoint/2010/main" val="367639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81EF9-2C04-BA19-CB7C-42AB5E1B06F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 </a:t>
            </a:r>
            <a:r>
              <a:rPr lang="en-US" dirty="0" err="1"/>
              <a:t>RAEng</a:t>
            </a:r>
            <a:r>
              <a:rPr lang="en-US" dirty="0"/>
              <a:t> grant in 2021 via the </a:t>
            </a:r>
            <a:r>
              <a:rPr lang="en-US" b="1" dirty="0"/>
              <a:t>Transforming Systems through Partnership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GB" dirty="0"/>
              <a:t>Project title: “</a:t>
            </a:r>
            <a:r>
              <a:rPr lang="en-GB" b="1" dirty="0"/>
              <a:t>Cost-Effective Freight Transport Emissions Reduction</a:t>
            </a:r>
            <a:r>
              <a:rPr lang="en-GB" dirty="0"/>
              <a:t>”</a:t>
            </a:r>
          </a:p>
          <a:p>
            <a:pPr lvl="1"/>
            <a:r>
              <a:rPr lang="en-GB" dirty="0"/>
              <a:t>Logistics modelling data collection</a:t>
            </a:r>
          </a:p>
          <a:p>
            <a:pPr lvl="1"/>
            <a:r>
              <a:rPr lang="en-GB" dirty="0"/>
              <a:t>High-capacity vehicles</a:t>
            </a:r>
          </a:p>
          <a:p>
            <a:pPr lvl="1"/>
            <a:r>
              <a:rPr lang="en-GB" dirty="0"/>
              <a:t>Eco-driver training</a:t>
            </a:r>
          </a:p>
          <a:p>
            <a:pPr lvl="1"/>
            <a:r>
              <a:rPr lang="en-GB" dirty="0"/>
              <a:t>Electric truck refrigeration</a:t>
            </a:r>
          </a:p>
          <a:p>
            <a:pPr lvl="1"/>
            <a:r>
              <a:rPr lang="en-GB" b="1" dirty="0"/>
              <a:t>Implementation of low-rolling resistance tyres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/>
              <a:t>Implement the SRF Loggers in an in-service environment with off-site data streaming</a:t>
            </a:r>
          </a:p>
          <a:p>
            <a:pPr lvl="1"/>
            <a:r>
              <a:rPr lang="en-GB" dirty="0"/>
              <a:t>Compare in-service fuel consumption, emissions and tyre life of Michelin “green” and “black” tyres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In-service tests (2021-23, </a:t>
            </a:r>
            <a:r>
              <a:rPr lang="en-GB" dirty="0" err="1"/>
              <a:t>RAEng</a:t>
            </a:r>
            <a:r>
              <a:rPr lang="en-GB" dirty="0"/>
              <a:t> TSP)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pic>
        <p:nvPicPr>
          <p:cNvPr id="8" name="Picture 2" descr="raeng logo - Pulsar">
            <a:extLst>
              <a:ext uri="{FF2B5EF4-FFF2-40B4-BE49-F238E27FC236}">
                <a16:creationId xmlns:a16="http://schemas.microsoft.com/office/drawing/2014/main" id="{B7FF8AD3-1380-AEC8-1089-BA611F90C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85" b="20025"/>
          <a:stretch/>
        </p:blipFill>
        <p:spPr bwMode="auto">
          <a:xfrm>
            <a:off x="12214953" y="3864434"/>
            <a:ext cx="4833219" cy="148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A7986-2F4A-EA22-8397-51F18096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5215" y="5564010"/>
            <a:ext cx="4119790" cy="87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9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A5D08-C0F0-1851-7CCE-AB5D96D163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09FD8-7F80-EA0A-5302-3BCB646B9E30}"/>
              </a:ext>
            </a:extLst>
          </p:cNvPr>
          <p:cNvSpPr/>
          <p:nvPr/>
        </p:nvSpPr>
        <p:spPr>
          <a:xfrm>
            <a:off x="431032" y="0"/>
            <a:ext cx="17856968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70B578"/>
                </a:solidFill>
              </a:rPr>
              <a:t>In-service data logging:</a:t>
            </a:r>
          </a:p>
          <a:p>
            <a:pPr algn="ctr"/>
            <a:r>
              <a:rPr lang="en-GB" sz="5400" b="1" dirty="0">
                <a:solidFill>
                  <a:srgbClr val="70B578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12596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B4D61-3CF7-DA98-E31B-F56F7CD74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497" y="3004623"/>
            <a:ext cx="6624736" cy="542987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81EF9-2C04-BA19-CB7C-42AB5E1B06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5719563"/>
            <a:ext cx="8534772" cy="324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Two identical car transporters</a:t>
            </a:r>
          </a:p>
          <a:p>
            <a:pPr lvl="1"/>
            <a:r>
              <a:rPr lang="en-GB" dirty="0"/>
              <a:t>Tractor semi-trailer combinations</a:t>
            </a:r>
          </a:p>
          <a:p>
            <a:pPr lvl="1"/>
            <a:r>
              <a:rPr lang="en-GB" dirty="0"/>
              <a:t>Volvo FM42 T1HA + </a:t>
            </a:r>
            <a:r>
              <a:rPr lang="en-GB" dirty="0" err="1"/>
              <a:t>Lohr</a:t>
            </a:r>
            <a:r>
              <a:rPr lang="en-GB" dirty="0"/>
              <a:t> SHR EVO 2</a:t>
            </a:r>
          </a:p>
          <a:p>
            <a:pPr lvl="1"/>
            <a:r>
              <a:rPr lang="en-GB" dirty="0"/>
              <a:t>Up to 8 passenger vehicles capacity</a:t>
            </a:r>
          </a:p>
          <a:p>
            <a:pPr lvl="1"/>
            <a:r>
              <a:rPr lang="en-GB" dirty="0"/>
              <a:t>Dedicated driver per vehicle (5+ years with KDG)</a:t>
            </a:r>
          </a:p>
          <a:p>
            <a:pPr lvl="1"/>
            <a:r>
              <a:rPr lang="en-GB" dirty="0"/>
              <a:t>Fitted with stock commercial telematics unit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1800" dirty="0">
                <a:latin typeface="+mn-lt"/>
                <a:cs typeface="Arial" panose="020B0604020202020204" pitchFamily="34" charset="0"/>
              </a:rPr>
              <a:t>M. Atkins, C. de Saxe, A. Kamdar, X. Na, L. Khumalo, D. Ainalis, D. Cebon</a:t>
            </a:r>
            <a:endParaRPr lang="en-AU" dirty="0">
              <a:latin typeface="+mn-lt"/>
              <a:cs typeface="Arial" panose="020B0604020202020204" pitchFamily="34" charset="0"/>
            </a:endParaRPr>
          </a:p>
          <a:p>
            <a:endParaRPr lang="en-GB" dirty="0">
              <a:latin typeface="+mn-lt"/>
            </a:endParaRPr>
          </a:p>
        </p:txBody>
      </p:sp>
      <p:pic>
        <p:nvPicPr>
          <p:cNvPr id="10" name="Picture 4" descr="Our Projects – Ally Civ">
            <a:extLst>
              <a:ext uri="{FF2B5EF4-FFF2-40B4-BE49-F238E27FC236}">
                <a16:creationId xmlns:a16="http://schemas.microsoft.com/office/drawing/2014/main" id="{90632FB1-6DCA-7310-873F-061503D50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46" b="34172"/>
          <a:stretch/>
        </p:blipFill>
        <p:spPr bwMode="auto">
          <a:xfrm>
            <a:off x="10499724" y="1784779"/>
            <a:ext cx="3036764" cy="9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85A94B-DF7B-3702-D9E4-5C8394ED19DB}"/>
              </a:ext>
            </a:extLst>
          </p:cNvPr>
          <p:cNvCxnSpPr>
            <a:cxnSpLocks/>
          </p:cNvCxnSpPr>
          <p:nvPr/>
        </p:nvCxnSpPr>
        <p:spPr>
          <a:xfrm flipH="1" flipV="1">
            <a:off x="15264680" y="4799319"/>
            <a:ext cx="641126" cy="13178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74A9CA-425E-748C-B7F3-8C1816D95AB3}"/>
              </a:ext>
            </a:extLst>
          </p:cNvPr>
          <p:cNvCxnSpPr>
            <a:cxnSpLocks/>
          </p:cNvCxnSpPr>
          <p:nvPr/>
        </p:nvCxnSpPr>
        <p:spPr>
          <a:xfrm flipH="1" flipV="1">
            <a:off x="11921261" y="5266172"/>
            <a:ext cx="3774858" cy="10701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F80FED-0005-557C-C0A1-9F2B38CFCB83}"/>
              </a:ext>
            </a:extLst>
          </p:cNvPr>
          <p:cNvCxnSpPr>
            <a:cxnSpLocks/>
          </p:cNvCxnSpPr>
          <p:nvPr/>
        </p:nvCxnSpPr>
        <p:spPr>
          <a:xfrm flipH="1" flipV="1">
            <a:off x="13652850" y="4162902"/>
            <a:ext cx="2157312" cy="19880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5E9B415-CA02-1FE9-7211-D12875A9547B}"/>
              </a:ext>
            </a:extLst>
          </p:cNvPr>
          <p:cNvCxnSpPr>
            <a:cxnSpLocks/>
          </p:cNvCxnSpPr>
          <p:nvPr/>
        </p:nvCxnSpPr>
        <p:spPr>
          <a:xfrm flipV="1">
            <a:off x="16074408" y="6334620"/>
            <a:ext cx="206450" cy="3719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E690E9-D53A-ABDD-4BB6-80599A3E9112}"/>
              </a:ext>
            </a:extLst>
          </p:cNvPr>
          <p:cNvSpPr txBox="1"/>
          <p:nvPr/>
        </p:nvSpPr>
        <p:spPr>
          <a:xfrm>
            <a:off x="16106296" y="6803114"/>
            <a:ext cx="21133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Export vehicles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52A631-C6B2-E1F0-70B0-1BBB456C2E9D}"/>
              </a:ext>
            </a:extLst>
          </p:cNvPr>
          <p:cNvSpPr txBox="1"/>
          <p:nvPr/>
        </p:nvSpPr>
        <p:spPr>
          <a:xfrm>
            <a:off x="11470522" y="5951866"/>
            <a:ext cx="21534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Import vehicles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5AF294-2947-0B3C-8C91-3771C4AC7938}"/>
              </a:ext>
            </a:extLst>
          </p:cNvPr>
          <p:cNvSpPr txBox="1"/>
          <p:nvPr/>
        </p:nvSpPr>
        <p:spPr>
          <a:xfrm>
            <a:off x="16280858" y="5651868"/>
            <a:ext cx="17508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Durban port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F0330B-E69C-7397-9CE0-10DA5299D711}"/>
              </a:ext>
            </a:extLst>
          </p:cNvPr>
          <p:cNvSpPr txBox="1"/>
          <p:nvPr/>
        </p:nvSpPr>
        <p:spPr>
          <a:xfrm>
            <a:off x="15099709" y="6878078"/>
            <a:ext cx="8130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OEM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0845A5-AD21-C77C-9396-38B51AC7B137}"/>
              </a:ext>
            </a:extLst>
          </p:cNvPr>
          <p:cNvSpPr txBox="1"/>
          <p:nvPr/>
        </p:nvSpPr>
        <p:spPr>
          <a:xfrm>
            <a:off x="14748546" y="3994535"/>
            <a:ext cx="12677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Gauteng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03030F-1F27-B3D6-BB62-451CCBB12920}"/>
              </a:ext>
            </a:extLst>
          </p:cNvPr>
          <p:cNvSpPr txBox="1"/>
          <p:nvPr/>
        </p:nvSpPr>
        <p:spPr>
          <a:xfrm>
            <a:off x="10866820" y="4680229"/>
            <a:ext cx="12570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Namibia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A1EB51-2018-AE6F-6998-6D37490CD73E}"/>
              </a:ext>
            </a:extLst>
          </p:cNvPr>
          <p:cNvSpPr txBox="1"/>
          <p:nvPr/>
        </p:nvSpPr>
        <p:spPr>
          <a:xfrm>
            <a:off x="12681034" y="3510387"/>
            <a:ext cx="14478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Botswana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3AAEEF-B9DC-24B6-53E4-3B88C0C17D1C}"/>
              </a:ext>
            </a:extLst>
          </p:cNvPr>
          <p:cNvGrpSpPr>
            <a:grpSpLocks noChangeAspect="1"/>
          </p:cNvGrpSpPr>
          <p:nvPr/>
        </p:nvGrpSpPr>
        <p:grpSpPr>
          <a:xfrm>
            <a:off x="659839" y="1830065"/>
            <a:ext cx="9492273" cy="3524375"/>
            <a:chOff x="-1656440" y="1486419"/>
            <a:chExt cx="10830386" cy="402120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1EF5C6B-B6B8-B3A0-392E-A54D1B4A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56440" y="1486419"/>
              <a:ext cx="5354017" cy="401551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EF530F4-96E9-ADDE-23C6-49A3A3BB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3812345" y="1486420"/>
              <a:ext cx="5361601" cy="402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9907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CFEC4039-E90C-5004-A154-640248E6DF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Android application + Bluetooth-enabled CAN interface</a:t>
            </a:r>
          </a:p>
          <a:p>
            <a:endParaRPr lang="en-GB" b="1" dirty="0"/>
          </a:p>
          <a:p>
            <a:r>
              <a:rPr lang="en-GB" b="1" dirty="0"/>
              <a:t>GPS data</a:t>
            </a:r>
            <a:endParaRPr lang="en-GB" dirty="0"/>
          </a:p>
          <a:p>
            <a:pPr lvl="1"/>
            <a:r>
              <a:rPr lang="en-GB" dirty="0"/>
              <a:t>Location, speed &amp; bearing (1 s)</a:t>
            </a:r>
          </a:p>
          <a:p>
            <a:r>
              <a:rPr lang="en-GB" b="1" dirty="0"/>
              <a:t>Motion sensor data</a:t>
            </a:r>
          </a:p>
          <a:p>
            <a:pPr lvl="1"/>
            <a:r>
              <a:rPr lang="en-GB" dirty="0"/>
              <a:t>Acceleration &amp; rotation (0.1 s)</a:t>
            </a:r>
          </a:p>
          <a:p>
            <a:r>
              <a:rPr lang="en-GB" b="1" dirty="0"/>
              <a:t>CAN data</a:t>
            </a:r>
          </a:p>
          <a:p>
            <a:pPr lvl="1"/>
            <a:r>
              <a:rPr lang="en-GB" u="sng" dirty="0"/>
              <a:t>Engine</a:t>
            </a:r>
            <a:r>
              <a:rPr lang="en-GB" dirty="0"/>
              <a:t>: fuel use &amp; rate, rpm, torque (&lt; 0.1 s)</a:t>
            </a:r>
          </a:p>
          <a:p>
            <a:pPr lvl="1"/>
            <a:r>
              <a:rPr lang="en-GB" u="sng" dirty="0"/>
              <a:t>Driver</a:t>
            </a:r>
            <a:r>
              <a:rPr lang="en-GB" dirty="0"/>
              <a:t>: accelerator pedal pos., gear, cruise switch… (0.1s)</a:t>
            </a:r>
          </a:p>
          <a:p>
            <a:pPr lvl="1"/>
            <a:r>
              <a:rPr lang="en-GB" u="sng" dirty="0"/>
              <a:t>Vehicle</a:t>
            </a:r>
            <a:r>
              <a:rPr lang="en-GB" dirty="0"/>
              <a:t>: distance, speed…</a:t>
            </a:r>
          </a:p>
          <a:p>
            <a:r>
              <a:rPr lang="en-GB" b="1" dirty="0"/>
              <a:t>Weather data</a:t>
            </a:r>
          </a:p>
          <a:p>
            <a:pPr lvl="1"/>
            <a:r>
              <a:rPr lang="en-GB" dirty="0"/>
              <a:t>Wind speed &amp; direction, temperature… (2 min) </a:t>
            </a:r>
          </a:p>
          <a:p>
            <a:r>
              <a:rPr lang="en-GB" b="1" dirty="0"/>
              <a:t>Multiple Bluetooth connections</a:t>
            </a:r>
          </a:p>
          <a:p>
            <a:pPr lvl="1"/>
            <a:r>
              <a:rPr lang="en-GB" dirty="0"/>
              <a:t>I.e., to additional sensors (gas meter, trailer accelerometer)</a:t>
            </a:r>
          </a:p>
          <a:p>
            <a:r>
              <a:rPr lang="en-GB" b="1" dirty="0"/>
              <a:t>Real-time data transmission over 4G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95FEA-66DE-8156-A9CF-14250A0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GB" dirty="0"/>
              <a:t>SRF Logger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C37A2F-5841-E812-0D94-14EB028A9A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535987"/>
            <a:ext cx="7886700" cy="504055"/>
          </a:xfrm>
        </p:spPr>
        <p:txBody>
          <a:bodyPr/>
          <a:lstStyle/>
          <a:p>
            <a:r>
              <a:rPr lang="pt-BR" dirty="0"/>
              <a:t>M. Atkins, C. de Saxe, A. Kamdar, X. Na, L. Khumalo, D. Ainalis, D. Cebon</a:t>
            </a:r>
            <a:endParaRPr lang="en-AU" dirty="0"/>
          </a:p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21B53B-FC8D-CB12-154D-20AC42F78C14}"/>
              </a:ext>
            </a:extLst>
          </p:cNvPr>
          <p:cNvGrpSpPr>
            <a:grpSpLocks noChangeAspect="1"/>
          </p:cNvGrpSpPr>
          <p:nvPr/>
        </p:nvGrpSpPr>
        <p:grpSpPr>
          <a:xfrm>
            <a:off x="10224120" y="1975148"/>
            <a:ext cx="7161650" cy="7243091"/>
            <a:chOff x="9652719" y="2477648"/>
            <a:chExt cx="5932851" cy="6000318"/>
          </a:xfrm>
        </p:grpSpPr>
        <p:pic>
          <p:nvPicPr>
            <p:cNvPr id="4" name="Picture 24" descr="truck">
              <a:extLst>
                <a:ext uri="{FF2B5EF4-FFF2-40B4-BE49-F238E27FC236}">
                  <a16:creationId xmlns:a16="http://schemas.microsoft.com/office/drawing/2014/main" id="{1F05C84F-2952-814D-1799-6A5502D38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9652719" y="3341248"/>
              <a:ext cx="4111625" cy="446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2AF505F-D7B7-EDB7-739B-F5EC93A5CCD1}"/>
                </a:ext>
              </a:extLst>
            </p:cNvPr>
            <p:cNvGrpSpPr/>
            <p:nvPr/>
          </p:nvGrpSpPr>
          <p:grpSpPr>
            <a:xfrm>
              <a:off x="13555711" y="2477648"/>
              <a:ext cx="2016795" cy="1296814"/>
              <a:chOff x="7092280" y="908050"/>
              <a:chExt cx="2016795" cy="129681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4275FC3-EEC7-DBC0-C61A-BED806C7EC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92280" y="1081602"/>
                <a:ext cx="2015038" cy="112326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55">
                <a:extLst>
                  <a:ext uri="{FF2B5EF4-FFF2-40B4-BE49-F238E27FC236}">
                    <a16:creationId xmlns:a16="http://schemas.microsoft.com/office/drawing/2014/main" id="{628CAEED-7717-D0AD-0CCD-64C495DCB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2450" y="908050"/>
                <a:ext cx="936625" cy="936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1E4C32B-1800-5AD5-8C1D-15F222C106A3}"/>
                </a:ext>
              </a:extLst>
            </p:cNvPr>
            <p:cNvGrpSpPr/>
            <p:nvPr/>
          </p:nvGrpSpPr>
          <p:grpSpPr>
            <a:xfrm>
              <a:off x="13827598" y="5759011"/>
              <a:ext cx="576262" cy="581025"/>
              <a:chOff x="7361238" y="4189413"/>
              <a:chExt cx="576262" cy="581025"/>
            </a:xfrm>
          </p:grpSpPr>
          <p:pic>
            <p:nvPicPr>
              <p:cNvPr id="11" name="Picture 102">
                <a:extLst>
                  <a:ext uri="{FF2B5EF4-FFF2-40B4-BE49-F238E27FC236}">
                    <a16:creationId xmlns:a16="http://schemas.microsoft.com/office/drawing/2014/main" id="{27560250-8129-00D6-73FB-F6D71B455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1238" y="4421188"/>
                <a:ext cx="269875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4">
                <a:extLst>
                  <a:ext uri="{FF2B5EF4-FFF2-40B4-BE49-F238E27FC236}">
                    <a16:creationId xmlns:a16="http://schemas.microsoft.com/office/drawing/2014/main" id="{BC386536-3560-C34B-D608-54EBDBB70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625" y="4189413"/>
                <a:ext cx="269875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46C916-9C52-F91B-D565-2E0D65DE9410}"/>
                </a:ext>
              </a:extLst>
            </p:cNvPr>
            <p:cNvGrpSpPr/>
            <p:nvPr/>
          </p:nvGrpSpPr>
          <p:grpSpPr>
            <a:xfrm>
              <a:off x="10684769" y="5746087"/>
              <a:ext cx="2009775" cy="1628775"/>
              <a:chOff x="4121150" y="4105275"/>
              <a:chExt cx="2009775" cy="1628775"/>
            </a:xfrm>
          </p:grpSpPr>
          <p:pic>
            <p:nvPicPr>
              <p:cNvPr id="14" name="Picture 94">
                <a:extLst>
                  <a:ext uri="{FF2B5EF4-FFF2-40B4-BE49-F238E27FC236}">
                    <a16:creationId xmlns:a16="http://schemas.microsoft.com/office/drawing/2014/main" id="{FDA2CC51-BC88-C192-B118-7BD6FAD2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788631">
                <a:off x="5514182" y="4164806"/>
                <a:ext cx="565150" cy="44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32">
                <a:extLst>
                  <a:ext uri="{FF2B5EF4-FFF2-40B4-BE49-F238E27FC236}">
                    <a16:creationId xmlns:a16="http://schemas.microsoft.com/office/drawing/2014/main" id="{2D7C55A7-9298-D31E-F4B9-EF2B46E87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50" r="1639" b="8328"/>
              <a:stretch>
                <a:fillRect/>
              </a:stretch>
            </p:blipFill>
            <p:spPr bwMode="auto">
              <a:xfrm>
                <a:off x="4121150" y="5229225"/>
                <a:ext cx="2009775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DA22BB4-C0B6-40D8-0507-0DF2E13C96D9}"/>
                  </a:ext>
                </a:extLst>
              </p:cNvPr>
              <p:cNvCxnSpPr/>
              <p:nvPr/>
            </p:nvCxnSpPr>
            <p:spPr>
              <a:xfrm flipH="1">
                <a:off x="5003800" y="4376738"/>
                <a:ext cx="711200" cy="852487"/>
              </a:xfrm>
              <a:prstGeom prst="line">
                <a:avLst/>
              </a:prstGeom>
              <a:ln w="3175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60F8D41-7DF7-A0F7-B902-3DF60093AE1A}"/>
                </a:ext>
              </a:extLst>
            </p:cNvPr>
            <p:cNvGrpSpPr/>
            <p:nvPr/>
          </p:nvGrpSpPr>
          <p:grpSpPr>
            <a:xfrm>
              <a:off x="12838585" y="4096156"/>
              <a:ext cx="2561572" cy="1365992"/>
              <a:chOff x="6372225" y="2526558"/>
              <a:chExt cx="2561572" cy="1365992"/>
            </a:xfrm>
          </p:grpSpPr>
          <p:pic>
            <p:nvPicPr>
              <p:cNvPr id="18" name="Picture 66">
                <a:extLst>
                  <a:ext uri="{FF2B5EF4-FFF2-40B4-BE49-F238E27FC236}">
                    <a16:creationId xmlns:a16="http://schemas.microsoft.com/office/drawing/2014/main" id="{1C08E20A-CC80-C738-C4F3-764A665B6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25" y="2852738"/>
                <a:ext cx="577850" cy="1039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67D9B17-5CC5-579D-EF8A-B15CA9278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37201" y="2526558"/>
                <a:ext cx="2496596" cy="854098"/>
              </a:xfrm>
              <a:prstGeom prst="rect">
                <a:avLst/>
              </a:prstGeom>
            </p:spPr>
          </p:pic>
        </p:grpSp>
        <p:pic>
          <p:nvPicPr>
            <p:cNvPr id="20" name="Picture 75">
              <a:extLst>
                <a:ext uri="{FF2B5EF4-FFF2-40B4-BE49-F238E27FC236}">
                  <a16:creationId xmlns:a16="http://schemas.microsoft.com/office/drawing/2014/main" id="{5DDE5251-BFCA-7AF6-81DE-AB7E49B08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3823" y="3357123"/>
              <a:ext cx="868362" cy="113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Line 39">
              <a:extLst>
                <a:ext uri="{FF2B5EF4-FFF2-40B4-BE49-F238E27FC236}">
                  <a16:creationId xmlns:a16="http://schemas.microsoft.com/office/drawing/2014/main" id="{48D56933-D448-DF06-9029-B64C8428B9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78360" y="3198373"/>
              <a:ext cx="1204913" cy="504825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b="0" i="0" baseline="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endParaRPr>
            </a:p>
          </p:txBody>
        </p:sp>
        <p:pic>
          <p:nvPicPr>
            <p:cNvPr id="22" name="Picture 68">
              <a:extLst>
                <a:ext uri="{FF2B5EF4-FFF2-40B4-BE49-F238E27FC236}">
                  <a16:creationId xmlns:a16="http://schemas.microsoft.com/office/drawing/2014/main" id="{CF0E9D97-CC66-200F-3A9C-4470BA9D6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110369" y="3697732"/>
              <a:ext cx="1782192" cy="1080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6">
              <a:extLst>
                <a:ext uri="{FF2B5EF4-FFF2-40B4-BE49-F238E27FC236}">
                  <a16:creationId xmlns:a16="http://schemas.microsoft.com/office/drawing/2014/main" id="{A571B1AC-58ED-74E5-CAB7-7CD41736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1248" y="5358961"/>
              <a:ext cx="877887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10">
              <a:extLst>
                <a:ext uri="{FF2B5EF4-FFF2-40B4-BE49-F238E27FC236}">
                  <a16:creationId xmlns:a16="http://schemas.microsoft.com/office/drawing/2014/main" id="{1B549394-D2A2-72D5-5727-02EA76CE8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5987">
              <a:off x="12491820" y="5962214"/>
              <a:ext cx="363538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1">
              <a:extLst>
                <a:ext uri="{FF2B5EF4-FFF2-40B4-BE49-F238E27FC236}">
                  <a16:creationId xmlns:a16="http://schemas.microsoft.com/office/drawing/2014/main" id="{EA646224-582C-5ABC-010A-DF0D4E118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8485" y="5143061"/>
              <a:ext cx="1042988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E09EF2B-C5A2-D8C2-ADE9-D53E2F8DA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9327" y="4717621"/>
              <a:ext cx="1803129" cy="1433105"/>
            </a:xfrm>
            <a:prstGeom prst="rect">
              <a:avLst/>
            </a:prstGeom>
          </p:spPr>
        </p:pic>
        <p:sp>
          <p:nvSpPr>
            <p:cNvPr id="27" name="Line 39">
              <a:extLst>
                <a:ext uri="{FF2B5EF4-FFF2-40B4-BE49-F238E27FC236}">
                  <a16:creationId xmlns:a16="http://schemas.microsoft.com/office/drawing/2014/main" id="{06B1AD63-DACF-11EA-D645-E3AD7E50A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57498" y="5491789"/>
              <a:ext cx="546100" cy="442913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b="0" i="0" baseline="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1DC6E76-4B9A-52EB-C5E6-66741E8F10A5}"/>
                </a:ext>
              </a:extLst>
            </p:cNvPr>
            <p:cNvGrpSpPr/>
            <p:nvPr/>
          </p:nvGrpSpPr>
          <p:grpSpPr>
            <a:xfrm>
              <a:off x="12300669" y="6366750"/>
              <a:ext cx="3284901" cy="2111216"/>
              <a:chOff x="5837238" y="4797152"/>
              <a:chExt cx="3284901" cy="211121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4CF104E-3EEB-A319-CF2F-798FBAE6A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24328" y="4797152"/>
                <a:ext cx="1597811" cy="211121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89">
                <a:extLst>
                  <a:ext uri="{FF2B5EF4-FFF2-40B4-BE49-F238E27FC236}">
                    <a16:creationId xmlns:a16="http://schemas.microsoft.com/office/drawing/2014/main" id="{9E960B1A-4877-15A8-6CF7-D2FFD54F2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2563" y="5876925"/>
                <a:ext cx="873125" cy="873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5">
                <a:extLst>
                  <a:ext uri="{FF2B5EF4-FFF2-40B4-BE49-F238E27FC236}">
                    <a16:creationId xmlns:a16="http://schemas.microsoft.com/office/drawing/2014/main" id="{F5D996E4-DB23-3E6C-E6BB-8E666B7BD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7238" y="5910263"/>
                <a:ext cx="2551112" cy="912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EA51CBB-9B5E-F17A-664F-605B9D5C634D}"/>
                </a:ext>
              </a:extLst>
            </p:cNvPr>
            <p:cNvGrpSpPr/>
            <p:nvPr/>
          </p:nvGrpSpPr>
          <p:grpSpPr>
            <a:xfrm>
              <a:off x="14021273" y="5792348"/>
              <a:ext cx="1492250" cy="1798638"/>
              <a:chOff x="7554913" y="4222750"/>
              <a:chExt cx="1492250" cy="1798638"/>
            </a:xfrm>
          </p:grpSpPr>
          <p:sp>
            <p:nvSpPr>
              <p:cNvPr id="33" name="Text Box 37">
                <a:extLst>
                  <a:ext uri="{FF2B5EF4-FFF2-40B4-BE49-F238E27FC236}">
                    <a16:creationId xmlns:a16="http://schemas.microsoft.com/office/drawing/2014/main" id="{C18C111C-7AA9-9508-A317-1E7C6B3118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08888" y="4586288"/>
                <a:ext cx="1438275" cy="4206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altLang="zh-CN" sz="1600" dirty="0">
                    <a:solidFill>
                      <a:srgbClr val="0000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all measured data </a:t>
                </a:r>
              </a:p>
            </p:txBody>
          </p:sp>
          <p:sp>
            <p:nvSpPr>
              <p:cNvPr id="34" name="Line 39">
                <a:extLst>
                  <a:ext uri="{FF2B5EF4-FFF2-40B4-BE49-F238E27FC236}">
                    <a16:creationId xmlns:a16="http://schemas.microsoft.com/office/drawing/2014/main" id="{57037D6D-7D38-DBBF-8474-19389D0074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54913" y="4222750"/>
                <a:ext cx="544512" cy="1798638"/>
              </a:xfrm>
              <a:prstGeom prst="line">
                <a:avLst/>
              </a:prstGeom>
              <a:noFill/>
              <a:ln w="50800">
                <a:solidFill>
                  <a:srgbClr val="00008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b="0" i="0" baseline="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94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1</TotalTime>
  <Words>1875</Words>
  <Application>Microsoft Office PowerPoint</Application>
  <PresentationFormat>Custom</PresentationFormat>
  <Paragraphs>256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Open Sauce Bold</vt:lpstr>
      <vt:lpstr>Calibri</vt:lpstr>
      <vt:lpstr>Arial</vt:lpstr>
      <vt:lpstr>Office Theme</vt:lpstr>
      <vt:lpstr>High-fidelity in-service performance evaluation of heavy goods vehicles in South Africa</vt:lpstr>
      <vt:lpstr>Outline</vt:lpstr>
      <vt:lpstr>PowerPoint Presentation</vt:lpstr>
      <vt:lpstr>SRF-SA: South African Centre for Sustainable Road Freight</vt:lpstr>
      <vt:lpstr>Controlled field tests of low-rolling resistance tyres (2019, RAEng IAPP)</vt:lpstr>
      <vt:lpstr>In-service tests (2021-23, RAEng TSP)</vt:lpstr>
      <vt:lpstr>PowerPoint Presentation</vt:lpstr>
      <vt:lpstr>Vehicles</vt:lpstr>
      <vt:lpstr>SRF Logger</vt:lpstr>
      <vt:lpstr>Installation</vt:lpstr>
      <vt:lpstr>Data collection</vt:lpstr>
      <vt:lpstr>PowerPoint Presentation</vt:lpstr>
      <vt:lpstr>TSP vs SRF Logger: Cumulative data</vt:lpstr>
      <vt:lpstr>High-resolution SRF Logger data: Elevation</vt:lpstr>
      <vt:lpstr>High-resolution SRF Logger data: Combination mass</vt:lpstr>
      <vt:lpstr>High-resolution SRF Logger data: Driver factors</vt:lpstr>
      <vt:lpstr>High-resolution SRF Logger data: Van Reenen’s Pass (Leg 2)</vt:lpstr>
      <vt:lpstr>PowerPoint Presentation</vt:lpstr>
      <vt:lpstr>Overview</vt:lpstr>
      <vt:lpstr>Preliminary data collection</vt:lpstr>
      <vt:lpstr>Preliminary data collection</vt:lpstr>
      <vt:lpstr>PowerPoint Presentation</vt:lpstr>
      <vt:lpstr>Conclusions &amp; next steps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John Everingham-Gordon</cp:lastModifiedBy>
  <cp:revision>5</cp:revision>
  <dcterms:created xsi:type="dcterms:W3CDTF">2023-08-30T05:28:25Z</dcterms:created>
  <dcterms:modified xsi:type="dcterms:W3CDTF">2023-11-10T03:19:38Z</dcterms:modified>
  <dc:identifier>DAFqF3977AU</dc:identifier>
</cp:coreProperties>
</file>