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8"/>
  </p:handoutMasterIdLst>
  <p:sldIdLst>
    <p:sldId id="256" r:id="rId2"/>
    <p:sldId id="258" r:id="rId3"/>
    <p:sldId id="276" r:id="rId4"/>
    <p:sldId id="279" r:id="rId5"/>
    <p:sldId id="273" r:id="rId6"/>
    <p:sldId id="277" r:id="rId7"/>
    <p:sldId id="260" r:id="rId8"/>
    <p:sldId id="261" r:id="rId9"/>
    <p:sldId id="283" r:id="rId10"/>
    <p:sldId id="262" r:id="rId11"/>
    <p:sldId id="263" r:id="rId12"/>
    <p:sldId id="259" r:id="rId13"/>
    <p:sldId id="287" r:id="rId14"/>
    <p:sldId id="282" r:id="rId15"/>
    <p:sldId id="284" r:id="rId16"/>
    <p:sldId id="286"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Open Sauce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8" d="100"/>
          <a:sy n="58" d="100"/>
        </p:scale>
        <p:origin x="92" y="2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DD61D4-708E-86E9-E863-EE9FF4C24B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478BF61-01BB-5B11-576B-6233E0C4A5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AD6CC9-30A9-4211-8439-25737B6C8885}" type="datetimeFigureOut">
              <a:rPr lang="en-AU" smtClean="0"/>
              <a:t>13/10/2023</a:t>
            </a:fld>
            <a:endParaRPr lang="en-AU"/>
          </a:p>
        </p:txBody>
      </p:sp>
      <p:sp>
        <p:nvSpPr>
          <p:cNvPr id="4" name="Footer Placeholder 3">
            <a:extLst>
              <a:ext uri="{FF2B5EF4-FFF2-40B4-BE49-F238E27FC236}">
                <a16:creationId xmlns:a16="http://schemas.microsoft.com/office/drawing/2014/main" id="{77CE0E2A-C016-8299-5176-385C9D3669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5AE73EB-7D69-F0B3-42DF-14C9757D0D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8DECD-48E5-4866-970A-9F94AA76EE4E}" type="slidenum">
              <a:rPr lang="en-AU" smtClean="0"/>
              <a:t>‹#›</a:t>
            </a:fld>
            <a:endParaRPr lang="en-AU"/>
          </a:p>
        </p:txBody>
      </p:sp>
    </p:spTree>
    <p:extLst>
      <p:ext uri="{BB962C8B-B14F-4D97-AF65-F5344CB8AC3E}">
        <p14:creationId xmlns:p14="http://schemas.microsoft.com/office/powerpoint/2010/main" val="8599346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5" name="Title 6">
            <a:extLst>
              <a:ext uri="{FF2B5EF4-FFF2-40B4-BE49-F238E27FC236}">
                <a16:creationId xmlns:a16="http://schemas.microsoft.com/office/drawing/2014/main" id="{999F7FE1-235E-7934-12A4-F22BA4E1C4D2}"/>
              </a:ext>
            </a:extLst>
          </p:cNvPr>
          <p:cNvSpPr>
            <a:spLocks noGrp="1"/>
          </p:cNvSpPr>
          <p:nvPr>
            <p:ph type="title" hasCustomPrompt="1"/>
          </p:nvPr>
        </p:nvSpPr>
        <p:spPr>
          <a:xfrm>
            <a:off x="1257300" y="3304665"/>
            <a:ext cx="15773400" cy="1120186"/>
          </a:xfrm>
          <a:prstGeom prst="rect">
            <a:avLst/>
          </a:prstGeom>
        </p:spPr>
        <p:txBody>
          <a:bodyPr/>
          <a:lstStyle>
            <a:lvl1pPr algn="l">
              <a:defRPr sz="4800" b="1"/>
            </a:lvl1pPr>
          </a:lstStyle>
          <a:p>
            <a:r>
              <a:rPr lang="en-US" dirty="0"/>
              <a:t>Paper Title</a:t>
            </a:r>
            <a:endParaRPr lang="en-AU" dirty="0"/>
          </a:p>
        </p:txBody>
      </p:sp>
      <p:sp>
        <p:nvSpPr>
          <p:cNvPr id="16" name="Freeform 14">
            <a:extLst>
              <a:ext uri="{FF2B5EF4-FFF2-40B4-BE49-F238E27FC236}">
                <a16:creationId xmlns:a16="http://schemas.microsoft.com/office/drawing/2014/main" id="{A4E1BDCB-DEB8-3897-1194-8D429EF012E0}"/>
              </a:ext>
            </a:extLst>
          </p:cNvPr>
          <p:cNvSpPr/>
          <p:nvPr userDrawn="1"/>
        </p:nvSpPr>
        <p:spPr>
          <a:xfrm>
            <a:off x="12581773" y="9084464"/>
            <a:ext cx="4742440" cy="836068"/>
          </a:xfrm>
          <a:custGeom>
            <a:avLst/>
            <a:gdLst/>
            <a:ahLst/>
            <a:cxnLst/>
            <a:rect l="l" t="t" r="r" b="b"/>
            <a:pathLst>
              <a:path w="4742440" h="836068">
                <a:moveTo>
                  <a:pt x="0" y="0"/>
                </a:moveTo>
                <a:lnTo>
                  <a:pt x="4742440" y="0"/>
                </a:lnTo>
                <a:lnTo>
                  <a:pt x="4742440" y="836068"/>
                </a:lnTo>
                <a:lnTo>
                  <a:pt x="0" y="836068"/>
                </a:lnTo>
                <a:lnTo>
                  <a:pt x="0" y="0"/>
                </a:lnTo>
                <a:close/>
              </a:path>
            </a:pathLst>
          </a:custGeom>
          <a:blipFill>
            <a:blip r:embed="rId2"/>
            <a:stretch>
              <a:fillRect/>
            </a:stretch>
          </a:blipFill>
        </p:spPr>
        <p:txBody>
          <a:bodyPr/>
          <a:lstStyle/>
          <a:p>
            <a:endParaRPr lang="en-AU"/>
          </a:p>
        </p:txBody>
      </p:sp>
      <p:sp>
        <p:nvSpPr>
          <p:cNvPr id="17" name="Freeform 15">
            <a:extLst>
              <a:ext uri="{FF2B5EF4-FFF2-40B4-BE49-F238E27FC236}">
                <a16:creationId xmlns:a16="http://schemas.microsoft.com/office/drawing/2014/main" id="{A366E07C-F3A3-8F32-0D03-052D2778B399}"/>
              </a:ext>
            </a:extLst>
          </p:cNvPr>
          <p:cNvSpPr/>
          <p:nvPr userDrawn="1"/>
        </p:nvSpPr>
        <p:spPr>
          <a:xfrm>
            <a:off x="1093613" y="8974432"/>
            <a:ext cx="4278487" cy="1120186"/>
          </a:xfrm>
          <a:custGeom>
            <a:avLst/>
            <a:gdLst/>
            <a:ahLst/>
            <a:cxnLst/>
            <a:rect l="l" t="t" r="r" b="b"/>
            <a:pathLst>
              <a:path w="4278487" h="1120186">
                <a:moveTo>
                  <a:pt x="0" y="0"/>
                </a:moveTo>
                <a:lnTo>
                  <a:pt x="4278487" y="0"/>
                </a:lnTo>
                <a:lnTo>
                  <a:pt x="4278487" y="1120186"/>
                </a:lnTo>
                <a:lnTo>
                  <a:pt x="0" y="1120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8" name="TextBox 16">
            <a:extLst>
              <a:ext uri="{FF2B5EF4-FFF2-40B4-BE49-F238E27FC236}">
                <a16:creationId xmlns:a16="http://schemas.microsoft.com/office/drawing/2014/main" id="{FFA060C8-CB59-4A6C-E3D0-21CA218114CC}"/>
              </a:ext>
            </a:extLst>
          </p:cNvPr>
          <p:cNvSpPr txBox="1"/>
          <p:nvPr userDrawn="1"/>
        </p:nvSpPr>
        <p:spPr>
          <a:xfrm>
            <a:off x="5954195" y="9046364"/>
            <a:ext cx="6509437" cy="1343660"/>
          </a:xfrm>
          <a:prstGeom prst="rect">
            <a:avLst/>
          </a:prstGeom>
        </p:spPr>
        <p:txBody>
          <a:bodyPr wrap="square" lIns="0" tIns="0" rIns="0" bIns="0" rtlCol="0" anchor="t">
            <a:spAutoFit/>
          </a:bodyPr>
          <a:lstStyle/>
          <a:p>
            <a:pPr algn="ctr">
              <a:lnSpc>
                <a:spcPts val="3640"/>
              </a:lnSpc>
            </a:pPr>
            <a:r>
              <a:rPr lang="en-US" sz="2600" dirty="0">
                <a:solidFill>
                  <a:srgbClr val="707070"/>
                </a:solidFill>
                <a:latin typeface="Open Sauce Bold"/>
              </a:rPr>
              <a:t>6 - 10 November 2023 </a:t>
            </a:r>
          </a:p>
          <a:p>
            <a:pPr algn="ctr">
              <a:lnSpc>
                <a:spcPts val="3640"/>
              </a:lnSpc>
            </a:pPr>
            <a:r>
              <a:rPr lang="en-US" sz="2600" dirty="0">
                <a:solidFill>
                  <a:srgbClr val="707070"/>
                </a:solidFill>
                <a:latin typeface="Open Sauce Bold"/>
              </a:rPr>
              <a:t>Brisbane, Australia </a:t>
            </a:r>
          </a:p>
          <a:p>
            <a:pPr>
              <a:lnSpc>
                <a:spcPts val="3640"/>
              </a:lnSpc>
            </a:pPr>
            <a:endParaRPr lang="en-US" sz="2600" dirty="0">
              <a:solidFill>
                <a:srgbClr val="707070"/>
              </a:solidFill>
              <a:latin typeface="Open Sauce Bold"/>
            </a:endParaRPr>
          </a:p>
        </p:txBody>
      </p:sp>
      <p:sp>
        <p:nvSpPr>
          <p:cNvPr id="21" name="Freeform 11">
            <a:extLst>
              <a:ext uri="{FF2B5EF4-FFF2-40B4-BE49-F238E27FC236}">
                <a16:creationId xmlns:a16="http://schemas.microsoft.com/office/drawing/2014/main" id="{3B2AE936-FA78-CA8C-8AE1-3AB7F26F374D}"/>
              </a:ext>
            </a:extLst>
          </p:cNvPr>
          <p:cNvSpPr/>
          <p:nvPr userDrawn="1"/>
        </p:nvSpPr>
        <p:spPr>
          <a:xfrm>
            <a:off x="13104440" y="199752"/>
            <a:ext cx="4929560" cy="1932146"/>
          </a:xfrm>
          <a:custGeom>
            <a:avLst/>
            <a:gdLst/>
            <a:ahLst/>
            <a:cxnLst/>
            <a:rect l="l" t="t" r="r" b="b"/>
            <a:pathLst>
              <a:path w="5710198" h="2287442">
                <a:moveTo>
                  <a:pt x="0" y="0"/>
                </a:moveTo>
                <a:lnTo>
                  <a:pt x="5710198" y="0"/>
                </a:lnTo>
                <a:lnTo>
                  <a:pt x="5710198" y="2287442"/>
                </a:lnTo>
                <a:lnTo>
                  <a:pt x="0" y="2287442"/>
                </a:lnTo>
                <a:lnTo>
                  <a:pt x="0" y="0"/>
                </a:lnTo>
                <a:close/>
              </a:path>
            </a:pathLst>
          </a:custGeom>
          <a:blipFill>
            <a:blip r:embed="rId5"/>
            <a:stretch>
              <a:fillRect l="-26599" t="-14198" r="-23217" b="-14412"/>
            </a:stretch>
          </a:blipFill>
        </p:spPr>
        <p:txBody>
          <a:bodyPr/>
          <a:lstStyle/>
          <a:p>
            <a:endParaRPr lang="en-AU"/>
          </a:p>
        </p:txBody>
      </p:sp>
      <p:sp>
        <p:nvSpPr>
          <p:cNvPr id="22" name="Freeform 12">
            <a:extLst>
              <a:ext uri="{FF2B5EF4-FFF2-40B4-BE49-F238E27FC236}">
                <a16:creationId xmlns:a16="http://schemas.microsoft.com/office/drawing/2014/main" id="{37D3CAB7-8D46-6621-9686-911AAF1AB7E5}"/>
              </a:ext>
            </a:extLst>
          </p:cNvPr>
          <p:cNvSpPr/>
          <p:nvPr userDrawn="1"/>
        </p:nvSpPr>
        <p:spPr>
          <a:xfrm>
            <a:off x="1943200" y="492384"/>
            <a:ext cx="7599645" cy="1738103"/>
          </a:xfrm>
          <a:custGeom>
            <a:avLst/>
            <a:gdLst/>
            <a:ahLst/>
            <a:cxnLst/>
            <a:rect l="l" t="t" r="r" b="b"/>
            <a:pathLst>
              <a:path w="11809899" h="2767945">
                <a:moveTo>
                  <a:pt x="0" y="0"/>
                </a:moveTo>
                <a:lnTo>
                  <a:pt x="11809899" y="0"/>
                </a:lnTo>
                <a:lnTo>
                  <a:pt x="11809899" y="2767945"/>
                </a:lnTo>
                <a:lnTo>
                  <a:pt x="0" y="2767945"/>
                </a:lnTo>
                <a:lnTo>
                  <a:pt x="0" y="0"/>
                </a:lnTo>
                <a:close/>
              </a:path>
            </a:pathLst>
          </a:custGeom>
          <a:blipFill>
            <a:blip r:embed="rId6"/>
            <a:stretch>
              <a:fillRect/>
            </a:stretch>
          </a:blipFill>
        </p:spPr>
        <p:txBody>
          <a:bodyPr/>
          <a:lstStyle/>
          <a:p>
            <a:endParaRPr lang="en-AU" dirty="0"/>
          </a:p>
        </p:txBody>
      </p:sp>
      <p:sp>
        <p:nvSpPr>
          <p:cNvPr id="36" name="Picture Placeholder 34">
            <a:extLst>
              <a:ext uri="{FF2B5EF4-FFF2-40B4-BE49-F238E27FC236}">
                <a16:creationId xmlns:a16="http://schemas.microsoft.com/office/drawing/2014/main" id="{6DBE4ABF-5949-BB04-A4A7-6E6D656880D8}"/>
              </a:ext>
            </a:extLst>
          </p:cNvPr>
          <p:cNvSpPr>
            <a:spLocks noGrp="1"/>
          </p:cNvSpPr>
          <p:nvPr>
            <p:ph type="pic" sz="quarter" idx="11"/>
          </p:nvPr>
        </p:nvSpPr>
        <p:spPr>
          <a:xfrm>
            <a:off x="4092203" y="5841721"/>
            <a:ext cx="1980605" cy="2160000"/>
          </a:xfrm>
          <a:prstGeom prst="rect">
            <a:avLst/>
          </a:prstGeom>
        </p:spPr>
        <p:txBody>
          <a:bodyPr/>
          <a:lstStyle>
            <a:lvl1pPr algn="ctr">
              <a:defRPr/>
            </a:lvl1pPr>
          </a:lstStyle>
          <a:p>
            <a:endParaRPr lang="en-AU" dirty="0"/>
          </a:p>
        </p:txBody>
      </p:sp>
      <p:sp>
        <p:nvSpPr>
          <p:cNvPr id="39" name="Text Placeholder 38">
            <a:extLst>
              <a:ext uri="{FF2B5EF4-FFF2-40B4-BE49-F238E27FC236}">
                <a16:creationId xmlns:a16="http://schemas.microsoft.com/office/drawing/2014/main" id="{598B5617-8CD5-AFB9-64FA-069BE8359CA8}"/>
              </a:ext>
            </a:extLst>
          </p:cNvPr>
          <p:cNvSpPr>
            <a:spLocks noGrp="1"/>
          </p:cNvSpPr>
          <p:nvPr>
            <p:ph type="body" sz="quarter" idx="13" hasCustomPrompt="1"/>
          </p:nvPr>
        </p:nvSpPr>
        <p:spPr>
          <a:xfrm>
            <a:off x="791072" y="7444508"/>
            <a:ext cx="3024188" cy="557213"/>
          </a:xfrm>
          <a:prstGeom prst="rect">
            <a:avLst/>
          </a:prstGeom>
        </p:spPr>
        <p:txBody>
          <a:bodyPr/>
          <a:lstStyle>
            <a:lvl1pPr marL="0" indent="0" algn="ctr">
              <a:buNone/>
              <a:defRPr sz="2000"/>
            </a:lvl1pPr>
          </a:lstStyle>
          <a:p>
            <a:pPr lvl="0"/>
            <a:r>
              <a:rPr lang="en-US" dirty="0"/>
              <a:t>First Author’s Name</a:t>
            </a:r>
            <a:endParaRPr lang="en-AU" dirty="0"/>
          </a:p>
        </p:txBody>
      </p:sp>
      <p:sp>
        <p:nvSpPr>
          <p:cNvPr id="42" name="Picture Placeholder 34">
            <a:extLst>
              <a:ext uri="{FF2B5EF4-FFF2-40B4-BE49-F238E27FC236}">
                <a16:creationId xmlns:a16="http://schemas.microsoft.com/office/drawing/2014/main" id="{03F2A3D6-9A3B-563C-1BCC-C945CBE8DA50}"/>
              </a:ext>
            </a:extLst>
          </p:cNvPr>
          <p:cNvSpPr>
            <a:spLocks noGrp="1"/>
          </p:cNvSpPr>
          <p:nvPr>
            <p:ph type="pic" sz="quarter" idx="14"/>
          </p:nvPr>
        </p:nvSpPr>
        <p:spPr>
          <a:xfrm>
            <a:off x="9650882" y="5841721"/>
            <a:ext cx="1980605" cy="2160000"/>
          </a:xfrm>
          <a:prstGeom prst="rect">
            <a:avLst/>
          </a:prstGeom>
        </p:spPr>
        <p:txBody>
          <a:bodyPr/>
          <a:lstStyle>
            <a:lvl1pPr algn="ctr">
              <a:defRPr/>
            </a:lvl1pPr>
          </a:lstStyle>
          <a:p>
            <a:endParaRPr lang="en-AU" dirty="0"/>
          </a:p>
        </p:txBody>
      </p:sp>
      <p:sp>
        <p:nvSpPr>
          <p:cNvPr id="43" name="Text Placeholder 38">
            <a:extLst>
              <a:ext uri="{FF2B5EF4-FFF2-40B4-BE49-F238E27FC236}">
                <a16:creationId xmlns:a16="http://schemas.microsoft.com/office/drawing/2014/main" id="{08483973-8FC7-1195-B480-6974AAE3D663}"/>
              </a:ext>
            </a:extLst>
          </p:cNvPr>
          <p:cNvSpPr>
            <a:spLocks noGrp="1"/>
          </p:cNvSpPr>
          <p:nvPr>
            <p:ph type="body" sz="quarter" idx="15" hasCustomPrompt="1"/>
          </p:nvPr>
        </p:nvSpPr>
        <p:spPr>
          <a:xfrm>
            <a:off x="6349751" y="7444508"/>
            <a:ext cx="3024188" cy="557213"/>
          </a:xfrm>
          <a:prstGeom prst="rect">
            <a:avLst/>
          </a:prstGeom>
        </p:spPr>
        <p:txBody>
          <a:bodyPr/>
          <a:lstStyle>
            <a:lvl1pPr marL="0" indent="0" algn="ctr">
              <a:buNone/>
              <a:defRPr sz="2000"/>
            </a:lvl1pPr>
          </a:lstStyle>
          <a:p>
            <a:pPr lvl="0"/>
            <a:r>
              <a:rPr lang="en-US" dirty="0"/>
              <a:t>Second Author’s Name</a:t>
            </a:r>
            <a:endParaRPr lang="en-AU" dirty="0"/>
          </a:p>
        </p:txBody>
      </p:sp>
      <p:sp>
        <p:nvSpPr>
          <p:cNvPr id="44" name="Picture Placeholder 34">
            <a:extLst>
              <a:ext uri="{FF2B5EF4-FFF2-40B4-BE49-F238E27FC236}">
                <a16:creationId xmlns:a16="http://schemas.microsoft.com/office/drawing/2014/main" id="{8D018AD3-4B87-5B1C-DEF7-98BF5FE52685}"/>
              </a:ext>
            </a:extLst>
          </p:cNvPr>
          <p:cNvSpPr>
            <a:spLocks noGrp="1"/>
          </p:cNvSpPr>
          <p:nvPr>
            <p:ph type="pic" sz="quarter" idx="16"/>
          </p:nvPr>
        </p:nvSpPr>
        <p:spPr>
          <a:xfrm>
            <a:off x="15209561" y="5787904"/>
            <a:ext cx="1980605" cy="2160000"/>
          </a:xfrm>
          <a:prstGeom prst="rect">
            <a:avLst/>
          </a:prstGeom>
        </p:spPr>
        <p:txBody>
          <a:bodyPr/>
          <a:lstStyle>
            <a:lvl1pPr algn="ctr">
              <a:defRPr/>
            </a:lvl1pPr>
          </a:lstStyle>
          <a:p>
            <a:endParaRPr lang="en-AU" dirty="0"/>
          </a:p>
        </p:txBody>
      </p:sp>
      <p:sp>
        <p:nvSpPr>
          <p:cNvPr id="45" name="Text Placeholder 38">
            <a:extLst>
              <a:ext uri="{FF2B5EF4-FFF2-40B4-BE49-F238E27FC236}">
                <a16:creationId xmlns:a16="http://schemas.microsoft.com/office/drawing/2014/main" id="{B3B41B62-E9C3-DA34-5F20-9DCF1F6BE4D7}"/>
              </a:ext>
            </a:extLst>
          </p:cNvPr>
          <p:cNvSpPr>
            <a:spLocks noGrp="1"/>
          </p:cNvSpPr>
          <p:nvPr>
            <p:ph type="body" sz="quarter" idx="17" hasCustomPrompt="1"/>
          </p:nvPr>
        </p:nvSpPr>
        <p:spPr>
          <a:xfrm>
            <a:off x="11908430" y="7390691"/>
            <a:ext cx="3024188" cy="557213"/>
          </a:xfrm>
          <a:prstGeom prst="rect">
            <a:avLst/>
          </a:prstGeom>
        </p:spPr>
        <p:txBody>
          <a:bodyPr/>
          <a:lstStyle>
            <a:lvl1pPr marL="0" indent="0" algn="ctr">
              <a:buNone/>
              <a:defRPr sz="2000"/>
            </a:lvl1pPr>
          </a:lstStyle>
          <a:p>
            <a:pPr lvl="0"/>
            <a:r>
              <a:rPr lang="en-US" dirty="0"/>
              <a:t>Third Author’s Name</a:t>
            </a:r>
            <a:endParaRPr lang="en-AU" dirty="0"/>
          </a:p>
        </p:txBody>
      </p:sp>
      <p:cxnSp>
        <p:nvCxnSpPr>
          <p:cNvPr id="2" name="Straight Connector 1">
            <a:extLst>
              <a:ext uri="{FF2B5EF4-FFF2-40B4-BE49-F238E27FC236}">
                <a16:creationId xmlns:a16="http://schemas.microsoft.com/office/drawing/2014/main" id="{79350540-7C4D-8F65-971D-317792632497}"/>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22122"/>
      </p:ext>
    </p:extLst>
  </p:cSld>
  <p:clrMapOvr>
    <a:masterClrMapping/>
  </p:clrMapOvr>
  <p:extLst>
    <p:ext uri="{DCECCB84-F9BA-43D5-87BE-67443E8EF086}">
      <p15:sldGuideLst xmlns:p15="http://schemas.microsoft.com/office/powerpoint/2012/main">
        <p15:guide id="1" orient="horz" pos="3285"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4" name="Freeform 2">
            <a:extLst>
              <a:ext uri="{FF2B5EF4-FFF2-40B4-BE49-F238E27FC236}">
                <a16:creationId xmlns:a16="http://schemas.microsoft.com/office/drawing/2014/main" id="{3A299A5E-D3E2-51B1-A1F8-8A80F2A37510}"/>
              </a:ext>
            </a:extLst>
          </p:cNvPr>
          <p:cNvSpPr/>
          <p:nvPr userDrawn="1"/>
        </p:nvSpPr>
        <p:spPr>
          <a:xfrm>
            <a:off x="12984848" y="115640"/>
            <a:ext cx="5303152" cy="1787500"/>
          </a:xfrm>
          <a:custGeom>
            <a:avLst/>
            <a:gdLst/>
            <a:ahLst/>
            <a:cxnLst/>
            <a:rect l="l" t="t" r="r" b="b"/>
            <a:pathLst>
              <a:path w="5303152" h="2983023">
                <a:moveTo>
                  <a:pt x="0" y="0"/>
                </a:moveTo>
                <a:lnTo>
                  <a:pt x="5303152" y="0"/>
                </a:lnTo>
                <a:lnTo>
                  <a:pt x="5303152" y="2983023"/>
                </a:lnTo>
                <a:lnTo>
                  <a:pt x="0" y="2983023"/>
                </a:lnTo>
                <a:lnTo>
                  <a:pt x="0" y="0"/>
                </a:lnTo>
                <a:close/>
              </a:path>
            </a:pathLst>
          </a:custGeom>
          <a:blipFill>
            <a:blip r:embed="rId2"/>
            <a:stretch>
              <a:fillRect t="-30638" b="-36243"/>
            </a:stretch>
          </a:blipFill>
        </p:spPr>
        <p:txBody>
          <a:bodyPr/>
          <a:lstStyle/>
          <a:p>
            <a:endParaRPr lang="en-AU"/>
          </a:p>
        </p:txBody>
      </p:sp>
      <p:sp>
        <p:nvSpPr>
          <p:cNvPr id="4" name="Content Placeholder 3">
            <a:extLst>
              <a:ext uri="{FF2B5EF4-FFF2-40B4-BE49-F238E27FC236}">
                <a16:creationId xmlns:a16="http://schemas.microsoft.com/office/drawing/2014/main" id="{54BB21D8-F5B4-574E-A404-9859B6235F42}"/>
              </a:ext>
            </a:extLst>
          </p:cNvPr>
          <p:cNvSpPr>
            <a:spLocks noGrp="1"/>
          </p:cNvSpPr>
          <p:nvPr>
            <p:ph sz="quarter" idx="11"/>
          </p:nvPr>
        </p:nvSpPr>
        <p:spPr>
          <a:xfrm>
            <a:off x="1257300" y="2551213"/>
            <a:ext cx="15773400" cy="59766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Title 18">
            <a:extLst>
              <a:ext uri="{FF2B5EF4-FFF2-40B4-BE49-F238E27FC236}">
                <a16:creationId xmlns:a16="http://schemas.microsoft.com/office/drawing/2014/main" id="{4FD79B66-4661-E68C-76C0-7D4B2A8C9589}"/>
              </a:ext>
            </a:extLst>
          </p:cNvPr>
          <p:cNvSpPr>
            <a:spLocks noGrp="1"/>
          </p:cNvSpPr>
          <p:nvPr>
            <p:ph type="title" hasCustomPrompt="1"/>
          </p:nvPr>
        </p:nvSpPr>
        <p:spPr>
          <a:xfrm>
            <a:off x="1240397" y="-329108"/>
            <a:ext cx="12490117" cy="1440162"/>
          </a:xfrm>
          <a:prstGeom prst="rect">
            <a:avLst/>
          </a:prstGeom>
        </p:spPr>
        <p:txBody>
          <a:bodyPr/>
          <a:lstStyle>
            <a:lvl1pPr algn="l">
              <a:defRPr lang="en-AU" sz="4400" b="1" kern="1200" dirty="0" smtClean="0">
                <a:solidFill>
                  <a:srgbClr val="3B9D48"/>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Characterisation of Vibration Response Spectra of Road Transport Vehicles</a:t>
            </a:r>
            <a:endParaRPr lang="en-AU" dirty="0"/>
          </a:p>
        </p:txBody>
      </p:sp>
      <p:sp>
        <p:nvSpPr>
          <p:cNvPr id="26" name="Content Placeholder 25">
            <a:extLst>
              <a:ext uri="{FF2B5EF4-FFF2-40B4-BE49-F238E27FC236}">
                <a16:creationId xmlns:a16="http://schemas.microsoft.com/office/drawing/2014/main" id="{FF328DD7-50DC-F844-77D2-965DFD9BFBE2}"/>
              </a:ext>
            </a:extLst>
          </p:cNvPr>
          <p:cNvSpPr>
            <a:spLocks noGrp="1"/>
          </p:cNvSpPr>
          <p:nvPr>
            <p:ph sz="quarter" idx="13" hasCustomPrompt="1"/>
          </p:nvPr>
        </p:nvSpPr>
        <p:spPr>
          <a:xfrm>
            <a:off x="1257300" y="9752013"/>
            <a:ext cx="7886700" cy="504055"/>
          </a:xfrm>
          <a:prstGeom prst="rect">
            <a:avLst/>
          </a:prstGeom>
        </p:spPr>
        <p:txBody>
          <a:bodyPr/>
          <a:lstStyle>
            <a:lvl1pPr marL="0" indent="0">
              <a:buNone/>
              <a:defRPr sz="1800"/>
            </a:lvl1pPr>
          </a:lstStyle>
          <a:p>
            <a:pPr lvl="0"/>
            <a:r>
              <a:rPr lang="en-AU" dirty="0"/>
              <a:t>M.J. Lamb &amp; V. Rouillard</a:t>
            </a:r>
          </a:p>
        </p:txBody>
      </p:sp>
      <p:cxnSp>
        <p:nvCxnSpPr>
          <p:cNvPr id="16" name="Straight Connector 15">
            <a:extLst>
              <a:ext uri="{FF2B5EF4-FFF2-40B4-BE49-F238E27FC236}">
                <a16:creationId xmlns:a16="http://schemas.microsoft.com/office/drawing/2014/main" id="{E31104CC-3BEC-2D84-08C2-C957D49FD7A5}"/>
              </a:ext>
            </a:extLst>
          </p:cNvPr>
          <p:cNvCxnSpPr/>
          <p:nvPr userDrawn="1"/>
        </p:nvCxnSpPr>
        <p:spPr>
          <a:xfrm>
            <a:off x="1257300" y="9607996"/>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03188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082331"/>
      </p:ext>
    </p:extLst>
  </p:cSld>
  <p:clrMap bg1="lt1" tx1="dk1" bg2="lt2" tx2="dk2" accent1="accent1" accent2="accent2" accent3="accent3" accent4="accent4" accent5="accent5" accent6="accent6" hlink="hlink" folHlink="folHlink"/>
  <p:sldLayoutIdLst>
    <p:sldLayoutId id="2147483667" r:id="rId1"/>
    <p:sldLayoutId id="21474836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2.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A96A-5200-B26C-995D-433F98A610EF}"/>
              </a:ext>
            </a:extLst>
          </p:cNvPr>
          <p:cNvSpPr>
            <a:spLocks noGrp="1"/>
          </p:cNvSpPr>
          <p:nvPr>
            <p:ph type="title"/>
          </p:nvPr>
        </p:nvSpPr>
        <p:spPr>
          <a:xfrm>
            <a:off x="1257300" y="2983499"/>
            <a:ext cx="15932866" cy="1838835"/>
          </a:xfrm>
        </p:spPr>
        <p:txBody>
          <a:bodyPr/>
          <a:lstStyle/>
          <a:p>
            <a:r>
              <a:rPr lang="en-AU" sz="7200" b="1" dirty="0">
                <a:effectLst/>
                <a:latin typeface="+mn-lt"/>
                <a:ea typeface="SimSun" panose="02010600030101010101" pitchFamily="2" charset="-122"/>
              </a:rPr>
              <a:t>Characterisation of Vibration Response Spectra of Road Transport Vehicles </a:t>
            </a:r>
            <a:endParaRPr lang="en-AU" sz="7200" dirty="0">
              <a:latin typeface="Arial" panose="020B0604020202020204" pitchFamily="34" charset="0"/>
              <a:cs typeface="Arial" panose="020B0604020202020204" pitchFamily="34" charset="0"/>
            </a:endParaRPr>
          </a:p>
        </p:txBody>
      </p:sp>
      <p:pic>
        <p:nvPicPr>
          <p:cNvPr id="10" name="Picture Placeholder 9" descr="A person with red hair and a blue shirt&#10;&#10;Description automatically generated">
            <a:extLst>
              <a:ext uri="{FF2B5EF4-FFF2-40B4-BE49-F238E27FC236}">
                <a16:creationId xmlns:a16="http://schemas.microsoft.com/office/drawing/2014/main" id="{B7E2B2AE-E244-DCD7-747B-8AD8011E188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628" b="7628"/>
          <a:stretch>
            <a:fillRect/>
          </a:stretch>
        </p:blipFill>
        <p:spPr/>
      </p:pic>
      <p:sp>
        <p:nvSpPr>
          <p:cNvPr id="4" name="Text Placeholder 3">
            <a:extLst>
              <a:ext uri="{FF2B5EF4-FFF2-40B4-BE49-F238E27FC236}">
                <a16:creationId xmlns:a16="http://schemas.microsoft.com/office/drawing/2014/main" id="{6C55A680-EB0E-0814-22CB-B6D807106D40}"/>
              </a:ext>
            </a:extLst>
          </p:cNvPr>
          <p:cNvSpPr>
            <a:spLocks noGrp="1"/>
          </p:cNvSpPr>
          <p:nvPr>
            <p:ph type="body" sz="quarter" idx="13"/>
          </p:nvPr>
        </p:nvSpPr>
        <p:spPr/>
        <p:txBody>
          <a:bodyPr/>
          <a:lstStyle/>
          <a:p>
            <a:r>
              <a:rPr lang="en-AU" dirty="0">
                <a:latin typeface="Arial" panose="020B0604020202020204" pitchFamily="34" charset="0"/>
                <a:cs typeface="Arial" panose="020B0604020202020204" pitchFamily="34" charset="0"/>
              </a:rPr>
              <a:t>M.J. Lamb</a:t>
            </a:r>
          </a:p>
        </p:txBody>
      </p:sp>
      <p:pic>
        <p:nvPicPr>
          <p:cNvPr id="12" name="Picture Placeholder 11" descr="A person with a beard and glasses&#10;&#10;Description automatically generated">
            <a:extLst>
              <a:ext uri="{FF2B5EF4-FFF2-40B4-BE49-F238E27FC236}">
                <a16:creationId xmlns:a16="http://schemas.microsoft.com/office/drawing/2014/main" id="{8322CCF7-ABCC-7B6C-2C1A-FDF1A94C6C14}"/>
              </a:ext>
            </a:extLst>
          </p:cNvPr>
          <p:cNvPicPr>
            <a:picLocks noGrp="1" noChangeAspect="1"/>
          </p:cNvPicPr>
          <p:nvPr>
            <p:ph type="pic" sz="quarter" idx="14"/>
          </p:nvPr>
        </p:nvPicPr>
        <p:blipFill>
          <a:blip r:embed="rId3" cstate="print">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val="0"/>
              </a:ext>
            </a:extLst>
          </a:blip>
          <a:srcRect t="9683" b="9683"/>
          <a:stretch>
            <a:fillRect/>
          </a:stretch>
        </p:blipFill>
        <p:spPr/>
      </p:pic>
      <p:sp>
        <p:nvSpPr>
          <p:cNvPr id="6" name="Text Placeholder 5">
            <a:extLst>
              <a:ext uri="{FF2B5EF4-FFF2-40B4-BE49-F238E27FC236}">
                <a16:creationId xmlns:a16="http://schemas.microsoft.com/office/drawing/2014/main" id="{4E567595-7022-4DBF-820E-E6FB76FAB154}"/>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V. Rouillard</a:t>
            </a:r>
          </a:p>
        </p:txBody>
      </p:sp>
    </p:spTree>
    <p:extLst>
      <p:ext uri="{BB962C8B-B14F-4D97-AF65-F5344CB8AC3E}">
        <p14:creationId xmlns:p14="http://schemas.microsoft.com/office/powerpoint/2010/main" val="127571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br>
              <a:rPr lang="en-AU" b="1" dirty="0">
                <a:effectLst/>
                <a:latin typeface="Times New Roman" panose="02020603050405020304" pitchFamily="18" charset="0"/>
                <a:ea typeface="SimSun" panose="02010600030101010101" pitchFamily="2" charset="-122"/>
              </a:rPr>
            </a:b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grpSp>
        <p:nvGrpSpPr>
          <p:cNvPr id="2" name="Group 1">
            <a:extLst>
              <a:ext uri="{FF2B5EF4-FFF2-40B4-BE49-F238E27FC236}">
                <a16:creationId xmlns:a16="http://schemas.microsoft.com/office/drawing/2014/main" id="{2A472B02-E632-162A-7539-8153F63797FE}"/>
              </a:ext>
            </a:extLst>
          </p:cNvPr>
          <p:cNvGrpSpPr>
            <a:grpSpLocks noChangeAspect="1"/>
          </p:cNvGrpSpPr>
          <p:nvPr/>
        </p:nvGrpSpPr>
        <p:grpSpPr>
          <a:xfrm>
            <a:off x="5255568" y="1831132"/>
            <a:ext cx="13316707" cy="7632848"/>
            <a:chOff x="742901" y="1129519"/>
            <a:chExt cx="8366760" cy="4795645"/>
          </a:xfrm>
        </p:grpSpPr>
        <p:pic>
          <p:nvPicPr>
            <p:cNvPr id="5" name="Picture 4">
              <a:extLst>
                <a:ext uri="{FF2B5EF4-FFF2-40B4-BE49-F238E27FC236}">
                  <a16:creationId xmlns:a16="http://schemas.microsoft.com/office/drawing/2014/main" id="{26BE55E4-E290-E8D8-1041-785455391E60}"/>
                </a:ext>
              </a:extLst>
            </p:cNvPr>
            <p:cNvPicPr>
              <a:picLocks noChangeAspect="1"/>
            </p:cNvPicPr>
            <p:nvPr/>
          </p:nvPicPr>
          <p:blipFill>
            <a:blip r:embed="rId2"/>
            <a:stretch>
              <a:fillRect/>
            </a:stretch>
          </p:blipFill>
          <p:spPr>
            <a:xfrm>
              <a:off x="6320741" y="1177904"/>
              <a:ext cx="2788920" cy="2369820"/>
            </a:xfrm>
            <a:prstGeom prst="rect">
              <a:avLst/>
            </a:prstGeom>
          </p:spPr>
        </p:pic>
        <p:pic>
          <p:nvPicPr>
            <p:cNvPr id="6" name="Picture 5">
              <a:extLst>
                <a:ext uri="{FF2B5EF4-FFF2-40B4-BE49-F238E27FC236}">
                  <a16:creationId xmlns:a16="http://schemas.microsoft.com/office/drawing/2014/main" id="{7169D9C1-5867-E8B3-E1AB-8B6969CBF058}"/>
                </a:ext>
              </a:extLst>
            </p:cNvPr>
            <p:cNvPicPr>
              <a:picLocks noChangeAspect="1"/>
            </p:cNvPicPr>
            <p:nvPr/>
          </p:nvPicPr>
          <p:blipFill>
            <a:blip r:embed="rId3"/>
            <a:stretch>
              <a:fillRect/>
            </a:stretch>
          </p:blipFill>
          <p:spPr>
            <a:xfrm>
              <a:off x="2152601" y="3547724"/>
              <a:ext cx="2781300" cy="2377440"/>
            </a:xfrm>
            <a:prstGeom prst="rect">
              <a:avLst/>
            </a:prstGeom>
          </p:spPr>
        </p:pic>
        <p:pic>
          <p:nvPicPr>
            <p:cNvPr id="7" name="Picture 6">
              <a:extLst>
                <a:ext uri="{FF2B5EF4-FFF2-40B4-BE49-F238E27FC236}">
                  <a16:creationId xmlns:a16="http://schemas.microsoft.com/office/drawing/2014/main" id="{1FA338A9-A1D3-FEEF-4148-5DAADD8B9CAC}"/>
                </a:ext>
              </a:extLst>
            </p:cNvPr>
            <p:cNvPicPr>
              <a:picLocks noChangeAspect="1"/>
            </p:cNvPicPr>
            <p:nvPr/>
          </p:nvPicPr>
          <p:blipFill>
            <a:blip r:embed="rId4"/>
            <a:stretch>
              <a:fillRect/>
            </a:stretch>
          </p:blipFill>
          <p:spPr>
            <a:xfrm>
              <a:off x="4933901" y="3540104"/>
              <a:ext cx="2781300" cy="2385060"/>
            </a:xfrm>
            <a:prstGeom prst="rect">
              <a:avLst/>
            </a:prstGeom>
          </p:spPr>
        </p:pic>
        <p:pic>
          <p:nvPicPr>
            <p:cNvPr id="8" name="Picture 7">
              <a:extLst>
                <a:ext uri="{FF2B5EF4-FFF2-40B4-BE49-F238E27FC236}">
                  <a16:creationId xmlns:a16="http://schemas.microsoft.com/office/drawing/2014/main" id="{7D2A9218-28F8-7A07-6C36-A14444252B9D}"/>
                </a:ext>
              </a:extLst>
            </p:cNvPr>
            <p:cNvPicPr>
              <a:picLocks noChangeAspect="1"/>
            </p:cNvPicPr>
            <p:nvPr/>
          </p:nvPicPr>
          <p:blipFill>
            <a:blip r:embed="rId5"/>
            <a:stretch>
              <a:fillRect/>
            </a:stretch>
          </p:blipFill>
          <p:spPr>
            <a:xfrm>
              <a:off x="742901" y="1129519"/>
              <a:ext cx="2819400" cy="2377440"/>
            </a:xfrm>
            <a:prstGeom prst="rect">
              <a:avLst/>
            </a:prstGeom>
          </p:spPr>
        </p:pic>
        <p:pic>
          <p:nvPicPr>
            <p:cNvPr id="9" name="Picture 8">
              <a:extLst>
                <a:ext uri="{FF2B5EF4-FFF2-40B4-BE49-F238E27FC236}">
                  <a16:creationId xmlns:a16="http://schemas.microsoft.com/office/drawing/2014/main" id="{1E65D413-F8CF-3666-5058-00370477FB18}"/>
                </a:ext>
              </a:extLst>
            </p:cNvPr>
            <p:cNvPicPr>
              <a:picLocks noChangeAspect="1"/>
            </p:cNvPicPr>
            <p:nvPr/>
          </p:nvPicPr>
          <p:blipFill>
            <a:blip r:embed="rId6"/>
            <a:stretch>
              <a:fillRect/>
            </a:stretch>
          </p:blipFill>
          <p:spPr>
            <a:xfrm>
              <a:off x="3543251" y="1129519"/>
              <a:ext cx="2788920" cy="2377440"/>
            </a:xfrm>
            <a:prstGeom prst="rect">
              <a:avLst/>
            </a:prstGeom>
          </p:spPr>
        </p:pic>
      </p:grpSp>
      <p:sp>
        <p:nvSpPr>
          <p:cNvPr id="10" name="Content Placeholder 1">
            <a:extLst>
              <a:ext uri="{FF2B5EF4-FFF2-40B4-BE49-F238E27FC236}">
                <a16:creationId xmlns:a16="http://schemas.microsoft.com/office/drawing/2014/main" id="{6BA19521-2400-7917-30A3-4A0737826500}"/>
              </a:ext>
            </a:extLst>
          </p:cNvPr>
          <p:cNvSpPr>
            <a:spLocks noGrp="1"/>
          </p:cNvSpPr>
          <p:nvPr>
            <p:ph sz="quarter" idx="11"/>
          </p:nvPr>
        </p:nvSpPr>
        <p:spPr>
          <a:xfrm>
            <a:off x="935088" y="2191172"/>
            <a:ext cx="4358308" cy="3423943"/>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How we got there:</a:t>
            </a:r>
          </a:p>
          <a:p>
            <a:pPr defTabSz="360000">
              <a:spcBef>
                <a:spcPts val="0"/>
              </a:spcBef>
              <a:spcAft>
                <a:spcPts val="600"/>
              </a:spcAft>
            </a:pPr>
            <a:r>
              <a:rPr lang="en-US" sz="2400" dirty="0">
                <a:latin typeface="Arial" panose="020B0604020202020204" pitchFamily="34" charset="0"/>
                <a:cs typeface="Arial" panose="020B0604020202020204" pitchFamily="34" charset="0"/>
              </a:rPr>
              <a:t>Selective elimination.</a:t>
            </a:r>
          </a:p>
          <a:p>
            <a:pPr defTabSz="360000">
              <a:spcBef>
                <a:spcPts val="0"/>
              </a:spcBef>
              <a:spcAft>
                <a:spcPts val="600"/>
              </a:spcAft>
            </a:pPr>
            <a:r>
              <a:rPr lang="en-US" sz="2400" dirty="0">
                <a:latin typeface="Arial" panose="020B0604020202020204" pitchFamily="34" charset="0"/>
                <a:cs typeface="Arial" panose="020B0604020202020204" pitchFamily="34" charset="0"/>
              </a:rPr>
              <a:t>Selected mean.</a:t>
            </a:r>
          </a:p>
        </p:txBody>
      </p:sp>
    </p:spTree>
    <p:extLst>
      <p:ext uri="{BB962C8B-B14F-4D97-AF65-F5344CB8AC3E}">
        <p14:creationId xmlns:p14="http://schemas.microsoft.com/office/powerpoint/2010/main" val="371782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br>
              <a:rPr lang="en-AU" b="1" dirty="0">
                <a:effectLst/>
                <a:latin typeface="Times New Roman" panose="02020603050405020304" pitchFamily="18" charset="0"/>
                <a:ea typeface="SimSun" panose="02010600030101010101" pitchFamily="2" charset="-122"/>
              </a:rPr>
            </a:b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sp>
        <p:nvSpPr>
          <p:cNvPr id="2" name="Content Placeholder 1">
            <a:extLst>
              <a:ext uri="{FF2B5EF4-FFF2-40B4-BE49-F238E27FC236}">
                <a16:creationId xmlns:a16="http://schemas.microsoft.com/office/drawing/2014/main" id="{7339B1E5-3181-FABF-098A-9938FCADE1D9}"/>
              </a:ext>
            </a:extLst>
          </p:cNvPr>
          <p:cNvSpPr>
            <a:spLocks noGrp="1"/>
          </p:cNvSpPr>
          <p:nvPr>
            <p:ph sz="quarter" idx="11"/>
          </p:nvPr>
        </p:nvSpPr>
        <p:spPr>
          <a:xfrm>
            <a:off x="935088" y="2119164"/>
            <a:ext cx="16599668" cy="1584176"/>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How we got there:</a:t>
            </a:r>
          </a:p>
          <a:p>
            <a:pPr defTabSz="360000">
              <a:spcBef>
                <a:spcPts val="0"/>
              </a:spcBef>
              <a:spcAft>
                <a:spcPts val="600"/>
              </a:spcAft>
            </a:pPr>
            <a:r>
              <a:rPr lang="en-US" sz="2400" dirty="0">
                <a:latin typeface="Arial" panose="020B0604020202020204" pitchFamily="34" charset="0"/>
                <a:cs typeface="Arial" panose="020B0604020202020204" pitchFamily="34" charset="0"/>
              </a:rPr>
              <a:t>Each response spectrum was modeled as a 2DoF system (1/ 4 Car) and the Frequency Response Function </a:t>
            </a:r>
            <a:r>
              <a:rPr lang="en-US" sz="2400" b="1" i="1" dirty="0">
                <a:latin typeface="Times New Roman" panose="02020603050405020304" pitchFamily="18" charset="0"/>
                <a:cs typeface="Times New Roman" panose="02020603050405020304" pitchFamily="18" charset="0"/>
              </a:rPr>
              <a:t>T(f) </a:t>
            </a:r>
            <a:r>
              <a:rPr lang="en-US" sz="2400" dirty="0">
                <a:latin typeface="Arial" panose="020B0604020202020204" pitchFamily="34" charset="0"/>
                <a:cs typeface="Arial" panose="020B0604020202020204" pitchFamily="34" charset="0"/>
              </a:rPr>
              <a:t>was estimated by combining it with a standard road elevation spectrum </a:t>
            </a:r>
            <a:r>
              <a:rPr lang="en-US" sz="2400" b="1" i="1" dirty="0">
                <a:latin typeface="Times New Roman" panose="02020603050405020304" pitchFamily="18" charset="0"/>
                <a:cs typeface="Times New Roman" panose="02020603050405020304" pitchFamily="18" charset="0"/>
              </a:rPr>
              <a:t>G</a:t>
            </a:r>
            <a:r>
              <a:rPr lang="en-US" sz="2400" b="1" i="1" baseline="-25000" dirty="0">
                <a:latin typeface="Times New Roman" panose="02020603050405020304" pitchFamily="18" charset="0"/>
                <a:cs typeface="Times New Roman" panose="02020603050405020304" pitchFamily="18" charset="0"/>
              </a:rPr>
              <a:t>x</a:t>
            </a:r>
            <a:r>
              <a:rPr lang="en-US" sz="2400" b="1"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a:t>
            </a:r>
          </a:p>
          <a:p>
            <a:pPr defTabSz="360000">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defTabSz="360000">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defTabSz="360000">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defTabSz="360000">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defTabSz="360000">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defTabSz="360000">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defTabSz="360000">
              <a:spcBef>
                <a:spcPts val="0"/>
              </a:spcBef>
              <a:spcAft>
                <a:spcPts val="600"/>
              </a:spcAft>
            </a:pPr>
            <a:endParaRPr lang="en-US" sz="2400" dirty="0">
              <a:latin typeface="Times New Roman" panose="02020603050405020304" pitchFamily="18" charset="0"/>
              <a:cs typeface="Times New Roman" panose="02020603050405020304" pitchFamily="18" charset="0"/>
            </a:endParaRPr>
          </a:p>
          <a:p>
            <a:pPr defTabSz="360000">
              <a:spcBef>
                <a:spcPts val="0"/>
              </a:spcBef>
              <a:spcAft>
                <a:spcPts val="600"/>
              </a:spcAft>
            </a:pPr>
            <a:r>
              <a:rPr lang="en-US" sz="2400" dirty="0">
                <a:latin typeface="Arial" panose="020B0604020202020204" pitchFamily="34" charset="0"/>
                <a:cs typeface="Arial" panose="020B0604020202020204" pitchFamily="34" charset="0"/>
              </a:rPr>
              <a:t>This produced the vehicle’s (1/4 car) dynamical parameters (mass ratio, stiffness ratio and damping) according to:</a:t>
            </a:r>
            <a:endParaRPr lang="en-AU" sz="2400" dirty="0">
              <a:latin typeface="Arial" panose="020B060402020202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E9363C9D-827C-E493-8497-E14008B71CF6}"/>
              </a:ext>
            </a:extLst>
          </p:cNvPr>
          <p:cNvGraphicFramePr>
            <a:graphicFrameLocks noChangeAspect="1"/>
          </p:cNvGraphicFramePr>
          <p:nvPr>
            <p:extLst>
              <p:ext uri="{D42A27DB-BD31-4B8C-83A1-F6EECF244321}">
                <p14:modId xmlns:p14="http://schemas.microsoft.com/office/powerpoint/2010/main" val="1016015165"/>
              </p:ext>
            </p:extLst>
          </p:nvPr>
        </p:nvGraphicFramePr>
        <p:xfrm>
          <a:off x="8108132" y="3436551"/>
          <a:ext cx="3124200" cy="863600"/>
        </p:xfrm>
        <a:graphic>
          <a:graphicData uri="http://schemas.openxmlformats.org/presentationml/2006/ole">
            <mc:AlternateContent xmlns:mc="http://schemas.openxmlformats.org/markup-compatibility/2006">
              <mc:Choice xmlns:v="urn:schemas-microsoft-com:vml" Requires="v">
                <p:oleObj name="Equation" r:id="rId2" imgW="1562100" imgH="431800" progId="Equation.DSMT4">
                  <p:embed/>
                </p:oleObj>
              </mc:Choice>
              <mc:Fallback>
                <p:oleObj name="Equation" r:id="rId2" imgW="1562100" imgH="431800" progId="Equation.DSMT4">
                  <p:embed/>
                  <p:pic>
                    <p:nvPicPr>
                      <p:cNvPr id="6" name="Object 5">
                        <a:extLst>
                          <a:ext uri="{FF2B5EF4-FFF2-40B4-BE49-F238E27FC236}">
                            <a16:creationId xmlns:a16="http://schemas.microsoft.com/office/drawing/2014/main" id="{B7EB0148-630C-FACD-63EA-EB5B597A4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132" y="3436551"/>
                        <a:ext cx="3124200" cy="863600"/>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9B416572-F567-8567-E15F-145A224A6DFF}"/>
              </a:ext>
            </a:extLst>
          </p:cNvPr>
          <p:cNvGraphicFramePr>
            <a:graphicFrameLocks noChangeAspect="1"/>
          </p:cNvGraphicFramePr>
          <p:nvPr>
            <p:extLst>
              <p:ext uri="{D42A27DB-BD31-4B8C-83A1-F6EECF244321}">
                <p14:modId xmlns:p14="http://schemas.microsoft.com/office/powerpoint/2010/main" val="3220931576"/>
              </p:ext>
            </p:extLst>
          </p:nvPr>
        </p:nvGraphicFramePr>
        <p:xfrm>
          <a:off x="6355532" y="4638588"/>
          <a:ext cx="6629400" cy="1270000"/>
        </p:xfrm>
        <a:graphic>
          <a:graphicData uri="http://schemas.openxmlformats.org/presentationml/2006/ole">
            <mc:AlternateContent xmlns:mc="http://schemas.openxmlformats.org/markup-compatibility/2006">
              <mc:Choice xmlns:v="urn:schemas-microsoft-com:vml" Requires="v">
                <p:oleObj name="Equation" r:id="rId4" imgW="3314700" imgH="635000" progId="Equation.DSMT4">
                  <p:embed/>
                </p:oleObj>
              </mc:Choice>
              <mc:Fallback>
                <p:oleObj name="Equation" r:id="rId4" imgW="3314700" imgH="635000" progId="Equation.DSMT4">
                  <p:embed/>
                  <p:pic>
                    <p:nvPicPr>
                      <p:cNvPr id="8" name="Object 7">
                        <a:extLst>
                          <a:ext uri="{FF2B5EF4-FFF2-40B4-BE49-F238E27FC236}">
                            <a16:creationId xmlns:a16="http://schemas.microsoft.com/office/drawing/2014/main" id="{5F1D76B8-72A9-7CFE-9EB8-21EC9CE8F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532" y="4638588"/>
                        <a:ext cx="6629400" cy="1270000"/>
                      </a:xfrm>
                      <a:prstGeom prst="rect">
                        <a:avLst/>
                      </a:prstGeom>
                      <a:noFill/>
                    </p:spPr>
                  </p:pic>
                </p:oleObj>
              </mc:Fallback>
            </mc:AlternateContent>
          </a:graphicData>
        </a:graphic>
      </p:graphicFrame>
      <p:sp>
        <p:nvSpPr>
          <p:cNvPr id="7" name="Rectangle 2">
            <a:extLst>
              <a:ext uri="{FF2B5EF4-FFF2-40B4-BE49-F238E27FC236}">
                <a16:creationId xmlns:a16="http://schemas.microsoft.com/office/drawing/2014/main" id="{3FA786B2-5845-4B03-6041-77DB27269DA3}"/>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Object 7">
            <a:extLst>
              <a:ext uri="{FF2B5EF4-FFF2-40B4-BE49-F238E27FC236}">
                <a16:creationId xmlns:a16="http://schemas.microsoft.com/office/drawing/2014/main" id="{5B2D613B-D762-9CD7-3D5C-7763F40690F0}"/>
              </a:ext>
            </a:extLst>
          </p:cNvPr>
          <p:cNvGraphicFramePr>
            <a:graphicFrameLocks noChangeAspect="1"/>
          </p:cNvGraphicFramePr>
          <p:nvPr>
            <p:extLst>
              <p:ext uri="{D42A27DB-BD31-4B8C-83A1-F6EECF244321}">
                <p14:modId xmlns:p14="http://schemas.microsoft.com/office/powerpoint/2010/main" val="2293228772"/>
              </p:ext>
            </p:extLst>
          </p:nvPr>
        </p:nvGraphicFramePr>
        <p:xfrm>
          <a:off x="2110259" y="7377743"/>
          <a:ext cx="14067483" cy="1584176"/>
        </p:xfrm>
        <a:graphic>
          <a:graphicData uri="http://schemas.openxmlformats.org/presentationml/2006/ole">
            <mc:AlternateContent xmlns:mc="http://schemas.openxmlformats.org/markup-compatibility/2006">
              <mc:Choice xmlns:v="urn:schemas-microsoft-com:vml" Requires="v">
                <p:oleObj name="Equation" r:id="rId6" imgW="5638800" imgH="635000" progId="Equation.DSMT4">
                  <p:embed/>
                </p:oleObj>
              </mc:Choice>
              <mc:Fallback>
                <p:oleObj name="Equation" r:id="rId6" imgW="5638800" imgH="635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0259" y="7377743"/>
                        <a:ext cx="14067483" cy="1584176"/>
                      </a:xfrm>
                      <a:prstGeom prst="rect">
                        <a:avLst/>
                      </a:prstGeom>
                      <a:noFill/>
                    </p:spPr>
                  </p:pic>
                </p:oleObj>
              </mc:Fallback>
            </mc:AlternateContent>
          </a:graphicData>
        </a:graphic>
      </p:graphicFrame>
    </p:spTree>
    <p:extLst>
      <p:ext uri="{BB962C8B-B14F-4D97-AF65-F5344CB8AC3E}">
        <p14:creationId xmlns:p14="http://schemas.microsoft.com/office/powerpoint/2010/main" val="342946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br>
              <a:rPr lang="en-AU" b="1" dirty="0">
                <a:effectLst/>
                <a:latin typeface="Times New Roman" panose="02020603050405020304" pitchFamily="18" charset="0"/>
                <a:ea typeface="SimSun" panose="02010600030101010101" pitchFamily="2" charset="-122"/>
              </a:rPr>
            </a:b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pic>
        <p:nvPicPr>
          <p:cNvPr id="46" name="Picture 45">
            <a:extLst>
              <a:ext uri="{FF2B5EF4-FFF2-40B4-BE49-F238E27FC236}">
                <a16:creationId xmlns:a16="http://schemas.microsoft.com/office/drawing/2014/main" id="{41E4066B-4AA7-E9B0-AA1B-79E3F245C07E}"/>
              </a:ext>
            </a:extLst>
          </p:cNvPr>
          <p:cNvPicPr>
            <a:picLocks noChangeAspect="1"/>
          </p:cNvPicPr>
          <p:nvPr/>
        </p:nvPicPr>
        <p:blipFill>
          <a:blip r:embed="rId2"/>
          <a:stretch>
            <a:fillRect/>
          </a:stretch>
        </p:blipFill>
        <p:spPr>
          <a:xfrm>
            <a:off x="1257300" y="2318461"/>
            <a:ext cx="14655452" cy="7092863"/>
          </a:xfrm>
          <a:prstGeom prst="rect">
            <a:avLst/>
          </a:prstGeom>
        </p:spPr>
      </p:pic>
    </p:spTree>
    <p:extLst>
      <p:ext uri="{BB962C8B-B14F-4D97-AF65-F5344CB8AC3E}">
        <p14:creationId xmlns:p14="http://schemas.microsoft.com/office/powerpoint/2010/main" val="2123799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pic>
        <p:nvPicPr>
          <p:cNvPr id="5" name="Picture 4">
            <a:extLst>
              <a:ext uri="{FF2B5EF4-FFF2-40B4-BE49-F238E27FC236}">
                <a16:creationId xmlns:a16="http://schemas.microsoft.com/office/drawing/2014/main" id="{1B48B906-068B-A095-36CB-462F2D34C43D}"/>
              </a:ext>
            </a:extLst>
          </p:cNvPr>
          <p:cNvPicPr>
            <a:picLocks noChangeAspect="1"/>
          </p:cNvPicPr>
          <p:nvPr/>
        </p:nvPicPr>
        <p:blipFill>
          <a:blip r:embed="rId2"/>
          <a:stretch>
            <a:fillRect/>
          </a:stretch>
        </p:blipFill>
        <p:spPr>
          <a:xfrm>
            <a:off x="5543600" y="2335189"/>
            <a:ext cx="13125268" cy="6092414"/>
          </a:xfrm>
          <a:prstGeom prst="rect">
            <a:avLst/>
          </a:prstGeom>
        </p:spPr>
      </p:pic>
      <p:sp>
        <p:nvSpPr>
          <p:cNvPr id="8" name="Content Placeholder 1">
            <a:extLst>
              <a:ext uri="{FF2B5EF4-FFF2-40B4-BE49-F238E27FC236}">
                <a16:creationId xmlns:a16="http://schemas.microsoft.com/office/drawing/2014/main" id="{4E0AA659-1467-7DD0-8808-AD14663B3822}"/>
              </a:ext>
            </a:extLst>
          </p:cNvPr>
          <p:cNvSpPr txBox="1">
            <a:spLocks/>
          </p:cNvSpPr>
          <p:nvPr/>
        </p:nvSpPr>
        <p:spPr>
          <a:xfrm>
            <a:off x="1007096" y="2335188"/>
            <a:ext cx="4536504" cy="59766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360000">
              <a:spcBef>
                <a:spcPts val="0"/>
              </a:spcBef>
              <a:spcAft>
                <a:spcPts val="600"/>
              </a:spcAft>
              <a:buFont typeface="Arial" pitchFamily="34" charset="0"/>
              <a:buNone/>
            </a:pPr>
            <a:r>
              <a:rPr lang="en-US" sz="2400" b="1" dirty="0">
                <a:latin typeface="Arial" panose="020B0604020202020204" pitchFamily="34" charset="0"/>
                <a:cs typeface="Arial" panose="020B0604020202020204" pitchFamily="34" charset="0"/>
              </a:rPr>
              <a:t>What we found:</a:t>
            </a:r>
          </a:p>
          <a:p>
            <a:pPr marL="0" indent="0" defTabSz="360000">
              <a:spcBef>
                <a:spcPts val="0"/>
              </a:spcBef>
              <a:spcAft>
                <a:spcPts val="600"/>
              </a:spcAft>
              <a:buFont typeface="Arial" pitchFamily="34" charset="0"/>
              <a:buNone/>
            </a:pPr>
            <a:r>
              <a:rPr lang="en-US" sz="2400" dirty="0">
                <a:latin typeface="Arial" panose="020B0604020202020204" pitchFamily="34" charset="0"/>
                <a:cs typeface="Arial" panose="020B0604020202020204" pitchFamily="34" charset="0"/>
              </a:rPr>
              <a:t>This work has yielded three interesting outcomes:</a:t>
            </a:r>
          </a:p>
          <a:p>
            <a:pPr marL="0" indent="0" defTabSz="360000">
              <a:spcBef>
                <a:spcPts val="0"/>
              </a:spcBef>
              <a:spcAft>
                <a:spcPts val="600"/>
              </a:spcAft>
              <a:buNone/>
            </a:pPr>
            <a:r>
              <a:rPr lang="en-US" sz="2400" dirty="0">
                <a:latin typeface="Arial" panose="020B0604020202020204" pitchFamily="34" charset="0"/>
                <a:cs typeface="Arial" panose="020B0604020202020204" pitchFamily="34" charset="0"/>
              </a:rPr>
              <a:t>1. Testing of packaging/products for road transport can be undertaken using one of these ‘representative’ quarter-car models by selecting the vehicle type and the expected payload range.</a:t>
            </a:r>
          </a:p>
          <a:p>
            <a:pPr marL="0" indent="0" defTabSz="360000">
              <a:spcBef>
                <a:spcPts val="0"/>
              </a:spcBef>
              <a:spcAft>
                <a:spcPts val="600"/>
              </a:spcAft>
              <a:buNone/>
            </a:pPr>
            <a:r>
              <a:rPr lang="en-US" sz="2400" dirty="0">
                <a:latin typeface="Arial" panose="020B0604020202020204" pitchFamily="34" charset="0"/>
                <a:cs typeface="Arial" panose="020B0604020202020204" pitchFamily="34" charset="0"/>
              </a:rPr>
              <a:t>2. (?) This method – based on vibration response measurements only - can be used to estimate the payload of a vehicle.</a:t>
            </a:r>
          </a:p>
        </p:txBody>
      </p:sp>
    </p:spTree>
    <p:extLst>
      <p:ext uri="{BB962C8B-B14F-4D97-AF65-F5344CB8AC3E}">
        <p14:creationId xmlns:p14="http://schemas.microsoft.com/office/powerpoint/2010/main" val="3224623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pic>
        <p:nvPicPr>
          <p:cNvPr id="5" name="Picture 4">
            <a:extLst>
              <a:ext uri="{FF2B5EF4-FFF2-40B4-BE49-F238E27FC236}">
                <a16:creationId xmlns:a16="http://schemas.microsoft.com/office/drawing/2014/main" id="{FBD09762-9D84-F8EC-108E-FE782FDD6BCE}"/>
              </a:ext>
            </a:extLst>
          </p:cNvPr>
          <p:cNvPicPr>
            <a:picLocks noChangeAspect="1"/>
          </p:cNvPicPr>
          <p:nvPr/>
        </p:nvPicPr>
        <p:blipFill>
          <a:blip r:embed="rId2"/>
          <a:stretch>
            <a:fillRect/>
          </a:stretch>
        </p:blipFill>
        <p:spPr>
          <a:xfrm>
            <a:off x="5903640" y="4329232"/>
            <a:ext cx="11880080" cy="5122691"/>
          </a:xfrm>
          <a:prstGeom prst="rect">
            <a:avLst/>
          </a:prstGeom>
        </p:spPr>
      </p:pic>
      <p:sp>
        <p:nvSpPr>
          <p:cNvPr id="6" name="Rectangle 1">
            <a:extLst>
              <a:ext uri="{FF2B5EF4-FFF2-40B4-BE49-F238E27FC236}">
                <a16:creationId xmlns:a16="http://schemas.microsoft.com/office/drawing/2014/main" id="{38BA1008-ECB7-378C-1158-439EA8DC53C3}"/>
              </a:ext>
            </a:extLst>
          </p:cNvPr>
          <p:cNvSpPr>
            <a:spLocks noChangeArrowheads="1"/>
          </p:cNvSpPr>
          <p:nvPr/>
        </p:nvSpPr>
        <p:spPr bwMode="auto">
          <a:xfrm>
            <a:off x="5652046" y="3868511"/>
            <a:ext cx="12227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24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Table 2. Quarter-car parameters (for </a:t>
            </a:r>
            <a:r>
              <a:rPr kumimoji="0" lang="en-AU" altLang="en-US" sz="2400" b="1" i="1"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w</a:t>
            </a:r>
            <a:r>
              <a:rPr kumimoji="0" lang="en-AU" altLang="en-US" sz="24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 = 2.0 to 2.4.) along with published values.</a:t>
            </a:r>
            <a:endParaRPr kumimoji="0" lang="en-AU"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id="{EBB9EC51-F486-136C-7891-7818F8616B12}"/>
              </a:ext>
            </a:extLst>
          </p:cNvPr>
          <p:cNvSpPr txBox="1">
            <a:spLocks/>
          </p:cNvSpPr>
          <p:nvPr/>
        </p:nvSpPr>
        <p:spPr>
          <a:xfrm>
            <a:off x="1367136" y="2335189"/>
            <a:ext cx="16416584" cy="8367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360000">
              <a:spcBef>
                <a:spcPts val="0"/>
              </a:spcBef>
              <a:spcAft>
                <a:spcPts val="600"/>
              </a:spcAft>
              <a:buFont typeface="Arial" pitchFamily="34" charset="0"/>
              <a:buNone/>
            </a:pPr>
            <a:r>
              <a:rPr lang="en-US" sz="2400" b="1" dirty="0">
                <a:latin typeface="Arial" panose="020B0604020202020204" pitchFamily="34" charset="0"/>
                <a:cs typeface="Arial" panose="020B0604020202020204" pitchFamily="34" charset="0"/>
              </a:rPr>
              <a:t>What we found:</a:t>
            </a:r>
          </a:p>
          <a:p>
            <a:pPr marL="0" indent="0" defTabSz="360000">
              <a:spcBef>
                <a:spcPts val="0"/>
              </a:spcBef>
              <a:spcAft>
                <a:spcPts val="600"/>
              </a:spcAft>
              <a:buFont typeface="Arial" pitchFamily="34" charset="0"/>
              <a:buNone/>
            </a:pPr>
            <a:r>
              <a:rPr lang="en-US" sz="2400" dirty="0">
                <a:latin typeface="Arial" panose="020B0604020202020204" pitchFamily="34" charset="0"/>
                <a:cs typeface="Arial" panose="020B0604020202020204" pitchFamily="34" charset="0"/>
              </a:rPr>
              <a:t>This work has yielded three interesting outcomes:</a:t>
            </a:r>
          </a:p>
          <a:p>
            <a:pPr marL="0" indent="0" defTabSz="360000">
              <a:spcBef>
                <a:spcPts val="0"/>
              </a:spcBef>
              <a:spcAft>
                <a:spcPts val="600"/>
              </a:spcAft>
              <a:buNone/>
            </a:pPr>
            <a:r>
              <a:rPr lang="en-US" sz="2400" dirty="0">
                <a:latin typeface="Arial" panose="020B0604020202020204" pitchFamily="34" charset="0"/>
                <a:cs typeface="Arial" panose="020B0604020202020204" pitchFamily="34" charset="0"/>
              </a:rPr>
              <a:t>3. Estimated suspension : tyre stiffness ratios diverge from (historical) published values (confirmation needed):</a:t>
            </a:r>
          </a:p>
        </p:txBody>
      </p:sp>
    </p:spTree>
    <p:extLst>
      <p:ext uri="{BB962C8B-B14F-4D97-AF65-F5344CB8AC3E}">
        <p14:creationId xmlns:p14="http://schemas.microsoft.com/office/powerpoint/2010/main" val="2414498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br>
              <a:rPr lang="en-AU" b="1" dirty="0">
                <a:effectLst/>
                <a:latin typeface="Times New Roman" panose="02020603050405020304" pitchFamily="18" charset="0"/>
                <a:ea typeface="SimSun" panose="02010600030101010101" pitchFamily="2" charset="-122"/>
              </a:rPr>
            </a:b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sp>
        <p:nvSpPr>
          <p:cNvPr id="2" name="Content Placeholder 1">
            <a:extLst>
              <a:ext uri="{FF2B5EF4-FFF2-40B4-BE49-F238E27FC236}">
                <a16:creationId xmlns:a16="http://schemas.microsoft.com/office/drawing/2014/main" id="{B8D48994-886B-11FA-0E33-CABD972B3200}"/>
              </a:ext>
            </a:extLst>
          </p:cNvPr>
          <p:cNvSpPr>
            <a:spLocks noGrp="1"/>
          </p:cNvSpPr>
          <p:nvPr>
            <p:ph sz="quarter" idx="11"/>
          </p:nvPr>
        </p:nvSpPr>
        <p:spPr>
          <a:xfrm>
            <a:off x="1257300" y="2191172"/>
            <a:ext cx="15773400" cy="5760640"/>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Conclusions:</a:t>
            </a:r>
          </a:p>
          <a:p>
            <a:pPr defTabSz="360000">
              <a:spcBef>
                <a:spcPts val="0"/>
              </a:spcBef>
              <a:spcAft>
                <a:spcPts val="600"/>
              </a:spcAft>
            </a:pPr>
            <a:r>
              <a:rPr lang="en-US" sz="2400" dirty="0">
                <a:latin typeface="Arial" panose="020B0604020202020204" pitchFamily="34" charset="0"/>
                <a:cs typeface="Arial" panose="020B0604020202020204" pitchFamily="34" charset="0"/>
              </a:rPr>
              <a:t>129 measured vibration spectra were classified in accordance with the sprung mass resonance frequency and produce representative (typical) response PDS (three for steel leaf suspension and two for air ride suspension).</a:t>
            </a:r>
          </a:p>
          <a:p>
            <a:pPr defTabSz="360000">
              <a:spcBef>
                <a:spcPts val="0"/>
              </a:spcBef>
              <a:spcAft>
                <a:spcPts val="600"/>
              </a:spcAft>
            </a:pPr>
            <a:r>
              <a:rPr lang="en-US" sz="2400" dirty="0">
                <a:latin typeface="Arial" panose="020B0604020202020204" pitchFamily="34" charset="0"/>
                <a:cs typeface="Arial" panose="020B0604020202020204" pitchFamily="34" charset="0"/>
              </a:rPr>
              <a:t>It is recommended that these five representative spectra be used to evaluate and optimise the vibration resistance of products during road transport to yield more realistic vibrations than those promoted by standards organisations.</a:t>
            </a:r>
          </a:p>
          <a:p>
            <a:pPr defTabSz="360000">
              <a:spcBef>
                <a:spcPts val="0"/>
              </a:spcBef>
              <a:spcAft>
                <a:spcPts val="600"/>
              </a:spcAft>
            </a:pPr>
            <a:r>
              <a:rPr lang="en-US" sz="2400" dirty="0">
                <a:latin typeface="Arial" panose="020B0604020202020204" pitchFamily="34" charset="0"/>
                <a:cs typeface="Arial" panose="020B0604020202020204" pitchFamily="34" charset="0"/>
              </a:rPr>
              <a:t>This should have a positive impact on the optimisation of packaging designs and a corresponding reduction in packaging waste.</a:t>
            </a:r>
          </a:p>
          <a:p>
            <a:pPr defTabSz="360000">
              <a:spcBef>
                <a:spcPts val="0"/>
              </a:spcBef>
              <a:spcAft>
                <a:spcPts val="600"/>
              </a:spcAft>
            </a:pPr>
            <a:r>
              <a:rPr lang="en-US" sz="2400" dirty="0">
                <a:latin typeface="Arial" panose="020B0604020202020204" pitchFamily="34" charset="0"/>
                <a:cs typeface="Arial" panose="020B0604020202020204" pitchFamily="34" charset="0"/>
              </a:rPr>
              <a:t>Additional findings from the research are:</a:t>
            </a:r>
          </a:p>
          <a:p>
            <a:pPr lvl="1" defTabSz="360000">
              <a:spcBef>
                <a:spcPts val="0"/>
              </a:spcBef>
              <a:spcAft>
                <a:spcPts val="600"/>
              </a:spcAft>
            </a:pP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potential for a technique to estimate the sprung mass (or payload) of road vehicles from vibration response measurements only</a:t>
            </a:r>
          </a:p>
          <a:p>
            <a:pPr lvl="1" defTabSz="360000">
              <a:spcBef>
                <a:spcPts val="0"/>
              </a:spcBef>
              <a:spcAft>
                <a:spcPts val="600"/>
              </a:spcAft>
            </a:pPr>
            <a:r>
              <a:rPr lang="en-US" sz="2400" dirty="0">
                <a:latin typeface="Arial" panose="020B0604020202020204" pitchFamily="34" charset="0"/>
                <a:cs typeface="Arial" panose="020B0604020202020204" pitchFamily="34" charset="0"/>
              </a:rPr>
              <a:t>ii) a clear difference in the tyre : suspension stiffness ratios for the representative vehicles studied when compared to existing published data.</a:t>
            </a:r>
          </a:p>
          <a:p>
            <a:pPr defTabSz="360000">
              <a:spcBef>
                <a:spcPts val="0"/>
              </a:spcBef>
              <a:spcAft>
                <a:spcPts val="600"/>
              </a:spcAft>
            </a:pPr>
            <a:r>
              <a:rPr lang="en-US" sz="2400" dirty="0">
                <a:latin typeface="Arial" panose="020B0604020202020204" pitchFamily="34" charset="0"/>
                <a:cs typeface="Arial" panose="020B0604020202020204" pitchFamily="34" charset="0"/>
              </a:rPr>
              <a:t>Both these findings need to be investigated further. In addition, further work on developing and validating techniques for selecting and combining sample spectra to obtain representative PDS for selected groupings needs to be undertaken.</a:t>
            </a:r>
          </a:p>
        </p:txBody>
      </p:sp>
    </p:spTree>
    <p:extLst>
      <p:ext uri="{BB962C8B-B14F-4D97-AF65-F5344CB8AC3E}">
        <p14:creationId xmlns:p14="http://schemas.microsoft.com/office/powerpoint/2010/main" val="47846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a:xfrm>
            <a:off x="1258441" y="2191172"/>
            <a:ext cx="17030700" cy="5184576"/>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Background:</a:t>
            </a:r>
          </a:p>
          <a:p>
            <a:pPr defTabSz="360000">
              <a:spcBef>
                <a:spcPts val="0"/>
              </a:spcBef>
              <a:spcAft>
                <a:spcPts val="600"/>
              </a:spcAft>
            </a:pPr>
            <a:r>
              <a:rPr lang="en-US" sz="2400" dirty="0">
                <a:latin typeface="Arial" panose="020B0604020202020204" pitchFamily="34" charset="0"/>
                <a:cs typeface="Arial" panose="020B0604020202020204" pitchFamily="34" charset="0"/>
              </a:rPr>
              <a:t>Engineers have been trying the simulate (mostly vertical) vibration response of HGV for some decades with the aim of optimizing packaging systems.</a:t>
            </a:r>
          </a:p>
          <a:p>
            <a:pPr defTabSz="360000">
              <a:spcBef>
                <a:spcPts val="0"/>
              </a:spcBef>
              <a:spcAft>
                <a:spcPts val="600"/>
              </a:spcAft>
            </a:pPr>
            <a:r>
              <a:rPr lang="en-US" sz="2400" dirty="0">
                <a:latin typeface="Arial" panose="020B0604020202020204" pitchFamily="34" charset="0"/>
                <a:cs typeface="Arial" panose="020B0604020202020204" pitchFamily="34" charset="0"/>
              </a:rPr>
              <a:t>Measuring, analysing and simulating the vibration response of road vehicles is complex and difficult:</a:t>
            </a:r>
          </a:p>
          <a:p>
            <a:pPr lvl="1" defTabSz="360000">
              <a:spcBef>
                <a:spcPts val="0"/>
              </a:spcBef>
              <a:spcAft>
                <a:spcPts val="600"/>
              </a:spcAft>
            </a:pPr>
            <a:r>
              <a:rPr lang="en-US" sz="2400" dirty="0">
                <a:latin typeface="Arial" panose="020B0604020202020204" pitchFamily="34" charset="0"/>
                <a:cs typeface="Arial" panose="020B0604020202020204" pitchFamily="34" charset="0"/>
              </a:rPr>
              <a:t>Vibrations are random and non-stationary (variations in road roughness and vehicle speed)</a:t>
            </a:r>
          </a:p>
          <a:p>
            <a:pPr lvl="1" defTabSz="360000">
              <a:spcBef>
                <a:spcPts val="0"/>
              </a:spcBef>
              <a:spcAft>
                <a:spcPts val="600"/>
              </a:spcAft>
            </a:pPr>
            <a:r>
              <a:rPr lang="en-US" sz="2400" dirty="0">
                <a:latin typeface="Arial" panose="020B0604020202020204" pitchFamily="34" charset="0"/>
                <a:cs typeface="Arial" panose="020B0604020202020204" pitchFamily="34" charset="0"/>
              </a:rPr>
              <a:t>The dynamic characteristics of HGVs are, to varying degrees, non-linear</a:t>
            </a:r>
          </a:p>
          <a:p>
            <a:pPr lvl="1" defTabSz="360000">
              <a:spcBef>
                <a:spcPts val="0"/>
              </a:spcBef>
              <a:spcAft>
                <a:spcPts val="600"/>
              </a:spcAft>
            </a:pPr>
            <a:r>
              <a:rPr lang="en-US" sz="2400" dirty="0">
                <a:latin typeface="Arial" panose="020B0604020202020204" pitchFamily="34" charset="0"/>
                <a:cs typeface="Arial" panose="020B0604020202020204" pitchFamily="34" charset="0"/>
              </a:rPr>
              <a:t>Vertical vibration response is influenced by pitch and roll motion</a:t>
            </a:r>
          </a:p>
          <a:p>
            <a:pPr lvl="1" defTabSz="360000">
              <a:spcBef>
                <a:spcPts val="0"/>
              </a:spcBef>
              <a:spcAft>
                <a:spcPts val="600"/>
              </a:spcAft>
            </a:pPr>
            <a:r>
              <a:rPr lang="en-US" sz="2400" dirty="0">
                <a:latin typeface="Arial" panose="020B0604020202020204" pitchFamily="34" charset="0"/>
                <a:cs typeface="Arial" panose="020B0604020202020204" pitchFamily="34" charset="0"/>
              </a:rPr>
              <a:t>Rigid-body vibrations are contaminated by:</a:t>
            </a:r>
          </a:p>
          <a:p>
            <a:pPr lvl="2" defTabSz="360000">
              <a:spcBef>
                <a:spcPts val="0"/>
              </a:spcBef>
              <a:spcAft>
                <a:spcPts val="600"/>
              </a:spcAft>
            </a:pPr>
            <a:r>
              <a:rPr lang="en-US" dirty="0">
                <a:latin typeface="Arial" panose="020B0604020202020204" pitchFamily="34" charset="0"/>
                <a:cs typeface="Arial" panose="020B0604020202020204" pitchFamily="34" charset="0"/>
              </a:rPr>
              <a:t>structural vibrations</a:t>
            </a:r>
          </a:p>
          <a:p>
            <a:pPr lvl="2" defTabSz="360000">
              <a:spcBef>
                <a:spcPts val="0"/>
              </a:spcBef>
              <a:spcAft>
                <a:spcPts val="600"/>
              </a:spcAft>
            </a:pPr>
            <a:r>
              <a:rPr lang="en-US" dirty="0">
                <a:latin typeface="Arial" panose="020B0604020202020204" pitchFamily="34" charset="0"/>
                <a:cs typeface="Arial" panose="020B0604020202020204" pitchFamily="34" charset="0"/>
              </a:rPr>
              <a:t>occasional transient responses</a:t>
            </a:r>
          </a:p>
          <a:p>
            <a:pPr lvl="2" defTabSz="360000">
              <a:spcBef>
                <a:spcPts val="0"/>
              </a:spcBef>
              <a:spcAft>
                <a:spcPts val="600"/>
              </a:spcAft>
            </a:pPr>
            <a:r>
              <a:rPr lang="en-US" dirty="0">
                <a:latin typeface="Arial" panose="020B0604020202020204" pitchFamily="34" charset="0"/>
                <a:cs typeface="Arial" panose="020B0604020202020204" pitchFamily="34" charset="0"/>
              </a:rPr>
              <a:t>drive/power train harmonics (multiple sinusoids of varying frequencies)</a:t>
            </a: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spTree>
    <p:extLst>
      <p:ext uri="{BB962C8B-B14F-4D97-AF65-F5344CB8AC3E}">
        <p14:creationId xmlns:p14="http://schemas.microsoft.com/office/powerpoint/2010/main" val="452180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a:xfrm>
            <a:off x="935088" y="2191172"/>
            <a:ext cx="17030700" cy="6588730"/>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Research impetus:</a:t>
            </a:r>
          </a:p>
          <a:p>
            <a:pPr marL="0" indent="0" defTabSz="360000">
              <a:spcBef>
                <a:spcPts val="0"/>
              </a:spcBef>
              <a:spcAft>
                <a:spcPts val="600"/>
              </a:spcAft>
              <a:buNone/>
            </a:pPr>
            <a:r>
              <a:rPr lang="en-US" sz="2400" dirty="0">
                <a:latin typeface="Arial" panose="020B0604020202020204" pitchFamily="34" charset="0"/>
                <a:cs typeface="Arial" panose="020B0604020202020204" pitchFamily="34" charset="0"/>
              </a:rPr>
              <a:t>Are there typical vibration response spectra that can be used to represent the ride quality of heavy goods vehicles?</a:t>
            </a:r>
          </a:p>
          <a:p>
            <a:pPr defTabSz="360000">
              <a:spcBef>
                <a:spcPts val="0"/>
              </a:spcBef>
              <a:spcAft>
                <a:spcPts val="600"/>
              </a:spcAft>
            </a:pPr>
            <a:endParaRPr lang="en-US" sz="2400" dirty="0">
              <a:latin typeface="Arial" panose="020B0604020202020204" pitchFamily="34" charset="0"/>
              <a:cs typeface="Arial" panose="020B0604020202020204" pitchFamily="34" charset="0"/>
            </a:endParaRPr>
          </a:p>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Primary purpose:</a:t>
            </a:r>
          </a:p>
          <a:p>
            <a:pPr marL="0" indent="0" defTabSz="360000">
              <a:spcBef>
                <a:spcPts val="0"/>
              </a:spcBef>
              <a:spcAft>
                <a:spcPts val="600"/>
              </a:spcAft>
              <a:buNone/>
            </a:pPr>
            <a:r>
              <a:rPr lang="en-US" sz="2400" dirty="0">
                <a:latin typeface="Arial" panose="020B0604020202020204" pitchFamily="34" charset="0"/>
                <a:cs typeface="Arial" panose="020B0604020202020204" pitchFamily="34" charset="0"/>
              </a:rPr>
              <a:t>Laboratory simulation for packaging optimisation.</a:t>
            </a:r>
          </a:p>
          <a:p>
            <a:pPr marL="0" indent="0" defTabSz="360000">
              <a:spcBef>
                <a:spcPts val="0"/>
              </a:spcBef>
              <a:spcAft>
                <a:spcPts val="600"/>
              </a:spcAft>
              <a:buNone/>
            </a:pPr>
            <a:endParaRPr lang="en-US" sz="2400" dirty="0">
              <a:latin typeface="Arial" panose="020B0604020202020204" pitchFamily="34" charset="0"/>
              <a:cs typeface="Arial" panose="020B0604020202020204" pitchFamily="34" charset="0"/>
            </a:endParaRPr>
          </a:p>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Why:</a:t>
            </a:r>
          </a:p>
          <a:p>
            <a:pPr marL="0" indent="0" defTabSz="360000">
              <a:spcBef>
                <a:spcPts val="0"/>
              </a:spcBef>
              <a:spcAft>
                <a:spcPts val="600"/>
              </a:spcAft>
              <a:buNone/>
            </a:pPr>
            <a:r>
              <a:rPr lang="en-US" sz="2400" dirty="0">
                <a:latin typeface="Arial" panose="020B0604020202020204" pitchFamily="34" charset="0"/>
                <a:cs typeface="Arial" panose="020B0604020202020204" pitchFamily="34" charset="0"/>
              </a:rPr>
              <a:t>Current (generic) vibration spectra (PDS) do not match reality – leads to over-packaging or product damage.</a:t>
            </a:r>
          </a:p>
          <a:p>
            <a:pPr marL="0" indent="0" defTabSz="360000">
              <a:spcBef>
                <a:spcPts val="0"/>
              </a:spcBef>
              <a:spcAft>
                <a:spcPts val="600"/>
              </a:spcAft>
              <a:buNone/>
            </a:pPr>
            <a:endParaRPr lang="en-US" sz="2400" dirty="0">
              <a:latin typeface="Arial" panose="020B0604020202020204" pitchFamily="34" charset="0"/>
              <a:cs typeface="Arial" panose="020B0604020202020204" pitchFamily="34" charset="0"/>
            </a:endParaRPr>
          </a:p>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Constraints:</a:t>
            </a:r>
          </a:p>
          <a:p>
            <a:pPr marL="0" indent="0" defTabSz="360000">
              <a:spcBef>
                <a:spcPts val="0"/>
              </a:spcBef>
              <a:spcAft>
                <a:spcPts val="600"/>
              </a:spcAft>
              <a:buNone/>
            </a:pPr>
            <a:r>
              <a:rPr lang="en-US" sz="2400" dirty="0">
                <a:latin typeface="Arial" panose="020B0604020202020204" pitchFamily="34" charset="0"/>
                <a:cs typeface="Arial" panose="020B0604020202020204" pitchFamily="34" charset="0"/>
              </a:rPr>
              <a:t>Only vertical vibrations (heave) are considered.</a:t>
            </a:r>
          </a:p>
          <a:p>
            <a:pPr marL="0" indent="0" defTabSz="360000">
              <a:spcBef>
                <a:spcPts val="0"/>
              </a:spcBef>
              <a:spcAft>
                <a:spcPts val="600"/>
              </a:spcAft>
              <a:buNone/>
            </a:pPr>
            <a:r>
              <a:rPr lang="en-US" sz="2400" dirty="0">
                <a:latin typeface="Arial" panose="020B0604020202020204" pitchFamily="34" charset="0"/>
                <a:cs typeface="Arial" panose="020B0604020202020204" pitchFamily="34" charset="0"/>
              </a:rPr>
              <a:t>Analysis based on largest possible set of measured (vibration response) data from HGVs around the world.</a:t>
            </a: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935088" y="547689"/>
            <a:ext cx="12241360" cy="1787500"/>
          </a:xfrm>
        </p:spPr>
        <p:txBody>
          <a:bodyPr/>
          <a:lstStyle/>
          <a:p>
            <a:r>
              <a:rPr lang="en-AU" b="1" dirty="0">
                <a:effectLst/>
                <a:latin typeface="+mn-lt"/>
                <a:ea typeface="SimSun" panose="02010600030101010101" pitchFamily="2" charset="-122"/>
              </a:rPr>
              <a:t>Characterisation of Vibration Response Spectra of Road Transport Vehicles</a:t>
            </a: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spTree>
    <p:extLst>
      <p:ext uri="{BB962C8B-B14F-4D97-AF65-F5344CB8AC3E}">
        <p14:creationId xmlns:p14="http://schemas.microsoft.com/office/powerpoint/2010/main" val="3920887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a:xfrm>
            <a:off x="1257300" y="2191172"/>
            <a:ext cx="17030700" cy="2376264"/>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Background:</a:t>
            </a:r>
          </a:p>
          <a:p>
            <a:pPr defTabSz="360000">
              <a:spcBef>
                <a:spcPts val="0"/>
              </a:spcBef>
              <a:spcAft>
                <a:spcPts val="600"/>
              </a:spcAft>
            </a:pPr>
            <a:r>
              <a:rPr lang="en-US" sz="2400" dirty="0">
                <a:latin typeface="Arial" panose="020B0604020202020204" pitchFamily="34" charset="0"/>
                <a:cs typeface="Arial" panose="020B0604020202020204" pitchFamily="34" charset="0"/>
              </a:rPr>
              <a:t>Unsurprisingly, early attempts (1970s) at measuring and characterising vibration spectra were gallant but largely wrong (mostly due to technological limitations):</a:t>
            </a: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pic>
        <p:nvPicPr>
          <p:cNvPr id="5" name="Picture 4">
            <a:extLst>
              <a:ext uri="{FF2B5EF4-FFF2-40B4-BE49-F238E27FC236}">
                <a16:creationId xmlns:a16="http://schemas.microsoft.com/office/drawing/2014/main" id="{B49C9791-9A2C-9607-1F02-C4D2740C3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64" y="3775348"/>
            <a:ext cx="8651981" cy="5227919"/>
          </a:xfrm>
          <a:prstGeom prst="rect">
            <a:avLst/>
          </a:prstGeom>
        </p:spPr>
      </p:pic>
      <p:pic>
        <p:nvPicPr>
          <p:cNvPr id="6" name="Picture 5">
            <a:extLst>
              <a:ext uri="{FF2B5EF4-FFF2-40B4-BE49-F238E27FC236}">
                <a16:creationId xmlns:a16="http://schemas.microsoft.com/office/drawing/2014/main" id="{B326A7E7-1CCF-6749-751B-4BBE0FCE6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045" y="3775348"/>
            <a:ext cx="8674053" cy="5227919"/>
          </a:xfrm>
          <a:prstGeom prst="rect">
            <a:avLst/>
          </a:prstGeom>
        </p:spPr>
      </p:pic>
    </p:spTree>
    <p:extLst>
      <p:ext uri="{BB962C8B-B14F-4D97-AF65-F5344CB8AC3E}">
        <p14:creationId xmlns:p14="http://schemas.microsoft.com/office/powerpoint/2010/main" val="2242285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a:xfrm>
            <a:off x="1257300" y="2191172"/>
            <a:ext cx="17030700" cy="2376264"/>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Background:</a:t>
            </a:r>
          </a:p>
          <a:p>
            <a:pPr defTabSz="360000">
              <a:spcBef>
                <a:spcPts val="0"/>
              </a:spcBef>
              <a:spcAft>
                <a:spcPts val="600"/>
              </a:spcAft>
            </a:pPr>
            <a:r>
              <a:rPr lang="en-US" sz="2400" dirty="0">
                <a:latin typeface="Arial" panose="020B0604020202020204" pitchFamily="34" charset="0"/>
                <a:cs typeface="Arial" panose="020B0604020202020204" pitchFamily="34" charset="0"/>
              </a:rPr>
              <a:t>With the advent of more modern data recorders some improvement have been achieved but ‘test spectra’ specified by standard protocols remain problematic:</a:t>
            </a: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pic>
        <p:nvPicPr>
          <p:cNvPr id="7" name="Picture 6">
            <a:extLst>
              <a:ext uri="{FF2B5EF4-FFF2-40B4-BE49-F238E27FC236}">
                <a16:creationId xmlns:a16="http://schemas.microsoft.com/office/drawing/2014/main" id="{07E5A8F8-EF7C-2653-3EC7-7FA554F40251}"/>
              </a:ext>
            </a:extLst>
          </p:cNvPr>
          <p:cNvPicPr>
            <a:picLocks noChangeAspect="1"/>
          </p:cNvPicPr>
          <p:nvPr/>
        </p:nvPicPr>
        <p:blipFill>
          <a:blip r:embed="rId2"/>
          <a:stretch>
            <a:fillRect/>
          </a:stretch>
        </p:blipFill>
        <p:spPr>
          <a:xfrm>
            <a:off x="2879304" y="3415308"/>
            <a:ext cx="13017213" cy="6045816"/>
          </a:xfrm>
          <a:prstGeom prst="rect">
            <a:avLst/>
          </a:prstGeom>
        </p:spPr>
      </p:pic>
    </p:spTree>
    <p:extLst>
      <p:ext uri="{BB962C8B-B14F-4D97-AF65-F5344CB8AC3E}">
        <p14:creationId xmlns:p14="http://schemas.microsoft.com/office/powerpoint/2010/main" val="1934605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a:xfrm>
            <a:off x="1257300" y="2191172"/>
            <a:ext cx="4502324" cy="5544616"/>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What we found:</a:t>
            </a:r>
          </a:p>
          <a:p>
            <a:pPr defTabSz="360000">
              <a:spcBef>
                <a:spcPts val="0"/>
              </a:spcBef>
              <a:spcAft>
                <a:spcPts val="600"/>
              </a:spcAft>
            </a:pPr>
            <a:r>
              <a:rPr lang="en-US" sz="2400" dirty="0">
                <a:latin typeface="Arial" panose="020B0604020202020204" pitchFamily="34" charset="0"/>
                <a:cs typeface="Arial" panose="020B0604020202020204" pitchFamily="34" charset="0"/>
              </a:rPr>
              <a:t>From 129 vibration response spectra (PDS) </a:t>
            </a:r>
            <a:r>
              <a:rPr lang="en-AU" sz="2400" dirty="0">
                <a:latin typeface="Arial" panose="020B0604020202020204" pitchFamily="34" charset="0"/>
                <a:cs typeface="Arial" panose="020B0604020202020204" pitchFamily="34" charset="0"/>
              </a:rPr>
              <a:t>from a variety of vehicle types and road types, t</a:t>
            </a:r>
            <a:r>
              <a:rPr lang="en-US" sz="2400" dirty="0">
                <a:latin typeface="Arial" panose="020B0604020202020204" pitchFamily="34" charset="0"/>
                <a:cs typeface="Arial" panose="020B0604020202020204" pitchFamily="34" charset="0"/>
              </a:rPr>
              <a:t>here appears to be groupings of vibration spectra based on suspension type and payload (sprung mass).</a:t>
            </a:r>
          </a:p>
          <a:p>
            <a:pPr defTabSz="360000">
              <a:spcBef>
                <a:spcPts val="0"/>
              </a:spcBef>
              <a:spcAft>
                <a:spcPts val="600"/>
              </a:spcAft>
            </a:pPr>
            <a:r>
              <a:rPr lang="en-US" sz="2400" dirty="0">
                <a:latin typeface="Arial" panose="020B0604020202020204" pitchFamily="34" charset="0"/>
                <a:cs typeface="Arial" panose="020B0604020202020204" pitchFamily="34" charset="0"/>
              </a:rPr>
              <a:t>These representative response spectra were used to extract the parameters of quarter-car (2DoF) models:</a:t>
            </a:r>
          </a:p>
          <a:p>
            <a:pPr marL="0" indent="0" defTabSz="360000">
              <a:spcBef>
                <a:spcPts val="0"/>
              </a:spcBef>
              <a:spcAft>
                <a:spcPts val="600"/>
              </a:spcAft>
              <a:buNone/>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pic>
        <p:nvPicPr>
          <p:cNvPr id="5" name="Picture 4">
            <a:extLst>
              <a:ext uri="{FF2B5EF4-FFF2-40B4-BE49-F238E27FC236}">
                <a16:creationId xmlns:a16="http://schemas.microsoft.com/office/drawing/2014/main" id="{1B48B906-068B-A095-36CB-462F2D34C43D}"/>
              </a:ext>
            </a:extLst>
          </p:cNvPr>
          <p:cNvPicPr>
            <a:picLocks noChangeAspect="1"/>
          </p:cNvPicPr>
          <p:nvPr/>
        </p:nvPicPr>
        <p:blipFill>
          <a:blip r:embed="rId2"/>
          <a:stretch>
            <a:fillRect/>
          </a:stretch>
        </p:blipFill>
        <p:spPr>
          <a:xfrm>
            <a:off x="5543600" y="2335189"/>
            <a:ext cx="13125268" cy="6092414"/>
          </a:xfrm>
          <a:prstGeom prst="rect">
            <a:avLst/>
          </a:prstGeom>
        </p:spPr>
      </p:pic>
    </p:spTree>
    <p:extLst>
      <p:ext uri="{BB962C8B-B14F-4D97-AF65-F5344CB8AC3E}">
        <p14:creationId xmlns:p14="http://schemas.microsoft.com/office/powerpoint/2010/main" val="2184218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a:xfrm>
            <a:off x="1257300" y="2191172"/>
            <a:ext cx="16599668" cy="6588730"/>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How we got there:</a:t>
            </a:r>
          </a:p>
          <a:p>
            <a:pPr defTabSz="360000">
              <a:spcBef>
                <a:spcPts val="0"/>
              </a:spcBef>
              <a:spcAft>
                <a:spcPts val="600"/>
              </a:spcAft>
            </a:pPr>
            <a:r>
              <a:rPr lang="en-US" sz="2400" dirty="0">
                <a:latin typeface="Arial" panose="020B0604020202020204" pitchFamily="34" charset="0"/>
                <a:cs typeface="Arial" panose="020B0604020202020204" pitchFamily="34" charset="0"/>
              </a:rPr>
              <a:t>All available HGV vibration response spectra (PDS) was collected from the literature </a:t>
            </a:r>
            <a:r>
              <a:rPr lang="en-AU" sz="2400" dirty="0">
                <a:latin typeface="Arial" panose="020B0604020202020204" pitchFamily="34" charset="0"/>
                <a:cs typeface="Arial" panose="020B0604020202020204" pitchFamily="34" charset="0"/>
              </a:rPr>
              <a:t>where clear information on the vehicle type, suspension type and (approximate) payloads was available. </a:t>
            </a:r>
            <a:endParaRPr lang="en-US" sz="2400" dirty="0">
              <a:latin typeface="Arial" panose="020B0604020202020204" pitchFamily="34" charset="0"/>
              <a:cs typeface="Arial" panose="020B0604020202020204" pitchFamily="34" charset="0"/>
            </a:endParaRPr>
          </a:p>
          <a:p>
            <a:pPr defTabSz="360000">
              <a:spcBef>
                <a:spcPts val="0"/>
              </a:spcBef>
              <a:spcAft>
                <a:spcPts val="600"/>
              </a:spcAft>
            </a:pPr>
            <a:r>
              <a:rPr lang="en-US" sz="2400" dirty="0">
                <a:latin typeface="Arial" panose="020B0604020202020204" pitchFamily="34" charset="0"/>
                <a:cs typeface="Arial" panose="020B0604020202020204" pitchFamily="34" charset="0"/>
              </a:rPr>
              <a:t>We ended-up with 129 typical vibration response PDS:</a:t>
            </a:r>
          </a:p>
          <a:p>
            <a:pPr lvl="1" defTabSz="360000">
              <a:spcBef>
                <a:spcPts val="0"/>
              </a:spcBef>
              <a:spcAft>
                <a:spcPts val="600"/>
              </a:spcAft>
            </a:pPr>
            <a:r>
              <a:rPr lang="en-AU" sz="2400" dirty="0">
                <a:latin typeface="Arial" panose="020B0604020202020204" pitchFamily="34" charset="0"/>
                <a:cs typeface="Arial" panose="020B0604020202020204" pitchFamily="34" charset="0"/>
              </a:rPr>
              <a:t>56 were computed using vibration data measured by the authors over the past 25 years</a:t>
            </a:r>
          </a:p>
          <a:p>
            <a:pPr lvl="1" defTabSz="360000">
              <a:spcBef>
                <a:spcPts val="0"/>
              </a:spcBef>
              <a:spcAft>
                <a:spcPts val="600"/>
              </a:spcAft>
            </a:pPr>
            <a:r>
              <a:rPr lang="en-AU" sz="2400" dirty="0">
                <a:latin typeface="Arial" panose="020B0604020202020204" pitchFamily="34" charset="0"/>
                <a:cs typeface="Arial" panose="020B0604020202020204" pitchFamily="34" charset="0"/>
              </a:rPr>
              <a:t>73 extracted from published data (earliest reliable information published in 1992)</a:t>
            </a:r>
          </a:p>
          <a:p>
            <a:pPr defTabSz="360000">
              <a:spcBef>
                <a:spcPts val="0"/>
              </a:spcBef>
              <a:spcAft>
                <a:spcPts val="600"/>
              </a:spcAft>
            </a:pPr>
            <a:r>
              <a:rPr lang="en-AU" sz="2400" dirty="0">
                <a:latin typeface="Arial" panose="020B0604020202020204" pitchFamily="34" charset="0"/>
                <a:cs typeface="Arial" panose="020B0604020202020204" pitchFamily="34" charset="0"/>
              </a:rPr>
              <a:t>The frequency of the first natural mode (sprung mass resonance) was evaluated from the PDS and their distribution calculated for the two suspension types.</a:t>
            </a: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spTree>
    <p:extLst>
      <p:ext uri="{BB962C8B-B14F-4D97-AF65-F5344CB8AC3E}">
        <p14:creationId xmlns:p14="http://schemas.microsoft.com/office/powerpoint/2010/main" val="3822776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br>
              <a:rPr lang="en-AU" b="1" dirty="0">
                <a:effectLst/>
                <a:latin typeface="Times New Roman" panose="02020603050405020304" pitchFamily="18" charset="0"/>
                <a:ea typeface="SimSun" panose="02010600030101010101" pitchFamily="2" charset="-122"/>
              </a:rPr>
            </a:b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pic>
        <p:nvPicPr>
          <p:cNvPr id="6" name="Picture 5">
            <a:extLst>
              <a:ext uri="{FF2B5EF4-FFF2-40B4-BE49-F238E27FC236}">
                <a16:creationId xmlns:a16="http://schemas.microsoft.com/office/drawing/2014/main" id="{355B3C5B-A73C-7C6C-14DE-39CB35F9438E}"/>
              </a:ext>
            </a:extLst>
          </p:cNvPr>
          <p:cNvPicPr>
            <a:picLocks noChangeAspect="1"/>
          </p:cNvPicPr>
          <p:nvPr/>
        </p:nvPicPr>
        <p:blipFill>
          <a:blip r:embed="rId2"/>
          <a:stretch>
            <a:fillRect/>
          </a:stretch>
        </p:blipFill>
        <p:spPr>
          <a:xfrm>
            <a:off x="4366247" y="7651949"/>
            <a:ext cx="9558464" cy="1812031"/>
          </a:xfrm>
          <a:prstGeom prst="rect">
            <a:avLst/>
          </a:prstGeom>
        </p:spPr>
      </p:pic>
      <p:pic>
        <p:nvPicPr>
          <p:cNvPr id="8" name="Picture 7">
            <a:extLst>
              <a:ext uri="{FF2B5EF4-FFF2-40B4-BE49-F238E27FC236}">
                <a16:creationId xmlns:a16="http://schemas.microsoft.com/office/drawing/2014/main" id="{FE78FF96-4481-8764-1F1F-21B1C3D42419}"/>
              </a:ext>
            </a:extLst>
          </p:cNvPr>
          <p:cNvPicPr>
            <a:picLocks noChangeAspect="1"/>
          </p:cNvPicPr>
          <p:nvPr/>
        </p:nvPicPr>
        <p:blipFill>
          <a:blip r:embed="rId3"/>
          <a:stretch>
            <a:fillRect/>
          </a:stretch>
        </p:blipFill>
        <p:spPr>
          <a:xfrm>
            <a:off x="2807152" y="2683399"/>
            <a:ext cx="12676654" cy="4752527"/>
          </a:xfrm>
          <a:prstGeom prst="rect">
            <a:avLst/>
          </a:prstGeom>
        </p:spPr>
      </p:pic>
      <p:sp>
        <p:nvSpPr>
          <p:cNvPr id="2" name="Content Placeholder 1">
            <a:extLst>
              <a:ext uri="{FF2B5EF4-FFF2-40B4-BE49-F238E27FC236}">
                <a16:creationId xmlns:a16="http://schemas.microsoft.com/office/drawing/2014/main" id="{4F05C749-A8DD-196F-15B9-BA1DC8084226}"/>
              </a:ext>
            </a:extLst>
          </p:cNvPr>
          <p:cNvSpPr>
            <a:spLocks noGrp="1"/>
          </p:cNvSpPr>
          <p:nvPr>
            <p:ph sz="quarter" idx="11"/>
          </p:nvPr>
        </p:nvSpPr>
        <p:spPr>
          <a:xfrm>
            <a:off x="1257300" y="2191172"/>
            <a:ext cx="4358308" cy="504055"/>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How we got there:</a:t>
            </a:r>
          </a:p>
        </p:txBody>
      </p:sp>
    </p:spTree>
    <p:extLst>
      <p:ext uri="{BB962C8B-B14F-4D97-AF65-F5344CB8AC3E}">
        <p14:creationId xmlns:p14="http://schemas.microsoft.com/office/powerpoint/2010/main" val="426371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1257300" y="547689"/>
            <a:ext cx="11919148" cy="1787500"/>
          </a:xfrm>
        </p:spPr>
        <p:txBody>
          <a:bodyPr/>
          <a:lstStyle/>
          <a:p>
            <a:r>
              <a:rPr lang="en-AU" b="1" dirty="0">
                <a:effectLst/>
                <a:latin typeface="+mn-lt"/>
                <a:ea typeface="SimSun" panose="02010600030101010101" pitchFamily="2" charset="-122"/>
              </a:rPr>
              <a:t>Characterisation of Vibration Response Spectra of Road Transport Vehicles</a:t>
            </a:r>
            <a:br>
              <a:rPr lang="en-AU" b="1" dirty="0">
                <a:effectLst/>
                <a:latin typeface="Times New Roman" panose="02020603050405020304" pitchFamily="18" charset="0"/>
                <a:ea typeface="SimSun" panose="02010600030101010101" pitchFamily="2" charset="-122"/>
              </a:rPr>
            </a:b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pic>
        <p:nvPicPr>
          <p:cNvPr id="11" name="Picture 10">
            <a:extLst>
              <a:ext uri="{FF2B5EF4-FFF2-40B4-BE49-F238E27FC236}">
                <a16:creationId xmlns:a16="http://schemas.microsoft.com/office/drawing/2014/main" id="{97A77D7C-E077-71B2-02A3-5E4E116B5D85}"/>
              </a:ext>
            </a:extLst>
          </p:cNvPr>
          <p:cNvPicPr>
            <a:picLocks noChangeAspect="1"/>
          </p:cNvPicPr>
          <p:nvPr/>
        </p:nvPicPr>
        <p:blipFill>
          <a:blip r:embed="rId2"/>
          <a:stretch>
            <a:fillRect/>
          </a:stretch>
        </p:blipFill>
        <p:spPr>
          <a:xfrm>
            <a:off x="5592644" y="1831133"/>
            <a:ext cx="12552356" cy="7704856"/>
          </a:xfrm>
          <a:prstGeom prst="rect">
            <a:avLst/>
          </a:prstGeom>
        </p:spPr>
      </p:pic>
      <p:sp>
        <p:nvSpPr>
          <p:cNvPr id="2" name="Content Placeholder 1">
            <a:extLst>
              <a:ext uri="{FF2B5EF4-FFF2-40B4-BE49-F238E27FC236}">
                <a16:creationId xmlns:a16="http://schemas.microsoft.com/office/drawing/2014/main" id="{B8D48994-886B-11FA-0E33-CABD972B3200}"/>
              </a:ext>
            </a:extLst>
          </p:cNvPr>
          <p:cNvSpPr>
            <a:spLocks noGrp="1"/>
          </p:cNvSpPr>
          <p:nvPr>
            <p:ph sz="quarter" idx="11"/>
          </p:nvPr>
        </p:nvSpPr>
        <p:spPr>
          <a:xfrm>
            <a:off x="1257300" y="2191172"/>
            <a:ext cx="4358308" cy="3168352"/>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How we got there:</a:t>
            </a:r>
          </a:p>
          <a:p>
            <a:pPr defTabSz="360000">
              <a:spcBef>
                <a:spcPts val="0"/>
              </a:spcBef>
              <a:spcAft>
                <a:spcPts val="600"/>
              </a:spcAft>
            </a:pPr>
            <a:r>
              <a:rPr lang="en-US" sz="2400" dirty="0">
                <a:latin typeface="Arial" panose="020B0604020202020204" pitchFamily="34" charset="0"/>
                <a:cs typeface="Arial" panose="020B0604020202020204" pitchFamily="34" charset="0"/>
              </a:rPr>
              <a:t>Mean PDS not acceptable.</a:t>
            </a:r>
          </a:p>
          <a:p>
            <a:pPr defTabSz="360000">
              <a:spcBef>
                <a:spcPts val="0"/>
              </a:spcBef>
              <a:spcAft>
                <a:spcPts val="600"/>
              </a:spcAft>
            </a:pPr>
            <a:r>
              <a:rPr lang="en-US" sz="2400" dirty="0">
                <a:latin typeface="Arial" panose="020B0604020202020204" pitchFamily="34" charset="0"/>
                <a:cs typeface="Arial" panose="020B0604020202020204" pitchFamily="34" charset="0"/>
              </a:rPr>
              <a:t>Need to find representative PDS for each grouping; i.e. progressively eliminate ‘outliers’.</a:t>
            </a:r>
          </a:p>
        </p:txBody>
      </p:sp>
    </p:spTree>
    <p:extLst>
      <p:ext uri="{BB962C8B-B14F-4D97-AF65-F5344CB8AC3E}">
        <p14:creationId xmlns:p14="http://schemas.microsoft.com/office/powerpoint/2010/main" val="1787677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a:xfrm>
            <a:off x="935088" y="547689"/>
            <a:ext cx="12241360" cy="1787500"/>
          </a:xfrm>
        </p:spPr>
        <p:txBody>
          <a:bodyPr/>
          <a:lstStyle/>
          <a:p>
            <a:r>
              <a:rPr lang="en-AU" b="1" dirty="0">
                <a:effectLst/>
                <a:latin typeface="+mn-lt"/>
                <a:ea typeface="SimSun" panose="02010600030101010101" pitchFamily="2" charset="-122"/>
              </a:rPr>
              <a:t>Characterisation of Vibration Response Spectra of Road Transport Vehicles</a:t>
            </a:r>
            <a:br>
              <a:rPr lang="en-AU" b="1" dirty="0">
                <a:effectLst/>
                <a:latin typeface="Times New Roman" panose="02020603050405020304" pitchFamily="18" charset="0"/>
                <a:ea typeface="SimSun" panose="02010600030101010101" pitchFamily="2" charset="-122"/>
              </a:rPr>
            </a:br>
            <a:endParaRPr lang="en-AU"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M.J. Lamb &amp; V. Rouillard</a:t>
            </a:r>
          </a:p>
        </p:txBody>
      </p:sp>
      <p:sp>
        <p:nvSpPr>
          <p:cNvPr id="2" name="Content Placeholder 1">
            <a:extLst>
              <a:ext uri="{FF2B5EF4-FFF2-40B4-BE49-F238E27FC236}">
                <a16:creationId xmlns:a16="http://schemas.microsoft.com/office/drawing/2014/main" id="{B8D48994-886B-11FA-0E33-CABD972B3200}"/>
              </a:ext>
            </a:extLst>
          </p:cNvPr>
          <p:cNvSpPr>
            <a:spLocks noGrp="1"/>
          </p:cNvSpPr>
          <p:nvPr>
            <p:ph sz="quarter" idx="11"/>
          </p:nvPr>
        </p:nvSpPr>
        <p:spPr>
          <a:xfrm>
            <a:off x="935088" y="2191172"/>
            <a:ext cx="15773400" cy="5760640"/>
          </a:xfrm>
        </p:spPr>
        <p:txBody>
          <a:bodyPr/>
          <a:lstStyle/>
          <a:p>
            <a:pPr marL="0" indent="0" defTabSz="360000">
              <a:spcBef>
                <a:spcPts val="0"/>
              </a:spcBef>
              <a:spcAft>
                <a:spcPts val="600"/>
              </a:spcAft>
              <a:buNone/>
            </a:pPr>
            <a:r>
              <a:rPr lang="en-US" sz="2400" b="1" dirty="0">
                <a:latin typeface="Arial" panose="020B0604020202020204" pitchFamily="34" charset="0"/>
                <a:cs typeface="Arial" panose="020B0604020202020204" pitchFamily="34" charset="0"/>
              </a:rPr>
              <a:t>How we got there:</a:t>
            </a:r>
          </a:p>
          <a:p>
            <a:pPr defTabSz="360000">
              <a:spcBef>
                <a:spcPts val="0"/>
              </a:spcBef>
              <a:spcAft>
                <a:spcPts val="600"/>
              </a:spcAft>
            </a:pPr>
            <a:r>
              <a:rPr lang="en-US" sz="2400" b="1" u="sng" dirty="0">
                <a:latin typeface="Arial" panose="020B0604020202020204" pitchFamily="34" charset="0"/>
                <a:cs typeface="Arial" panose="020B0604020202020204" pitchFamily="34" charset="0"/>
              </a:rPr>
              <a:t>Selective elimination to produce representative PDS</a:t>
            </a:r>
          </a:p>
          <a:p>
            <a:pPr defTabSz="360000">
              <a:spcBef>
                <a:spcPts val="0"/>
              </a:spcBef>
              <a:spcAft>
                <a:spcPts val="600"/>
              </a:spcAft>
            </a:pPr>
            <a:r>
              <a:rPr lang="en-US" sz="2400" dirty="0">
                <a:latin typeface="Arial" panose="020B0604020202020204" pitchFamily="34" charset="0"/>
                <a:cs typeface="Arial" panose="020B0604020202020204" pitchFamily="34" charset="0"/>
              </a:rPr>
              <a:t>Focused on the important features of the vibration response PDSs (the prominent peaks corresponding to the sprung mass and unsprung mass (axle hop) resonance</a:t>
            </a:r>
          </a:p>
          <a:p>
            <a:pPr defTabSz="360000">
              <a:spcBef>
                <a:spcPts val="0"/>
              </a:spcBef>
              <a:spcAft>
                <a:spcPts val="600"/>
              </a:spcAft>
            </a:pPr>
            <a:r>
              <a:rPr lang="en-US" sz="2400" dirty="0">
                <a:latin typeface="Arial" panose="020B0604020202020204" pitchFamily="34" charset="0"/>
                <a:cs typeface="Arial" panose="020B0604020202020204" pitchFamily="34" charset="0"/>
              </a:rPr>
              <a:t>Clearly abnormal PDS (with excessively large peaks outside the typical first and second mode frequency bands) were discarded.</a:t>
            </a:r>
          </a:p>
          <a:p>
            <a:pPr defTabSz="360000">
              <a:spcBef>
                <a:spcPts val="0"/>
              </a:spcBef>
              <a:spcAft>
                <a:spcPts val="600"/>
              </a:spcAft>
            </a:pPr>
            <a:r>
              <a:rPr lang="en-US" sz="2400" dirty="0">
                <a:latin typeface="Arial" panose="020B0604020202020204" pitchFamily="34" charset="0"/>
                <a:cs typeface="Arial" panose="020B0604020202020204" pitchFamily="34" charset="0"/>
              </a:rPr>
              <a:t>The mean of the remaining PDS was then computed and individual PDS with large deviations from the mean across the low (rigid body) frequency bands were progressively eliminated with the mean re-computed after each elimination resulting in the representative PDS for the group.  </a:t>
            </a:r>
          </a:p>
        </p:txBody>
      </p:sp>
    </p:spTree>
    <p:extLst>
      <p:ext uri="{BB962C8B-B14F-4D97-AF65-F5344CB8AC3E}">
        <p14:creationId xmlns:p14="http://schemas.microsoft.com/office/powerpoint/2010/main" val="4202842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hnology Convergence 2023 - Presentation Template" id="{AD7E61BC-6D68-468E-983F-68C8A034365A}" vid="{6AA01E9F-0444-4427-8A7C-1FD78B2E5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Technology Convergence 2023 - Presentation Template</Template>
  <TotalTime>9874</TotalTime>
  <Words>1210</Words>
  <Application>Microsoft Office PowerPoint</Application>
  <PresentationFormat>Custom</PresentationFormat>
  <Paragraphs>106</Paragraphs>
  <Slides>16</Slides>
  <Notes>0</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Times New Roman</vt:lpstr>
      <vt:lpstr>Calibri</vt:lpstr>
      <vt:lpstr>Open Sauce Bold</vt:lpstr>
      <vt:lpstr>Office Theme</vt:lpstr>
      <vt:lpstr>Equation</vt:lpstr>
      <vt:lpstr>Characterisation of Vibration Response Spectra of Road Transport Vehicles </vt:lpstr>
      <vt:lpstr>Characterisation of Vibration Response Spectra of Road Transport Vehicles</vt:lpstr>
      <vt:lpstr>Characterisation of Vibration Response Spectra of Road Transport Vehicles</vt:lpstr>
      <vt:lpstr>Characterisation of Vibration Response Spectra of Road Transport Vehicles</vt:lpstr>
      <vt:lpstr>Characterisation of Vibration Response Spectra of Road Transport Vehicles</vt:lpstr>
      <vt:lpstr>Characterisation of Vibration Response Spectra of Road Transport Vehicles</vt:lpstr>
      <vt:lpstr>Characterisation of Vibration Response Spectra of Road Transport Vehicles </vt:lpstr>
      <vt:lpstr>Characterisation of Vibration Response Spectra of Road Transport Vehicles </vt:lpstr>
      <vt:lpstr>Characterisation of Vibration Response Spectra of Road Transport Vehicles </vt:lpstr>
      <vt:lpstr>Characterisation of Vibration Response Spectra of Road Transport Vehicles </vt:lpstr>
      <vt:lpstr>Characterisation of Vibration Response Spectra of Road Transport Vehicles </vt:lpstr>
      <vt:lpstr>Characterisation of Vibration Response Spectra of Road Transport Vehicles </vt:lpstr>
      <vt:lpstr>Characterisation of Vibration Response Spectra of Road Transport Vehicles</vt:lpstr>
      <vt:lpstr>Characterisation of Vibration Response Spectra of Road Transport Vehicles</vt:lpstr>
      <vt:lpstr>Characterisation of Vibration Response Spectra of Road Transport Vehicles </vt:lpstr>
      <vt:lpstr>Characterisation of Vibration Response Spectra of Road Transport Vehicles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Hamid</dc:creator>
  <cp:lastModifiedBy>Vincent Rouillard</cp:lastModifiedBy>
  <cp:revision>41</cp:revision>
  <dcterms:created xsi:type="dcterms:W3CDTF">2023-08-30T05:28:25Z</dcterms:created>
  <dcterms:modified xsi:type="dcterms:W3CDTF">2023-10-13T06:00:14Z</dcterms:modified>
  <dc:identifier>DAFqF3977AU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dc88d9-fa17-47eb-a208-3e66f59d50e5_Enabled">
    <vt:lpwstr>true</vt:lpwstr>
  </property>
  <property fmtid="{D5CDD505-2E9C-101B-9397-08002B2CF9AE}" pid="3" name="MSIP_Label_d7dc88d9-fa17-47eb-a208-3e66f59d50e5_SetDate">
    <vt:lpwstr>2023-09-18T05:41:28Z</vt:lpwstr>
  </property>
  <property fmtid="{D5CDD505-2E9C-101B-9397-08002B2CF9AE}" pid="4" name="MSIP_Label_d7dc88d9-fa17-47eb-a208-3e66f59d50e5_Method">
    <vt:lpwstr>Standard</vt:lpwstr>
  </property>
  <property fmtid="{D5CDD505-2E9C-101B-9397-08002B2CF9AE}" pid="5" name="MSIP_Label_d7dc88d9-fa17-47eb-a208-3e66f59d50e5_Name">
    <vt:lpwstr>Internal</vt:lpwstr>
  </property>
  <property fmtid="{D5CDD505-2E9C-101B-9397-08002B2CF9AE}" pid="6" name="MSIP_Label_d7dc88d9-fa17-47eb-a208-3e66f59d50e5_SiteId">
    <vt:lpwstr>d51ba343-9258-4ea6-9907-426d8c84ec12</vt:lpwstr>
  </property>
  <property fmtid="{D5CDD505-2E9C-101B-9397-08002B2CF9AE}" pid="7" name="MSIP_Label_d7dc88d9-fa17-47eb-a208-3e66f59d50e5_ActionId">
    <vt:lpwstr>1d161256-8df1-42ac-bc58-dfde7fabfabd</vt:lpwstr>
  </property>
  <property fmtid="{D5CDD505-2E9C-101B-9397-08002B2CF9AE}" pid="8" name="MSIP_Label_d7dc88d9-fa17-47eb-a208-3e66f59d50e5_ContentBits">
    <vt:lpwstr>0</vt:lpwstr>
  </property>
</Properties>
</file>