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7"/>
  </p:handoutMasterIdLst>
  <p:sldIdLst>
    <p:sldId id="256" r:id="rId2"/>
    <p:sldId id="258" r:id="rId3"/>
    <p:sldId id="260" r:id="rId4"/>
    <p:sldId id="259" r:id="rId5"/>
    <p:sldId id="262" r:id="rId6"/>
    <p:sldId id="263" r:id="rId7"/>
    <p:sldId id="265" r:id="rId8"/>
    <p:sldId id="266" r:id="rId9"/>
    <p:sldId id="270" r:id="rId10"/>
    <p:sldId id="267" r:id="rId11"/>
    <p:sldId id="268" r:id="rId12"/>
    <p:sldId id="269" r:id="rId13"/>
    <p:sldId id="257" r:id="rId14"/>
    <p:sldId id="271" r:id="rId15"/>
    <p:sldId id="272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Open Sauce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22/10/2023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igurdur.erlingsson@vti.se" TargetMode="External"/><Relationship Id="rId2" Type="http://schemas.openxmlformats.org/officeDocument/2006/relationships/hyperlink" Target="mailto:sogol.kharrazi@vti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83499"/>
            <a:ext cx="15932866" cy="1838835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High-capacity transport in cities and the impact on the roads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67595-7022-4DBF-820E-E6FB76FAB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Sogol Kharrazi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E674F-2A82-A8F6-0C96-5EB645041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Sigurdur Erlingsson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AAF163A-23B9-AB02-44BA-3608CD40B8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" b="3070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482852B-34B9-F4E0-C9F7-208598FB638C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b="20819"/>
          <a:stretch/>
        </p:blipFill>
        <p:spPr bwMode="auto">
          <a:xfrm>
            <a:off x="9650882" y="5841721"/>
            <a:ext cx="1980605" cy="21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Placeholder 14" descr="A close-up of a person&#10;&#10;Description automatically generated">
            <a:extLst>
              <a:ext uri="{FF2B5EF4-FFF2-40B4-BE49-F238E27FC236}">
                <a16:creationId xmlns:a16="http://schemas.microsoft.com/office/drawing/2014/main" id="{ADB01192-EADE-D64F-33D9-96FC744667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 b="13938"/>
          <a:stretch/>
        </p:blipFill>
        <p:spPr>
          <a:xfrm>
            <a:off x="15209561" y="5787904"/>
            <a:ext cx="1980605" cy="2160000"/>
          </a:xfrm>
        </p:spPr>
      </p:pic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 – Seasonal variation 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7886D9-B4B7-4DD4-14B4-000A3E18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87721"/>
              </p:ext>
            </p:extLst>
          </p:nvPr>
        </p:nvGraphicFramePr>
        <p:xfrm>
          <a:off x="1262522" y="2119164"/>
          <a:ext cx="10657185" cy="6309360"/>
        </p:xfrm>
        <a:graphic>
          <a:graphicData uri="http://schemas.openxmlformats.org/drawingml/2006/table">
            <a:tbl>
              <a:tblPr firstRow="1" firstCol="1" bandRow="1"/>
              <a:tblGrid>
                <a:gridCol w="2788539">
                  <a:extLst>
                    <a:ext uri="{9D8B030D-6E8A-4147-A177-3AD203B41FA5}">
                      <a16:colId xmlns:a16="http://schemas.microsoft.com/office/drawing/2014/main" val="117382351"/>
                    </a:ext>
                  </a:extLst>
                </a:gridCol>
                <a:gridCol w="1570259">
                  <a:extLst>
                    <a:ext uri="{9D8B030D-6E8A-4147-A177-3AD203B41FA5}">
                      <a16:colId xmlns:a16="http://schemas.microsoft.com/office/drawing/2014/main" val="1786149230"/>
                    </a:ext>
                  </a:extLst>
                </a:gridCol>
                <a:gridCol w="1570259">
                  <a:extLst>
                    <a:ext uri="{9D8B030D-6E8A-4147-A177-3AD203B41FA5}">
                      <a16:colId xmlns:a16="http://schemas.microsoft.com/office/drawing/2014/main" val="4018589193"/>
                    </a:ext>
                  </a:extLst>
                </a:gridCol>
                <a:gridCol w="1570259">
                  <a:extLst>
                    <a:ext uri="{9D8B030D-6E8A-4147-A177-3AD203B41FA5}">
                      <a16:colId xmlns:a16="http://schemas.microsoft.com/office/drawing/2014/main" val="3060911776"/>
                    </a:ext>
                  </a:extLst>
                </a:gridCol>
                <a:gridCol w="1570259">
                  <a:extLst>
                    <a:ext uri="{9D8B030D-6E8A-4147-A177-3AD203B41FA5}">
                      <a16:colId xmlns:a16="http://schemas.microsoft.com/office/drawing/2014/main" val="589343085"/>
                    </a:ext>
                  </a:extLst>
                </a:gridCol>
                <a:gridCol w="1587610">
                  <a:extLst>
                    <a:ext uri="{9D8B030D-6E8A-4147-A177-3AD203B41FA5}">
                      <a16:colId xmlns:a16="http://schemas.microsoft.com/office/drawing/2014/main" val="1467196649"/>
                    </a:ext>
                  </a:extLst>
                </a:gridCol>
              </a:tblGrid>
              <a:tr h="25967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Loaded vehicles one way trip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683709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 (°C)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67081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(month)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84392"/>
                  </a:ext>
                </a:extLst>
              </a:tr>
              <a:tr h="25967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Summation of fourth powered peak strains (x10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-18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per ton carried load (AC fatigue cracking)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909827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HCT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126.45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228.13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545.58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2460.83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739184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96.52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183.32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458.14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2114.32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61851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112.35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235.93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591.64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2848.07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357268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96.13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229.82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606.10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2949.83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439065"/>
                  </a:ext>
                </a:extLst>
              </a:tr>
              <a:tr h="25967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Summation of fourth powered peak strains (x10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-18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per ton carried load (Subgrade rutting)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62314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HCT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0.18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5979.77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810.24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1418.83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4442.90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90841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6184.62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737.93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1277.56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3979.27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363663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0.19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5423.94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849.07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1496.72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4832.54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33867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5989.47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1104.23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1956.04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6205.70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694612"/>
                  </a:ext>
                </a:extLst>
              </a:tr>
              <a:tr h="25967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1800" i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r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(AC fatigue cracking)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32599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HCT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0.99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302437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60769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1.08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0.98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297101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390440"/>
                  </a:ext>
                </a:extLst>
              </a:tr>
              <a:tr h="25967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1800" i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r</a:t>
                      </a:r>
                      <a:r>
                        <a:rPr lang="en-US" sz="1800" b="1" i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(Subgrade rutting)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38611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HCT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14646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1.03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0.65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0.64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372782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0.77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124225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axle truck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456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BCB302-2918-77E7-F430-F9C4596D73C8}"/>
              </a:ext>
            </a:extLst>
          </p:cNvPr>
          <p:cNvSpPr txBox="1"/>
          <p:nvPr/>
        </p:nvSpPr>
        <p:spPr>
          <a:xfrm>
            <a:off x="12128934" y="7303740"/>
            <a:ext cx="4896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Seasonal variation in strains and relative damage factor per trip (</a:t>
            </a:r>
            <a:r>
              <a:rPr lang="en-US" sz="2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US" sz="2400" i="1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for Structure 1</a:t>
            </a:r>
            <a:endParaRPr lang="sv-SE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2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94FD55B-BEA2-9DF8-FAE8-39D1EAE33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5154561"/>
            <a:ext cx="6680708" cy="32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F300CA-4398-6841-9DA4-8E02C12F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511" y="5154561"/>
            <a:ext cx="6751189" cy="32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 – AC fatigue cracking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47DBD1-E7AD-AB24-FF6F-4E085694B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616" y="2263180"/>
            <a:ext cx="6736914" cy="32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1EC2AF-CE7B-E357-C4BF-A5E3F7C47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435" y="8333101"/>
            <a:ext cx="76887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3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F033AA-9B4A-95D1-5E82-C3213D8D6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988" y="5143500"/>
            <a:ext cx="6736915" cy="32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 – Subgrade rutting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E72EF6-D5BD-04D3-9E14-1269CFF1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35" y="8333101"/>
            <a:ext cx="7688714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6A4EF2-1EF3-078F-90E7-95DB7A8E1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5099359"/>
            <a:ext cx="6841609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194030-8A9D-5734-F42A-072CA80C9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154" y="2263180"/>
            <a:ext cx="665127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results indicate that the HCT truck is slightly more damaging than the 4-axle truck but less damaging than the 3-axle and 2-axle trucks.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damage calculations include some simplifications and assumptions. For instance, the effect of tire width on the contact area is not included, which is disadvantageous for wide single tires.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Including tire width effects will decrease the relative difference between the HCT truck and the 4-axle truck.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</p:spTree>
    <p:extLst>
      <p:ext uri="{BB962C8B-B14F-4D97-AF65-F5344CB8AC3E}">
        <p14:creationId xmlns:p14="http://schemas.microsoft.com/office/powerpoint/2010/main" val="428112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879588" cy="5976664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assess the potential benefit of the HCT truck, fuel efficiency and other factors should also be weighed in, not only the pavement damage risks.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HCT-trucks are used instead of 3-axle trucks for carrying a fixed amount of load, number of required trips will be reduced by half. The corresponding reduction in fuel consumption is estimated to be about 40%.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Weighing in other benefits, the HCT truck may be a better option than all the reference vehicles.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</p:spTree>
    <p:extLst>
      <p:ext uri="{BB962C8B-B14F-4D97-AF65-F5344CB8AC3E}">
        <p14:creationId xmlns:p14="http://schemas.microsoft.com/office/powerpoint/2010/main" val="87819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394" y="3127276"/>
            <a:ext cx="12495212" cy="223224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A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B83AD0-C414-8CED-98FE-DBE7FF4C5CD3}"/>
              </a:ext>
            </a:extLst>
          </p:cNvPr>
          <p:cNvSpPr txBox="1">
            <a:spLocks/>
          </p:cNvSpPr>
          <p:nvPr/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49100A9-A324-40CF-8CD4-EBF8C74D754A}"/>
              </a:ext>
            </a:extLst>
          </p:cNvPr>
          <p:cNvSpPr txBox="1">
            <a:spLocks/>
          </p:cNvSpPr>
          <p:nvPr/>
        </p:nvSpPr>
        <p:spPr>
          <a:xfrm>
            <a:off x="2896394" y="6007596"/>
            <a:ext cx="12495212" cy="1224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3B9D4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shafiqur.rahman@vti.se</a:t>
            </a:r>
          </a:p>
          <a:p>
            <a:pPr algn="ctr">
              <a:spcBef>
                <a:spcPts val="0"/>
              </a:spcBef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sogol.kharrazi@vti.se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sigurdur.erlingsson@vti.se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1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3487316"/>
            <a:ext cx="11487100" cy="396044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Construction industry is responsible for one third of the greenhouse emissions world-wide. 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About 10% of construction emissions stem from the transport of mass in connection with constructions.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urban areas in Sweden as much as 50% of weight-restricted transport is connected to constructions.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ADCC6-313E-D3DD-5F45-67804E5F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416" y="2839244"/>
            <a:ext cx="3628311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9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911252"/>
            <a:ext cx="11426088" cy="51845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roads in Sweden are divided into four classes of bearing capacities (BK classes).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allowed vehicle weight on each road class depends on the distance between the first and last axle of the vehicle.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Roads in inner cities usually have a BK2 bearing capacity and a maximum allowed length of 12 m, resulting in 25t limit for a truck with 7m axle distance.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pic>
        <p:nvPicPr>
          <p:cNvPr id="8" name="Picture 7" descr="A city with many buildings and a river&#10;&#10;Description automatically generated">
            <a:extLst>
              <a:ext uri="{FF2B5EF4-FFF2-40B4-BE49-F238E27FC236}">
                <a16:creationId xmlns:a16="http://schemas.microsoft.com/office/drawing/2014/main" id="{6838C30B-049C-90CB-DD60-E8D8654AB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34"/>
          <a:stretch/>
        </p:blipFill>
        <p:spPr>
          <a:xfrm>
            <a:off x="12683388" y="2866230"/>
            <a:ext cx="4347311" cy="53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3426944"/>
            <a:ext cx="8246740" cy="4327891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HCT city project started in 2021 to address the need for more efficient construction transport in cities.</a:t>
            </a:r>
          </a:p>
          <a:p>
            <a:pPr>
              <a:spcBef>
                <a:spcPts val="30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specially designed 5-axle truck with gross weight of 38-42 t and a length under 12 m is used for transport in a construction site in Stockholm.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pic>
        <p:nvPicPr>
          <p:cNvPr id="7" name="Picture 6" descr="A black truck on a road&#10;&#10;Description automatically generated">
            <a:extLst>
              <a:ext uri="{FF2B5EF4-FFF2-40B4-BE49-F238E27FC236}">
                <a16:creationId xmlns:a16="http://schemas.microsoft.com/office/drawing/2014/main" id="{615C0A3D-FD11-1292-11B7-DB1565840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t="4296" r="4756" b="1531"/>
          <a:stretch/>
        </p:blipFill>
        <p:spPr>
          <a:xfrm>
            <a:off x="9864080" y="2911252"/>
            <a:ext cx="7064500" cy="53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1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9919" y="2983260"/>
            <a:ext cx="6404061" cy="2304256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Comparing pavement damage induced by the HCT truck with three reference trucks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Objective of the study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9175" y="9103940"/>
            <a:ext cx="788670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88159-71BD-C8EB-799D-C41769E70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72"/>
          <a:stretch/>
        </p:blipFill>
        <p:spPr>
          <a:xfrm>
            <a:off x="7919864" y="2983260"/>
            <a:ext cx="9101280" cy="512859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C74ADA-A06B-A57F-143D-E5DEC37A3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75297"/>
              </p:ext>
            </p:extLst>
          </p:nvPr>
        </p:nvGraphicFramePr>
        <p:xfrm>
          <a:off x="1367136" y="4911452"/>
          <a:ext cx="6300160" cy="3200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419526806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26174499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3409282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39168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/>
                        <a:t>Gross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/>
                        <a:t>Empty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/>
                        <a:t>Carried 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02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HCT truck </a:t>
                      </a:r>
                    </a:p>
                    <a:p>
                      <a:r>
                        <a:rPr lang="sv-SE" sz="2000" dirty="0"/>
                        <a:t>(BK4)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42 t</a:t>
                      </a:r>
                    </a:p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18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24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7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4-axle truck </a:t>
                      </a:r>
                    </a:p>
                    <a:p>
                      <a:r>
                        <a:rPr lang="sv-SE" sz="2000" dirty="0"/>
                        <a:t>(BK4)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33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15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18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1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/>
                        <a:t>3-axle truck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/>
                        <a:t>(BK2)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23.5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12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11.5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04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/>
                        <a:t>2-axle truck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/>
                        <a:t>(BK2)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18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11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7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1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0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47792" y="3070730"/>
            <a:ext cx="6788096" cy="4881082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Simulations were done in a pavement analysis tool called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ERAPave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*, developed at VTI. </a:t>
            </a:r>
          </a:p>
          <a:p>
            <a:pPr>
              <a:spcBef>
                <a:spcPts val="36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Three pavement structures were analyzed, representative of Stockholm urban area.</a:t>
            </a:r>
          </a:p>
          <a:p>
            <a:pPr marL="0" indent="0">
              <a:buNone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Elastic Response Analysis of Pavements </a:t>
            </a:r>
          </a:p>
          <a:p>
            <a:pPr marL="0" indent="0">
              <a:buNone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3FD1C-3713-A2E6-F2E8-E169DAC61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8"/>
          <a:stretch/>
        </p:blipFill>
        <p:spPr>
          <a:xfrm>
            <a:off x="7992880" y="2839245"/>
            <a:ext cx="9072000" cy="56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0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690194"/>
            <a:ext cx="9758908" cy="532859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analyses were carried out for 5 seasons </a:t>
            </a:r>
          </a:p>
          <a:p>
            <a:pPr marL="0" indent="0">
              <a:spcBef>
                <a:spcPts val="300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Layer and material properties of the pavement structures were decided based on data from laboratory tests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239A1B-3446-2713-C3FD-E41528B5C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84788"/>
              </p:ext>
            </p:extLst>
          </p:nvPr>
        </p:nvGraphicFramePr>
        <p:xfrm>
          <a:off x="1947295" y="3839736"/>
          <a:ext cx="8378917" cy="12801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978917">
                  <a:extLst>
                    <a:ext uri="{9D8B030D-6E8A-4147-A177-3AD203B41FA5}">
                      <a16:colId xmlns:a16="http://schemas.microsoft.com/office/drawing/2014/main" val="8669985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25526054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38882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9333282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728335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65338199"/>
                    </a:ext>
                  </a:extLst>
                </a:gridCol>
              </a:tblGrid>
              <a:tr h="364961"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Considered Seasons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92339"/>
                  </a:ext>
                </a:extLst>
              </a:tr>
              <a:tr h="3649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Temperature (°C)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0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10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20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30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40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2865547"/>
                  </a:ext>
                </a:extLst>
              </a:tr>
              <a:tr h="36496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Duration (month)</a:t>
                      </a:r>
                      <a:endParaRPr lang="sv-SE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3</a:t>
                      </a:r>
                      <a:endParaRPr lang="sv-SE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3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3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2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1</a:t>
                      </a:r>
                      <a:endParaRPr lang="sv-SE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663721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12ADED7-006C-5206-6DB6-67AEF4530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04" y="2688719"/>
            <a:ext cx="5616623" cy="3917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E2DF71-FDD9-C1CC-DBDE-FB57129B0233}"/>
              </a:ext>
            </a:extLst>
          </p:cNvPr>
          <p:cNvSpPr txBox="1"/>
          <p:nvPr/>
        </p:nvSpPr>
        <p:spPr>
          <a:xfrm>
            <a:off x="12024320" y="672767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Temperature variation at 2 cm depth of a pavement close to Stockholm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4841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B860EF5-D396-A325-A6E1-622AD300C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82" y="4063380"/>
            <a:ext cx="10682610" cy="2340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690194"/>
            <a:ext cx="15879588" cy="532859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 vehicle speed of 45 km/h, transverse tensile strains at the bottom of the AC layer and vertical strains at the top of the subgrade were calculated.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2DF71-FDD9-C1CC-DBDE-FB57129B0233}"/>
              </a:ext>
            </a:extLst>
          </p:cNvPr>
          <p:cNvSpPr txBox="1"/>
          <p:nvPr/>
        </p:nvSpPr>
        <p:spPr>
          <a:xfrm>
            <a:off x="12528376" y="4447227"/>
            <a:ext cx="436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Transverse tensile strains at the bottom of the AC layer during spring-thaw 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period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9E9500-7A1E-83A7-DEDB-78971467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463480" y="6367636"/>
            <a:ext cx="1068261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9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Shafiqur Rahman, Sogol Kharrazi, Sigurdur Erlingsson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2DF71-FDD9-C1CC-DBDE-FB57129B0233}"/>
              </a:ext>
            </a:extLst>
          </p:cNvPr>
          <p:cNvSpPr txBox="1"/>
          <p:nvPr/>
        </p:nvSpPr>
        <p:spPr>
          <a:xfrm>
            <a:off x="12528376" y="3079075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ertical strains at the top of the subgrade </a:t>
            </a: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during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spring-thaw period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9F6DE-0576-9180-BFF4-FA6280CB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728532"/>
            <a:ext cx="10682611" cy="23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AC93A-A330-4C82-502C-CBA673F0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05" y="5253714"/>
            <a:ext cx="10682611" cy="23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CD9A20-6CFF-73CA-4905-4D88A962E52C}"/>
                  </a:ext>
                </a:extLst>
              </p:cNvPr>
              <p:cNvSpPr txBox="1"/>
              <p:nvPr/>
            </p:nvSpPr>
            <p:spPr>
              <a:xfrm>
                <a:off x="-217040" y="7437259"/>
                <a:ext cx="9144000" cy="1099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sv-SE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ctrlP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sv-SE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sv-SE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sv-SE" sz="2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  <m:r>
                                    <a:rPr lang="sv-SE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sv-SE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sv-SE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sv-SE" sz="2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  <m:r>
                                    <a:rPr lang="sv-SE" sz="2400" i="0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Sup>
                                    <m:sSubSupPr>
                                      <m:ctrlPr>
                                        <a:rPr lang="sv-SE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sv-SE" sz="2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sv-S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v-SE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2400" i="1">
                                  <a:latin typeface="Cambria Math" panose="02040503050406030204" pitchFamily="18" charset="0"/>
                                </a:rPr>
                                <m:t>𝑎𝑥𝑙𝑒</m:t>
                              </m:r>
                              <m:r>
                                <a:rPr lang="sv-SE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2400" i="1">
                                  <a:latin typeface="Cambria Math" panose="02040503050406030204" pitchFamily="18" charset="0"/>
                                </a:rPr>
                                <m:t>𝑡𝑟𝑢𝑐𝑘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sv-SE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sv-SE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sv-SE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sv-SE" sz="2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  <m:r>
                                    <a:rPr lang="sv-SE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sv-SE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sv-SE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sv-SE" sz="2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sv-SE" sz="2400" i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sv-SE" sz="2400" i="1">
                                  <a:latin typeface="Cambria Math" panose="02040503050406030204" pitchFamily="18" charset="0"/>
                                </a:rPr>
                                <m:t>𝑎𝑥𝑙𝑒</m:t>
                              </m:r>
                              <m:r>
                                <a:rPr lang="sv-SE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2400" i="1">
                                  <a:latin typeface="Cambria Math" panose="02040503050406030204" pitchFamily="18" charset="0"/>
                                </a:rPr>
                                <m:t>𝑡𝑟𝑢𝑐𝑘</m:t>
                              </m:r>
                            </m:sub>
                          </m:sSub>
                        </m:den>
                      </m:f>
                      <m:r>
                        <a:rPr lang="sv-SE" sz="24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v-SE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v-SE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v-SE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v-SE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v-SE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sv-SE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CD9A20-6CFF-73CA-4905-4D88A962E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040" y="7437259"/>
                <a:ext cx="9144000" cy="1099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2972043-8942-7CD9-40FB-F876F9ECD7EF}"/>
              </a:ext>
            </a:extLst>
          </p:cNvPr>
          <p:cNvSpPr txBox="1"/>
          <p:nvPr/>
        </p:nvSpPr>
        <p:spPr>
          <a:xfrm>
            <a:off x="1020596" y="669643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Relative damage factor: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8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6211</TotalTime>
  <Words>927</Words>
  <Application>Microsoft Office PowerPoint</Application>
  <PresentationFormat>Custom</PresentationFormat>
  <Paragraphs>216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Open Sauce Bold</vt:lpstr>
      <vt:lpstr>Arial</vt:lpstr>
      <vt:lpstr>Calibri</vt:lpstr>
      <vt:lpstr>Cambria Math</vt:lpstr>
      <vt:lpstr>Office Theme</vt:lpstr>
      <vt:lpstr>High-capacity transport in cities and the impact on the roads</vt:lpstr>
      <vt:lpstr>Background</vt:lpstr>
      <vt:lpstr>Background</vt:lpstr>
      <vt:lpstr>Background</vt:lpstr>
      <vt:lpstr>Objective of the study</vt:lpstr>
      <vt:lpstr>Methodology</vt:lpstr>
      <vt:lpstr>Methodology</vt:lpstr>
      <vt:lpstr>Methodology</vt:lpstr>
      <vt:lpstr>Methodology</vt:lpstr>
      <vt:lpstr>Results – Seasonal variation </vt:lpstr>
      <vt:lpstr>Results – AC fatigue cracking</vt:lpstr>
      <vt:lpstr>Results – Subgrade rutting</vt:lpstr>
      <vt:lpstr>Conclusions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Sogol Kharrazi</cp:lastModifiedBy>
  <cp:revision>22</cp:revision>
  <dcterms:created xsi:type="dcterms:W3CDTF">2023-08-30T05:28:25Z</dcterms:created>
  <dcterms:modified xsi:type="dcterms:W3CDTF">2023-10-22T18:58:44Z</dcterms:modified>
  <dc:identifier>DAFqF3977AU</dc:identifier>
</cp:coreProperties>
</file>