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9"/>
  </p:handoutMasterIdLst>
  <p:sldIdLst>
    <p:sldId id="256" r:id="rId2"/>
    <p:sldId id="258" r:id="rId3"/>
    <p:sldId id="276" r:id="rId4"/>
    <p:sldId id="275" r:id="rId5"/>
    <p:sldId id="261" r:id="rId6"/>
    <p:sldId id="263" r:id="rId7"/>
    <p:sldId id="264" r:id="rId8"/>
    <p:sldId id="265" r:id="rId9"/>
    <p:sldId id="266" r:id="rId10"/>
    <p:sldId id="278" r:id="rId11"/>
    <p:sldId id="267" r:id="rId12"/>
    <p:sldId id="268" r:id="rId13"/>
    <p:sldId id="271" r:id="rId14"/>
    <p:sldId id="273" r:id="rId15"/>
    <p:sldId id="269" r:id="rId16"/>
    <p:sldId id="270" r:id="rId17"/>
    <p:sldId id="257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pen Sauce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DD61D4-708E-86E9-E863-EE9FF4C24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8BF61-01BB-5B11-576B-6233E0C4A5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D6CC9-30A9-4211-8439-25737B6C8885}" type="datetimeFigureOut">
              <a:rPr lang="en-AU" smtClean="0"/>
              <a:t>20/10/2023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E0E2A-C016-8299-5176-385C9D3669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E73EB-7D69-F0B3-42DF-14C9757D0D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8DECD-48E5-4866-970A-9F94AA76EE4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9934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999F7FE1-235E-7934-12A4-F22BA4E1C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3304665"/>
            <a:ext cx="15773400" cy="1120186"/>
          </a:xfrm>
          <a:prstGeom prst="rect">
            <a:avLst/>
          </a:prstGeom>
        </p:spPr>
        <p:txBody>
          <a:bodyPr/>
          <a:lstStyle>
            <a:lvl1pPr algn="l">
              <a:defRPr sz="4800" b="1"/>
            </a:lvl1pPr>
          </a:lstStyle>
          <a:p>
            <a:r>
              <a:rPr lang="en-US" dirty="0"/>
              <a:t>Paper Title</a:t>
            </a:r>
            <a:endParaRPr lang="en-AU" dirty="0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A4E1BDCB-DEB8-3897-1194-8D429EF012E0}"/>
              </a:ext>
            </a:extLst>
          </p:cNvPr>
          <p:cNvSpPr/>
          <p:nvPr userDrawn="1"/>
        </p:nvSpPr>
        <p:spPr>
          <a:xfrm>
            <a:off x="12581773" y="9084464"/>
            <a:ext cx="4742440" cy="836068"/>
          </a:xfrm>
          <a:custGeom>
            <a:avLst/>
            <a:gdLst/>
            <a:ahLst/>
            <a:cxnLst/>
            <a:rect l="l" t="t" r="r" b="b"/>
            <a:pathLst>
              <a:path w="4742440" h="836068">
                <a:moveTo>
                  <a:pt x="0" y="0"/>
                </a:moveTo>
                <a:lnTo>
                  <a:pt x="4742440" y="0"/>
                </a:lnTo>
                <a:lnTo>
                  <a:pt x="4742440" y="836068"/>
                </a:lnTo>
                <a:lnTo>
                  <a:pt x="0" y="836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A366E07C-F3A3-8F32-0D03-052D2778B399}"/>
              </a:ext>
            </a:extLst>
          </p:cNvPr>
          <p:cNvSpPr/>
          <p:nvPr userDrawn="1"/>
        </p:nvSpPr>
        <p:spPr>
          <a:xfrm>
            <a:off x="1093613" y="8974432"/>
            <a:ext cx="4278487" cy="1120186"/>
          </a:xfrm>
          <a:custGeom>
            <a:avLst/>
            <a:gdLst/>
            <a:ahLst/>
            <a:cxnLst/>
            <a:rect l="l" t="t" r="r" b="b"/>
            <a:pathLst>
              <a:path w="4278487" h="1120186">
                <a:moveTo>
                  <a:pt x="0" y="0"/>
                </a:moveTo>
                <a:lnTo>
                  <a:pt x="4278487" y="0"/>
                </a:lnTo>
                <a:lnTo>
                  <a:pt x="4278487" y="1120186"/>
                </a:lnTo>
                <a:lnTo>
                  <a:pt x="0" y="1120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FFA060C8-CB59-4A6C-E3D0-21CA218114CC}"/>
              </a:ext>
            </a:extLst>
          </p:cNvPr>
          <p:cNvSpPr txBox="1"/>
          <p:nvPr userDrawn="1"/>
        </p:nvSpPr>
        <p:spPr>
          <a:xfrm>
            <a:off x="5954195" y="9046364"/>
            <a:ext cx="6509437" cy="1343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6 - 10 November 2023 </a:t>
            </a:r>
          </a:p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707070"/>
                </a:solidFill>
                <a:latin typeface="Open Sauce Bold"/>
              </a:rPr>
              <a:t>Brisbane, Australia </a:t>
            </a:r>
          </a:p>
          <a:p>
            <a:pPr>
              <a:lnSpc>
                <a:spcPts val="3640"/>
              </a:lnSpc>
            </a:pPr>
            <a:endParaRPr lang="en-US" sz="2600" dirty="0">
              <a:solidFill>
                <a:srgbClr val="707070"/>
              </a:solidFill>
              <a:latin typeface="Open Sauce Bold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3B2AE936-FA78-CA8C-8AE1-3AB7F26F374D}"/>
              </a:ext>
            </a:extLst>
          </p:cNvPr>
          <p:cNvSpPr/>
          <p:nvPr userDrawn="1"/>
        </p:nvSpPr>
        <p:spPr>
          <a:xfrm>
            <a:off x="13104440" y="199752"/>
            <a:ext cx="4929560" cy="1932146"/>
          </a:xfrm>
          <a:custGeom>
            <a:avLst/>
            <a:gdLst/>
            <a:ahLst/>
            <a:cxnLst/>
            <a:rect l="l" t="t" r="r" b="b"/>
            <a:pathLst>
              <a:path w="5710198" h="2287442">
                <a:moveTo>
                  <a:pt x="0" y="0"/>
                </a:moveTo>
                <a:lnTo>
                  <a:pt x="5710198" y="0"/>
                </a:lnTo>
                <a:lnTo>
                  <a:pt x="5710198" y="2287442"/>
                </a:lnTo>
                <a:lnTo>
                  <a:pt x="0" y="2287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599" t="-14198" r="-23217" b="-14412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37D3CAB7-8D46-6621-9686-911AAF1AB7E5}"/>
              </a:ext>
            </a:extLst>
          </p:cNvPr>
          <p:cNvSpPr/>
          <p:nvPr userDrawn="1"/>
        </p:nvSpPr>
        <p:spPr>
          <a:xfrm>
            <a:off x="1943200" y="492384"/>
            <a:ext cx="7599645" cy="1738103"/>
          </a:xfrm>
          <a:custGeom>
            <a:avLst/>
            <a:gdLst/>
            <a:ahLst/>
            <a:cxnLst/>
            <a:rect l="l" t="t" r="r" b="b"/>
            <a:pathLst>
              <a:path w="11809899" h="2767945">
                <a:moveTo>
                  <a:pt x="0" y="0"/>
                </a:moveTo>
                <a:lnTo>
                  <a:pt x="11809899" y="0"/>
                </a:lnTo>
                <a:lnTo>
                  <a:pt x="11809899" y="2767945"/>
                </a:lnTo>
                <a:lnTo>
                  <a:pt x="0" y="27679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6DBE4ABF-5949-BB04-A4A7-6E6D656880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92203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98B5617-8CD5-AFB9-64FA-069BE8359C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072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First Author’s Name</a:t>
            </a:r>
            <a:endParaRPr lang="en-AU" dirty="0"/>
          </a:p>
        </p:txBody>
      </p:sp>
      <p:sp>
        <p:nvSpPr>
          <p:cNvPr id="42" name="Picture Placeholder 34">
            <a:extLst>
              <a:ext uri="{FF2B5EF4-FFF2-40B4-BE49-F238E27FC236}">
                <a16:creationId xmlns:a16="http://schemas.microsoft.com/office/drawing/2014/main" id="{03F2A3D6-9A3B-563C-1BCC-C945CBE8DA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50882" y="5841721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08483973-8FC7-1195-B480-6974AAE3D6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751" y="7444508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Second Author’s Name</a:t>
            </a:r>
            <a:endParaRPr lang="en-AU" dirty="0"/>
          </a:p>
        </p:txBody>
      </p:sp>
      <p:sp>
        <p:nvSpPr>
          <p:cNvPr id="44" name="Picture Placeholder 34">
            <a:extLst>
              <a:ext uri="{FF2B5EF4-FFF2-40B4-BE49-F238E27FC236}">
                <a16:creationId xmlns:a16="http://schemas.microsoft.com/office/drawing/2014/main" id="{8D018AD3-4B87-5B1C-DEF7-98BF5FE526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09561" y="5787904"/>
            <a:ext cx="1980605" cy="2160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AU" dirty="0"/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B3B41B62-E9C3-DA34-5F20-9DCF1F6BE4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08430" y="7390691"/>
            <a:ext cx="3024188" cy="5572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Third Author’s Name</a:t>
            </a:r>
            <a:endParaRPr lang="en-AU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9350540-7C4D-8F65-971D-317792632497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62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5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32A1C19-91B4-D94C-9D4D-C1391F0823A4}"/>
              </a:ext>
            </a:extLst>
          </p:cNvPr>
          <p:cNvGrpSpPr/>
          <p:nvPr userDrawn="1"/>
        </p:nvGrpSpPr>
        <p:grpSpPr>
          <a:xfrm>
            <a:off x="0" y="0"/>
            <a:ext cx="421327" cy="4460975"/>
            <a:chOff x="0" y="0"/>
            <a:chExt cx="376634" cy="3987767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300F247-D694-1BD3-517C-F08D89DE0FCF}"/>
                </a:ext>
              </a:extLst>
            </p:cNvPr>
            <p:cNvSpPr/>
            <p:nvPr/>
          </p:nvSpPr>
          <p:spPr>
            <a:xfrm>
              <a:off x="0" y="0"/>
              <a:ext cx="376634" cy="3987767"/>
            </a:xfrm>
            <a:custGeom>
              <a:avLst/>
              <a:gdLst/>
              <a:ahLst/>
              <a:cxnLst/>
              <a:rect l="l" t="t" r="r" b="b"/>
              <a:pathLst>
                <a:path w="376634" h="3987767">
                  <a:moveTo>
                    <a:pt x="0" y="0"/>
                  </a:moveTo>
                  <a:lnTo>
                    <a:pt x="376634" y="0"/>
                  </a:lnTo>
                  <a:lnTo>
                    <a:pt x="376634" y="3987767"/>
                  </a:lnTo>
                  <a:lnTo>
                    <a:pt x="0" y="3987767"/>
                  </a:lnTo>
                  <a:close/>
                </a:path>
              </a:pathLst>
            </a:custGeom>
            <a:solidFill>
              <a:srgbClr val="FBCF16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43BCA16-03D0-74C6-F73E-9229A70D563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8B6D02A6-F014-44FF-A68B-084AA7FC0B9A}"/>
              </a:ext>
            </a:extLst>
          </p:cNvPr>
          <p:cNvGrpSpPr/>
          <p:nvPr userDrawn="1"/>
        </p:nvGrpSpPr>
        <p:grpSpPr>
          <a:xfrm>
            <a:off x="0" y="4460975"/>
            <a:ext cx="421327" cy="3224540"/>
            <a:chOff x="0" y="0"/>
            <a:chExt cx="376634" cy="2882490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F770914-BC16-CA6A-AEE7-1C11891EE6A2}"/>
                </a:ext>
              </a:extLst>
            </p:cNvPr>
            <p:cNvSpPr/>
            <p:nvPr/>
          </p:nvSpPr>
          <p:spPr>
            <a:xfrm>
              <a:off x="0" y="0"/>
              <a:ext cx="376634" cy="2882490"/>
            </a:xfrm>
            <a:custGeom>
              <a:avLst/>
              <a:gdLst/>
              <a:ahLst/>
              <a:cxnLst/>
              <a:rect l="l" t="t" r="r" b="b"/>
              <a:pathLst>
                <a:path w="376634" h="2882490">
                  <a:moveTo>
                    <a:pt x="0" y="0"/>
                  </a:moveTo>
                  <a:lnTo>
                    <a:pt x="376634" y="0"/>
                  </a:lnTo>
                  <a:lnTo>
                    <a:pt x="376634" y="2882490"/>
                  </a:lnTo>
                  <a:lnTo>
                    <a:pt x="0" y="2882490"/>
                  </a:lnTo>
                  <a:close/>
                </a:path>
              </a:pathLst>
            </a:custGeom>
            <a:solidFill>
              <a:srgbClr val="409C4B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B3388C66-B048-3A8A-394D-5EE4B7F44AC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94024D7-24E6-DE53-FF67-9D74EBB1272C}"/>
              </a:ext>
            </a:extLst>
          </p:cNvPr>
          <p:cNvGrpSpPr/>
          <p:nvPr userDrawn="1"/>
        </p:nvGrpSpPr>
        <p:grpSpPr>
          <a:xfrm>
            <a:off x="0" y="7685515"/>
            <a:ext cx="421327" cy="2601485"/>
            <a:chOff x="0" y="0"/>
            <a:chExt cx="376634" cy="232552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D1455E-FF03-799B-2E64-53E92D1FA417}"/>
                </a:ext>
              </a:extLst>
            </p:cNvPr>
            <p:cNvSpPr/>
            <p:nvPr/>
          </p:nvSpPr>
          <p:spPr>
            <a:xfrm>
              <a:off x="0" y="0"/>
              <a:ext cx="376634" cy="2325526"/>
            </a:xfrm>
            <a:custGeom>
              <a:avLst/>
              <a:gdLst/>
              <a:ahLst/>
              <a:cxnLst/>
              <a:rect l="l" t="t" r="r" b="b"/>
              <a:pathLst>
                <a:path w="376634" h="2325526">
                  <a:moveTo>
                    <a:pt x="0" y="0"/>
                  </a:moveTo>
                  <a:lnTo>
                    <a:pt x="376634" y="0"/>
                  </a:lnTo>
                  <a:lnTo>
                    <a:pt x="376634" y="2325526"/>
                  </a:lnTo>
                  <a:lnTo>
                    <a:pt x="0" y="2325526"/>
                  </a:lnTo>
                  <a:close/>
                </a:path>
              </a:pathLst>
            </a:custGeom>
            <a:solidFill>
              <a:srgbClr val="707070">
                <a:alpha val="74902"/>
              </a:srgbClr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95A61BC9-25D1-EEBD-A936-8FB0DAF496C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9"/>
                </a:lnSpc>
              </a:pPr>
              <a:endParaRPr/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3A299A5E-D3E2-51B1-A1F8-8A80F2A37510}"/>
              </a:ext>
            </a:extLst>
          </p:cNvPr>
          <p:cNvSpPr/>
          <p:nvPr userDrawn="1"/>
        </p:nvSpPr>
        <p:spPr>
          <a:xfrm>
            <a:off x="12984848" y="0"/>
            <a:ext cx="5303152" cy="2983023"/>
          </a:xfrm>
          <a:custGeom>
            <a:avLst/>
            <a:gdLst/>
            <a:ahLst/>
            <a:cxnLst/>
            <a:rect l="l" t="t" r="r" b="b"/>
            <a:pathLst>
              <a:path w="5303152" h="2983023">
                <a:moveTo>
                  <a:pt x="0" y="0"/>
                </a:moveTo>
                <a:lnTo>
                  <a:pt x="5303152" y="0"/>
                </a:lnTo>
                <a:lnTo>
                  <a:pt x="5303152" y="2983023"/>
                </a:lnTo>
                <a:lnTo>
                  <a:pt x="0" y="2983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B21D8-F5B4-574E-A404-9859B6235F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5976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FD79B66-4661-E68C-76C0-7D4B2A8C95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89"/>
            <a:ext cx="12495212" cy="178750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rgbClr val="3B9D48"/>
                </a:solidFill>
              </a:defRPr>
            </a:lvl1pPr>
          </a:lstStyle>
          <a:p>
            <a:r>
              <a:rPr lang="en-US" dirty="0"/>
              <a:t>Title</a:t>
            </a:r>
            <a:endParaRPr lang="en-AU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FF328DD7-50DC-F844-77D2-965DFD9BFB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57300" y="9046843"/>
            <a:ext cx="7886700" cy="99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AU" dirty="0"/>
              <a:t>Author/s</a:t>
            </a:r>
          </a:p>
          <a:p>
            <a:pPr lvl="0"/>
            <a:r>
              <a:rPr lang="en-AU" dirty="0"/>
              <a:t>XXX, XXX, XXX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1104CC-3BEC-2D84-08C2-C957D49FD7A5}"/>
              </a:ext>
            </a:extLst>
          </p:cNvPr>
          <p:cNvCxnSpPr/>
          <p:nvPr userDrawn="1"/>
        </p:nvCxnSpPr>
        <p:spPr>
          <a:xfrm>
            <a:off x="1257300" y="8743900"/>
            <a:ext cx="15773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03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08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sogol.kharrazi@vti.s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A96A-5200-B26C-995D-433F98A6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983499"/>
            <a:ext cx="15932866" cy="2015985"/>
          </a:xfrm>
        </p:spPr>
        <p:txBody>
          <a:bodyPr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 review of more than a decade of research and field tests on longer vehicle combinations in Sweden that supported road approval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77C6EE3-6457-55F7-3604-1E036D7F2D22}"/>
              </a:ext>
            </a:extLst>
          </p:cNvPr>
          <p:cNvSpPr txBox="1">
            <a:spLocks/>
          </p:cNvSpPr>
          <p:nvPr/>
        </p:nvSpPr>
        <p:spPr>
          <a:xfrm>
            <a:off x="1257300" y="6223620"/>
            <a:ext cx="15932866" cy="20159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Sogol Kharrazi, Leo Laine, Lena Larsson, Jesper Sandin, </a:t>
            </a:r>
          </a:p>
          <a:p>
            <a:pPr algn="ctr"/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Bengt Jacobson, Thomas Asp, Omar Bagdadi</a:t>
            </a:r>
            <a:endParaRPr lang="sv-SE" sz="3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50000"/>
              </a:lnSpc>
            </a:pP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VTI, Volvo, Chalmers, Swedish Transport Administration, Swedish Transport Agency</a:t>
            </a: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1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1368151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Motion-based driving simulators is a useful tool for studying driving behavior and their perception of vehicle’s performance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Driver behavior and perception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5F8EAD-3F5D-553D-0830-BB35147CC810}"/>
              </a:ext>
            </a:extLst>
          </p:cNvPr>
          <p:cNvSpPr txBox="1"/>
          <p:nvPr/>
        </p:nvSpPr>
        <p:spPr>
          <a:xfrm>
            <a:off x="1370852" y="4279404"/>
            <a:ext cx="914400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Investigation of drivers’ actions prior a lane change in dense highway traffic (Nilsson et al. 2018)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Driver decisions and actions are affected by the cooperation of surrounding traffic and urgency during mandatory lane changes.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Comparison of LVCs and conventional heavy vehicles in a study with 55 drivers (Kharrazi et al. 2019)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PBS is a sound approach for assessing heavy vehicles safety and it correlates well with the drivers’ perception of the vehicle performance.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8A8D3-E642-F359-00E4-8617BB380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224" y="4207396"/>
            <a:ext cx="5624635" cy="3688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347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Accident analysis of the existing “long” combinations (18.76-25.25 m) in Sweden in comparison with shorter combinations.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"long" combinations had lower rate of fatal or severe accidents per billion vehicle kilometers travelled compared to medium and short vehicles</a:t>
            </a:r>
          </a:p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Accident analysis of the HCT vehicles on trials in Sweden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Two accidents with LVCs during the Swedish trials between 2010 and 2016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additional length was not the main cause of the accidents</a:t>
            </a:r>
            <a:endParaRPr lang="en-A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Accident analysis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</p:spTree>
    <p:extLst>
      <p:ext uri="{BB962C8B-B14F-4D97-AF65-F5344CB8AC3E}">
        <p14:creationId xmlns:p14="http://schemas.microsoft.com/office/powerpoint/2010/main" val="2941605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Sample studies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Comparison of air and rolling resistances of LVCs and shorter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combinatio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Presented at HVTT16 (Cider et al. 2021)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Rolling resistance becomes larger than air resistance for LVCs around 80 km/h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Highlighting importance of liftable axles for reducing rolling resistance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Startability and hill climbing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Presented at HVTT15 (Cider et al. 2018)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Successful hill start of an A-double is shown on an inclination of 11.7%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 increased load of 5.5 t on the drive axle of an A-double by lifting semitrailer first axle and tractor last axle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Highlighting importance of liftable axles for startability and hill climbing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Traction and electrification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</p:spTree>
    <p:extLst>
      <p:ext uri="{BB962C8B-B14F-4D97-AF65-F5344CB8AC3E}">
        <p14:creationId xmlns:p14="http://schemas.microsoft.com/office/powerpoint/2010/main" val="3680200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Sample studies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study on smart dolly which can be propelled, steered, and braked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Presented at HVTT13 (Kati et al. 2014)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Improved startability and gradeability on wet and slippery roads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spcBef>
                <a:spcPts val="3000"/>
              </a:spcBef>
              <a:buFont typeface="Arial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PhD project on </a:t>
            </a:r>
            <a:r>
              <a:rPr lang="en-US" sz="3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distributed propulsion for safe and energy efficient driving (Ghandriz 2020)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Optimization is used to select the best vehicle (size and propulsion system) for a given transport mission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Battery electric and hybrid vehicle combinations exhibit the lowest total cost of ownership in certain scenarios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Automation helps the adoption of battery electric heavy vehicles in freight transport</a:t>
            </a:r>
            <a:endParaRPr lang="sv-SE" sz="24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Traction and electrification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DFD9A8-2F71-301E-0026-6428E5647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59" t="14873" r="1159" b="9852"/>
          <a:stretch/>
        </p:blipFill>
        <p:spPr>
          <a:xfrm>
            <a:off x="3762677" y="6943700"/>
            <a:ext cx="10762646" cy="1650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6844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Energy consumption</a:t>
            </a:r>
          </a:p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Sweden HCT road map: HCT vehicles reduce the energy consumption per ton-km by about 10%.</a:t>
            </a:r>
          </a:p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another report by the Swedish Transport Administration this reduction is estimated to be about 13%.</a:t>
            </a:r>
          </a:p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Larger savings, 15-20%, have also been reported, for instance in the ETT vehicle projects.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Noise emissions</a:t>
            </a:r>
          </a:p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 comparative simulation study on noise emissions of LVCs and conventional vehicles was presented at HVTT15 (Sandberg et al. 2018).</a:t>
            </a:r>
          </a:p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noise emission from the considered LVC is higher than the conventional vehicle, per passage. But the number of vehicles for a certain transport mission is less, resulting noise exposure is very similar.</a:t>
            </a:r>
          </a:p>
          <a:p>
            <a:pPr marL="342900" lvl="1" indent="-342900">
              <a:spcBef>
                <a:spcPts val="1800"/>
              </a:spcBef>
              <a:buFont typeface="Arial" pitchFamily="34" charset="0"/>
              <a:buChar char="•"/>
            </a:pPr>
            <a:endParaRPr lang="sv-SE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Socioeconomic aspects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</p:spTree>
    <p:extLst>
      <p:ext uri="{BB962C8B-B14F-4D97-AF65-F5344CB8AC3E}">
        <p14:creationId xmlns:p14="http://schemas.microsoft.com/office/powerpoint/2010/main" val="2736122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container ship in a harbor&#10;&#10;Description automatically generated">
            <a:extLst>
              <a:ext uri="{FF2B5EF4-FFF2-40B4-BE49-F238E27FC236}">
                <a16:creationId xmlns:a16="http://schemas.microsoft.com/office/drawing/2014/main" id="{A75C5862-8443-38E1-2D45-848E550D6C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8" t="13250" r="10942" b="18494"/>
          <a:stretch/>
        </p:blipFill>
        <p:spPr>
          <a:xfrm>
            <a:off x="14832632" y="5806569"/>
            <a:ext cx="2165294" cy="2742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1487100" cy="5976664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Freight Transport work (driven kilometers)</a:t>
            </a:r>
          </a:p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Freight transport on Swedish roads is expected to increase 140% by 2050</a:t>
            </a:r>
          </a:p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Introduction of HCT vehicles can slow it down to 117-130%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Modal shift to road from rail/sea transport</a:t>
            </a:r>
          </a:p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Modal shift will only slow the increase in transport volumes for rail and sea carriers since the total transport volumes will increase (Adell et al. 2016)</a:t>
            </a:r>
          </a:p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Complementary policy measures can strengthen the competitiveness of rail/sea transport (Adell et al. 2016)</a:t>
            </a:r>
          </a:p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Swedish Transport Administration: negative effects on emissions due to possible modal shift is limited in comparison with positive effects of HCT</a:t>
            </a:r>
          </a:p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spcBef>
                <a:spcPts val="1800"/>
              </a:spcBef>
              <a:buFont typeface="Arial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Socioeconomic aspects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A46952-E166-0CE2-7B63-D1A69DA65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26" r="4605"/>
          <a:stretch/>
        </p:blipFill>
        <p:spPr>
          <a:xfrm>
            <a:off x="12785429" y="4488044"/>
            <a:ext cx="2983307" cy="2111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F2AFB-7269-E53E-AC21-582A89C7E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4520" y="2695228"/>
            <a:ext cx="2880320" cy="2160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448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 more than a decade, extensive research has been conducted on LVCs in Sweden. The first phase of introduction of LVCs on the roads is planned for Dec 1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2023.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Sweden’s efforts in this area will continue to ensure safe and efficient utilization of LVCs. Examples of recently started studies are:</a:t>
            </a:r>
          </a:p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Driver assistance systems for reversing LVCs by rearward directed cameras</a:t>
            </a:r>
          </a:p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Logistics solutions, electrification, and required steps towards automation of HCT vehicles</a:t>
            </a:r>
          </a:p>
          <a:p>
            <a:pPr marL="342900" lvl="1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Perceived safety/danger by a cyclist when overtaken by an LVC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Future outlook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</p:spTree>
    <p:extLst>
      <p:ext uri="{BB962C8B-B14F-4D97-AF65-F5344CB8AC3E}">
        <p14:creationId xmlns:p14="http://schemas.microsoft.com/office/powerpoint/2010/main" val="2603396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F3B9D1A-9CA5-9E0B-7E4C-43C91C333874}"/>
              </a:ext>
            </a:extLst>
          </p:cNvPr>
          <p:cNvSpPr txBox="1">
            <a:spLocks/>
          </p:cNvSpPr>
          <p:nvPr/>
        </p:nvSpPr>
        <p:spPr>
          <a:xfrm>
            <a:off x="2896394" y="3508408"/>
            <a:ext cx="12495212" cy="21391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3B9D4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88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AU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15F1E0F-AFD3-C194-CC53-B0DF7282F04D}"/>
              </a:ext>
            </a:extLst>
          </p:cNvPr>
          <p:cNvSpPr txBox="1">
            <a:spLocks/>
          </p:cNvSpPr>
          <p:nvPr/>
        </p:nvSpPr>
        <p:spPr>
          <a:xfrm>
            <a:off x="2875587" y="5863580"/>
            <a:ext cx="12495212" cy="11521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3B9D4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sogol.kharrazi@vti.se</a:t>
            </a: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26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For more than a decade, LVCs have been tested in Sweden on roads and test tracks and studied in simulations.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HCT progress in Sweden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5D3442C-63A3-623F-9CE6-8E7495C11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628" y="4567436"/>
            <a:ext cx="1481074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15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122413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Up till 2018, 80 different vehicle combinations were part of the trials and about half of them were LVCs with lengths up to 34 m (used in 15 trials).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Trials in Sweden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490AD-CA44-A952-38DF-820B9A3FF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056" y="4279404"/>
            <a:ext cx="7096288" cy="4005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94ACD-7B7F-C864-2DCD-175EE4E2753F}"/>
              </a:ext>
            </a:extLst>
          </p:cNvPr>
          <p:cNvSpPr txBox="1"/>
          <p:nvPr/>
        </p:nvSpPr>
        <p:spPr>
          <a:xfrm>
            <a:off x="1312046" y="4423420"/>
            <a:ext cx="8030716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A-double combination, referred to as DOU-trailer, driven between Gothenburg and Malmö since 2010</a:t>
            </a:r>
            <a:endParaRPr lang="sv-SE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A-double within Scania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Transportlab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initiative, driven between Södertälje and Malmö </a:t>
            </a:r>
            <a:endParaRPr lang="sv-SE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A-double within the Volvo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Autofreight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projects, driven between Gothenburg and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Borås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since 2017</a:t>
            </a:r>
            <a:endParaRPr lang="sv-SE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A-double carrying containers for Jula company, tested between rail station 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Falköping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Skara</a:t>
            </a:r>
            <a:endParaRPr lang="sv-SE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538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122413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Up till 2018, 80 different vehicle combinations were part of the trials and about half of them were LVCs with lengths up to 34 m (used in 15 trials).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Trials in Sweden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BE72A-C048-7CE2-BB9E-1B5D8FFDD32A}"/>
              </a:ext>
            </a:extLst>
          </p:cNvPr>
          <p:cNvSpPr txBox="1"/>
          <p:nvPr/>
        </p:nvSpPr>
        <p:spPr>
          <a:xfrm>
            <a:off x="1312046" y="4423420"/>
            <a:ext cx="868630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Different versions of ETT vehicle, truck-dolly-link-semitrailer (AB-double), tested in forest industry since 2009</a:t>
            </a:r>
            <a:endParaRPr lang="sv-SE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Truck with two center axle trailers (DUO-CAT), started to roll between Gothenburg and Helsingborg in 2015</a:t>
            </a:r>
            <a:endParaRPr lang="sv-SE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DUO-ETT combination (tractor-semitrailer-full trailer), transporting timber in northern Sweden since 2020</a:t>
            </a:r>
            <a:endParaRPr lang="sv-SE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B-double combination with a long link-trailer, carrying two 45-foot containers, tested in Gothenburg since 2021</a:t>
            </a:r>
            <a:endParaRPr lang="sv-SE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08DA9C-AE19-5854-DBB0-F0F325D78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09" t="40223" b="10507"/>
          <a:stretch/>
        </p:blipFill>
        <p:spPr>
          <a:xfrm>
            <a:off x="10224120" y="3991372"/>
            <a:ext cx="4510686" cy="226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blue semi truck with several trailers&#10;&#10;Description automatically generated">
            <a:extLst>
              <a:ext uri="{FF2B5EF4-FFF2-40B4-BE49-F238E27FC236}">
                <a16:creationId xmlns:a16="http://schemas.microsoft.com/office/drawing/2014/main" id="{6191B8C0-BC89-B5C5-AC83-960AD34C75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27430" b="14823"/>
          <a:stretch/>
        </p:blipFill>
        <p:spPr>
          <a:xfrm flipH="1">
            <a:off x="12456368" y="6403884"/>
            <a:ext cx="4443881" cy="219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3943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Two national projects on PBS have been carried out since 2012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aim of the first project was to propose a PBS scheme for Sweden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second project was focused on development of standard tire models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Outcomes of PBS projects have been used to determine the “technical requirements” for HCT vehicles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“Truck-calculator” tool 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Latbilskalkylator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 web-based assessment tool for 74-ton vehicles, developed at Swedish Transport Agency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Needs to be further developed to cover LVCs and their potential performance measures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OpenPBS tool developed during the PBS projects is a candidate for the next version of the tool</a:t>
            </a:r>
            <a:endParaRPr lang="sv-SE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Regulatory framework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</p:spTree>
    <p:extLst>
      <p:ext uri="{BB962C8B-B14F-4D97-AF65-F5344CB8AC3E}">
        <p14:creationId xmlns:p14="http://schemas.microsoft.com/office/powerpoint/2010/main" val="3724221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0118948" cy="5976664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 speed up LVCs introduction, in the first phase a PBS based prescriptive approach will be used:</a:t>
            </a:r>
          </a:p>
          <a:p>
            <a:pPr>
              <a:spcBef>
                <a:spcPts val="6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Dimension envelopes based on performance criteria, similar to the Canadian approach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Two vehicle combination types: A-double and AB-double</a:t>
            </a:r>
          </a:p>
          <a:p>
            <a:pPr>
              <a:spcBef>
                <a:spcPts val="6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designated road network (about 5900 km) will be opened on Dec 1</a:t>
            </a:r>
            <a:r>
              <a:rPr lang="en-US" sz="26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v-SE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Regulatory framework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  <p:pic>
        <p:nvPicPr>
          <p:cNvPr id="5" name="Bildobjekt 5">
            <a:extLst>
              <a:ext uri="{FF2B5EF4-FFF2-40B4-BE49-F238E27FC236}">
                <a16:creationId xmlns:a16="http://schemas.microsoft.com/office/drawing/2014/main" id="{0BE6F0E2-E221-FAA5-DA8E-FCF127132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175"/>
          <a:stretch/>
        </p:blipFill>
        <p:spPr>
          <a:xfrm>
            <a:off x="12816408" y="2381140"/>
            <a:ext cx="2617785" cy="614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01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0839028" cy="5976664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Sample studies (in addition to the PBS projects):</a:t>
            </a:r>
          </a:p>
          <a:p>
            <a:pPr>
              <a:spcBef>
                <a:spcPts val="6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 study on performance of A-doubles in real traffic on Swedish road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Offtracking and rearward amplification in SLC, presented at IAVSD (Behera et al. 2023)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Swept path in roundabouts, to be presented at HVTT17 (Behera et al. 2023)</a:t>
            </a:r>
          </a:p>
          <a:p>
            <a:pPr lvl="1">
              <a:spcBef>
                <a:spcPts val="600"/>
              </a:spcBef>
            </a:pPr>
            <a:endParaRPr lang="en-US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 simulation study on swept path of LVCs in roundabout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Presented at HVTT16, (Larsson et al. 2021)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</a:t>
            </a: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ost of the vehicles can turn in a roundabout with outer/inner 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radius</a:t>
            </a: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of 12.5/2.0 m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</a:t>
            </a: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ll vehicles can pass the roundabout test by using steerable and liftable axles</a:t>
            </a:r>
          </a:p>
          <a:p>
            <a:pPr lvl="1">
              <a:spcBef>
                <a:spcPts val="600"/>
              </a:spcBef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An extensive simulation study of HCT vehicles with respect to common performance measures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 summary was presented at HVTT15 (Larsson et al. 2018)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Safety and maneuverability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4FBECB-95CF-8A55-75C3-F98BECF64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3"/>
          <a:stretch/>
        </p:blipFill>
        <p:spPr>
          <a:xfrm>
            <a:off x="12147588" y="2695228"/>
            <a:ext cx="4783499" cy="3100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CEA327-DE57-203B-6167-414B09E3F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739817" y="5583338"/>
            <a:ext cx="2847230" cy="2975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6332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1224135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 addition to the passive safety of LVCs, the use of active safety for improved performance has been investigated in different projects in Sweden: </a:t>
            </a:r>
          </a:p>
          <a:p>
            <a:pPr marL="0" indent="0">
              <a:buNone/>
            </a:pPr>
            <a:endParaRPr lang="sv-SE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sv-SE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Safety and maneuverability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5B6ABE-BBAB-210A-220C-B3636E028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4"/>
          <a:stretch/>
        </p:blipFill>
        <p:spPr>
          <a:xfrm>
            <a:off x="11062289" y="4567435"/>
            <a:ext cx="5786567" cy="3096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DD1829-DD43-1AF4-B4B5-A1586B694958}"/>
              </a:ext>
            </a:extLst>
          </p:cNvPr>
          <p:cNvSpPr txBox="1"/>
          <p:nvPr/>
        </p:nvSpPr>
        <p:spPr>
          <a:xfrm>
            <a:off x="1297242" y="4495428"/>
            <a:ext cx="956793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Active steering for reducing rearward amplification and offtracking in high-speed maneuvers has been studied in two PhD projects (Kharrazi 2012, Kati 2018). </a:t>
            </a:r>
          </a:p>
          <a:p>
            <a:pPr marL="457200" indent="-457200">
              <a:spcBef>
                <a:spcPts val="3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Driving automation of LVCs for a given operational design domain has been investigated in another PhD project (Nilsson 2017).</a:t>
            </a: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79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033BB-763D-6266-C513-99C93EE6D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0" y="2551213"/>
            <a:ext cx="15773400" cy="1368151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Motion-based driving simulators is a useful tool for studying driving behavior and their perception of vehicle’s performance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BA2622-23CB-8944-FE31-BB53CC23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Driver behavior and perception</a:t>
            </a:r>
            <a:endParaRPr lang="en-A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0832F-9251-58BC-A19E-FCB2E2A333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57300" y="9046843"/>
            <a:ext cx="8030716" cy="993200"/>
          </a:xfrm>
        </p:spPr>
        <p:txBody>
          <a:bodyPr/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S. Kharrazi, L. Laine, L. Larsson, J. Sandin, B. Jacobson, T. Asp, O. Bagdadi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65BDD3-3ADD-207A-F06E-44BD9136B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224" y="4207396"/>
            <a:ext cx="5596366" cy="3675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5F8EAD-3F5D-553D-0830-BB35147CC810}"/>
              </a:ext>
            </a:extLst>
          </p:cNvPr>
          <p:cNvSpPr txBox="1"/>
          <p:nvPr/>
        </p:nvSpPr>
        <p:spPr>
          <a:xfrm>
            <a:off x="1370852" y="4279404"/>
            <a:ext cx="914400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Investigation of the required time to overtake an LVC (Andersson et al. 2012)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 results did not show any drastic negative effects on traffic safety by introducing LVCs.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Comparison of two different automated driving systems for an A-double (Sandin &amp; Nilsson 2014)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Both systems were appreciated by the drivers, with a slight preference of the more advanced lateral control system.</a:t>
            </a:r>
          </a:p>
        </p:txBody>
      </p:sp>
    </p:spTree>
    <p:extLst>
      <p:ext uri="{BB962C8B-B14F-4D97-AF65-F5344CB8AC3E}">
        <p14:creationId xmlns:p14="http://schemas.microsoft.com/office/powerpoint/2010/main" val="1174377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nology Convergence 2023 - Presentation Template" id="{AD7E61BC-6D68-468E-983F-68C8A034365A}" vid="{6AA01E9F-0444-4427-8A7C-1FD78B2E50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Technology Convergence 2023 - Presentation Template</Template>
  <TotalTime>6198</TotalTime>
  <Words>1901</Words>
  <Application>Microsoft Office PowerPoint</Application>
  <PresentationFormat>Custom</PresentationFormat>
  <Paragraphs>131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Times New Roman</vt:lpstr>
      <vt:lpstr>Open Sauce Bold</vt:lpstr>
      <vt:lpstr>Symbol</vt:lpstr>
      <vt:lpstr>Arial</vt:lpstr>
      <vt:lpstr>Calibri</vt:lpstr>
      <vt:lpstr>Office Theme</vt:lpstr>
      <vt:lpstr>A review of more than a decade of research and field tests on longer vehicle combinations in Sweden that supported road approval </vt:lpstr>
      <vt:lpstr>HCT progress in Sweden</vt:lpstr>
      <vt:lpstr>Trials in Sweden</vt:lpstr>
      <vt:lpstr>Trials in Sweden</vt:lpstr>
      <vt:lpstr>Regulatory framework</vt:lpstr>
      <vt:lpstr>Regulatory framework</vt:lpstr>
      <vt:lpstr>Safety and maneuverability</vt:lpstr>
      <vt:lpstr>Safety and maneuverability</vt:lpstr>
      <vt:lpstr>Driver behavior and perception</vt:lpstr>
      <vt:lpstr>Driver behavior and perception</vt:lpstr>
      <vt:lpstr>Accident analysis</vt:lpstr>
      <vt:lpstr>Traction and electrification</vt:lpstr>
      <vt:lpstr>Traction and electrification</vt:lpstr>
      <vt:lpstr>Socioeconomic aspects</vt:lpstr>
      <vt:lpstr>Socioeconomic aspects</vt:lpstr>
      <vt:lpstr>Future outlook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Hamid</dc:creator>
  <cp:lastModifiedBy>Sogol Kharrazi</cp:lastModifiedBy>
  <cp:revision>32</cp:revision>
  <dcterms:created xsi:type="dcterms:W3CDTF">2023-08-30T05:28:25Z</dcterms:created>
  <dcterms:modified xsi:type="dcterms:W3CDTF">2023-10-22T21:44:46Z</dcterms:modified>
  <dc:identifier>DAFqF3977AU</dc:identifier>
</cp:coreProperties>
</file>