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58" r:id="rId4"/>
    <p:sldId id="260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65" r:id="rId14"/>
    <p:sldId id="272" r:id="rId15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uce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61A9"/>
    <a:srgbClr val="FBF8E5"/>
    <a:srgbClr val="CECE84"/>
    <a:srgbClr val="3B9D4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965" autoAdjust="0"/>
  </p:normalViewPr>
  <p:slideViewPr>
    <p:cSldViewPr>
      <p:cViewPr varScale="1">
        <p:scale>
          <a:sx n="57" d="100"/>
          <a:sy n="57" d="100"/>
        </p:scale>
        <p:origin x="49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DD61D4-708E-86E9-E863-EE9FF4C24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8BF61-01BB-5B11-576B-6233E0C4A5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6CC9-30A9-4211-8439-25737B6C8885}" type="datetimeFigureOut">
              <a:rPr lang="en-AU" smtClean="0"/>
              <a:t>31/10/2023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E0E2A-C016-8299-5176-385C9D3669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E73EB-7D69-F0B3-42DF-14C9757D0D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8DECD-48E5-4866-970A-9F94AA76EE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93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20ABE-3CB4-4097-A311-3E358ADC4E28}" type="datetimeFigureOut">
              <a:rPr lang="en-CA" smtClean="0"/>
              <a:t>2023-10-31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68AB8-A81C-4781-9BB6-305C37611D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26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68AB8-A81C-4781-9BB6-305C37611DA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62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1600 vehicles would have been incorrectly force to report to the weigh station</a:t>
            </a: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218 vehicles (0.8%) identified with unsafe tire conditions: flat, missing, mismatched, underinflated.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68AB8-A81C-4781-9BB6-305C37611DA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4291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68AB8-A81C-4781-9BB6-305C37611DA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685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68AB8-A81C-4781-9BB6-305C37611DA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2143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68AB8-A81C-4781-9BB6-305C37611DA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07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Weigh2GoBC in British Columbia, Canada, was developed to improve safety by ensuring vehicles are properly licensed and insured and that drivers comply with weight restrictions.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Terrace Virtual Weigh Station preclearance site with tire-width screening is indicated by the purple arrow/callout</a:t>
            </a:r>
            <a:endParaRPr lang="en-CA" sz="36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The preclearance program objective is: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 	To conduct inspections as efficiently as possible.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Reduces the need to stop the same vehicles for inspection at multiple weigh stations across British Columbia’s trade corridor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The Ministry of Transportation has calculated that each commercial vehicle that reports to a station takes an average of 10 minutes to be processed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With six stops along the main corridor, a vehicle would lose 60 minutes per trip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There is also an environmental cost to excess inspections, with increased fuel consumption averaging 0.5715 liters per inspection [1]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2021) </a:t>
            </a:r>
            <a:endParaRPr lang="en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68AB8-A81C-4781-9BB6-305C37611DA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557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68AB8-A81C-4781-9BB6-305C37611DA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352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68AB8-A81C-4781-9BB6-305C37611DA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5128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Tire width expressed in mm – example 275, 385, 425, etc. The system sets a threshold for compliance.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68AB8-A81C-4781-9BB6-305C37611DA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5359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TACS supports the real-time screening of commercial vehicles at highway speeds of up to 160 km/h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68AB8-A81C-4781-9BB6-305C37611DA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918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68AB8-A81C-4781-9BB6-305C37611DA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2357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Here the weight limit has been increased to an allowed weight of 9100 kgs because of the wider tires on the steer axle.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68AB8-A81C-4781-9BB6-305C37611DA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528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68AB8-A81C-4781-9BB6-305C37611DA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195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5" name="Title 6">
            <a:extLst>
              <a:ext uri="{FF2B5EF4-FFF2-40B4-BE49-F238E27FC236}">
                <a16:creationId xmlns:a16="http://schemas.microsoft.com/office/drawing/2014/main" id="{999F7FE1-235E-7934-12A4-F22BA4E1C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3304665"/>
            <a:ext cx="15773400" cy="1120186"/>
          </a:xfrm>
          <a:prstGeom prst="rect">
            <a:avLst/>
          </a:prstGeom>
        </p:spPr>
        <p:txBody>
          <a:bodyPr/>
          <a:lstStyle>
            <a:lvl1pPr algn="l">
              <a:defRPr sz="4800" b="1"/>
            </a:lvl1pPr>
          </a:lstStyle>
          <a:p>
            <a:r>
              <a:rPr lang="en-US" dirty="0"/>
              <a:t>Paper Title</a:t>
            </a:r>
            <a:endParaRPr lang="en-AU" dirty="0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A4E1BDCB-DEB8-3897-1194-8D429EF012E0}"/>
              </a:ext>
            </a:extLst>
          </p:cNvPr>
          <p:cNvSpPr/>
          <p:nvPr userDrawn="1"/>
        </p:nvSpPr>
        <p:spPr>
          <a:xfrm>
            <a:off x="12581773" y="9084464"/>
            <a:ext cx="4742440" cy="836068"/>
          </a:xfrm>
          <a:custGeom>
            <a:avLst/>
            <a:gdLst/>
            <a:ahLst/>
            <a:cxnLst/>
            <a:rect l="l" t="t" r="r" b="b"/>
            <a:pathLst>
              <a:path w="4742440" h="836068">
                <a:moveTo>
                  <a:pt x="0" y="0"/>
                </a:moveTo>
                <a:lnTo>
                  <a:pt x="4742440" y="0"/>
                </a:lnTo>
                <a:lnTo>
                  <a:pt x="4742440" y="836068"/>
                </a:lnTo>
                <a:lnTo>
                  <a:pt x="0" y="8360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A366E07C-F3A3-8F32-0D03-052D2778B399}"/>
              </a:ext>
            </a:extLst>
          </p:cNvPr>
          <p:cNvSpPr/>
          <p:nvPr userDrawn="1"/>
        </p:nvSpPr>
        <p:spPr>
          <a:xfrm>
            <a:off x="1093613" y="8974432"/>
            <a:ext cx="4278487" cy="1120186"/>
          </a:xfrm>
          <a:custGeom>
            <a:avLst/>
            <a:gdLst/>
            <a:ahLst/>
            <a:cxnLst/>
            <a:rect l="l" t="t" r="r" b="b"/>
            <a:pathLst>
              <a:path w="4278487" h="1120186">
                <a:moveTo>
                  <a:pt x="0" y="0"/>
                </a:moveTo>
                <a:lnTo>
                  <a:pt x="4278487" y="0"/>
                </a:lnTo>
                <a:lnTo>
                  <a:pt x="4278487" y="1120186"/>
                </a:lnTo>
                <a:lnTo>
                  <a:pt x="0" y="11201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FA060C8-CB59-4A6C-E3D0-21CA218114CC}"/>
              </a:ext>
            </a:extLst>
          </p:cNvPr>
          <p:cNvSpPr txBox="1"/>
          <p:nvPr userDrawn="1"/>
        </p:nvSpPr>
        <p:spPr>
          <a:xfrm>
            <a:off x="5954195" y="9046364"/>
            <a:ext cx="6509437" cy="1343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6 - 10 November 2023 </a:t>
            </a: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Brisbane, Australia 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707070"/>
              </a:solidFill>
              <a:latin typeface="Open Sauce Bold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3B2AE936-FA78-CA8C-8AE1-3AB7F26F374D}"/>
              </a:ext>
            </a:extLst>
          </p:cNvPr>
          <p:cNvSpPr/>
          <p:nvPr userDrawn="1"/>
        </p:nvSpPr>
        <p:spPr>
          <a:xfrm>
            <a:off x="13104440" y="199752"/>
            <a:ext cx="4929560" cy="1932146"/>
          </a:xfrm>
          <a:custGeom>
            <a:avLst/>
            <a:gdLst/>
            <a:ahLst/>
            <a:cxnLst/>
            <a:rect l="l" t="t" r="r" b="b"/>
            <a:pathLst>
              <a:path w="5710198" h="2287442">
                <a:moveTo>
                  <a:pt x="0" y="0"/>
                </a:moveTo>
                <a:lnTo>
                  <a:pt x="5710198" y="0"/>
                </a:lnTo>
                <a:lnTo>
                  <a:pt x="5710198" y="2287442"/>
                </a:lnTo>
                <a:lnTo>
                  <a:pt x="0" y="228744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6599" t="-14198" r="-23217" b="-14412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37D3CAB7-8D46-6621-9686-911AAF1AB7E5}"/>
              </a:ext>
            </a:extLst>
          </p:cNvPr>
          <p:cNvSpPr/>
          <p:nvPr userDrawn="1"/>
        </p:nvSpPr>
        <p:spPr>
          <a:xfrm>
            <a:off x="1943200" y="492384"/>
            <a:ext cx="7599645" cy="1738103"/>
          </a:xfrm>
          <a:custGeom>
            <a:avLst/>
            <a:gdLst/>
            <a:ahLst/>
            <a:cxnLst/>
            <a:rect l="l" t="t" r="r" b="b"/>
            <a:pathLst>
              <a:path w="11809899" h="2767945">
                <a:moveTo>
                  <a:pt x="0" y="0"/>
                </a:moveTo>
                <a:lnTo>
                  <a:pt x="11809899" y="0"/>
                </a:lnTo>
                <a:lnTo>
                  <a:pt x="11809899" y="2767945"/>
                </a:lnTo>
                <a:lnTo>
                  <a:pt x="0" y="27679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6DBE4ABF-5949-BB04-A4A7-6E6D656880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2203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98B5617-8CD5-AFB9-64FA-069BE8359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2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First Author’s Name</a:t>
            </a:r>
            <a:endParaRPr lang="en-AU" dirty="0"/>
          </a:p>
        </p:txBody>
      </p:sp>
      <p:sp>
        <p:nvSpPr>
          <p:cNvPr id="42" name="Picture Placeholder 34">
            <a:extLst>
              <a:ext uri="{FF2B5EF4-FFF2-40B4-BE49-F238E27FC236}">
                <a16:creationId xmlns:a16="http://schemas.microsoft.com/office/drawing/2014/main" id="{03F2A3D6-9A3B-563C-1BCC-C945CBE8D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50882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08483973-8FC7-1195-B480-6974AAE3D6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9751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Second Author’s Name</a:t>
            </a:r>
            <a:endParaRPr lang="en-AU" dirty="0"/>
          </a:p>
        </p:txBody>
      </p:sp>
      <p:sp>
        <p:nvSpPr>
          <p:cNvPr id="44" name="Picture Placeholder 34">
            <a:extLst>
              <a:ext uri="{FF2B5EF4-FFF2-40B4-BE49-F238E27FC236}">
                <a16:creationId xmlns:a16="http://schemas.microsoft.com/office/drawing/2014/main" id="{8D018AD3-4B87-5B1C-DEF7-98BF5FE526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209561" y="5787904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B3B41B62-E9C3-DA34-5F20-9DCF1F6BE4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08430" y="7390691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Third Author’s Name</a:t>
            </a:r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9350540-7C4D-8F65-971D-317792632497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622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5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4" name="Freeform 2">
            <a:extLst>
              <a:ext uri="{FF2B5EF4-FFF2-40B4-BE49-F238E27FC236}">
                <a16:creationId xmlns:a16="http://schemas.microsoft.com/office/drawing/2014/main" id="{3A299A5E-D3E2-51B1-A1F8-8A80F2A37510}"/>
              </a:ext>
            </a:extLst>
          </p:cNvPr>
          <p:cNvSpPr/>
          <p:nvPr userDrawn="1"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B21D8-F5B4-574E-A404-9859B6235F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3"/>
            <a:ext cx="15773400" cy="59766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FD79B66-4661-E68C-76C0-7D4B2A8C9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89"/>
            <a:ext cx="12495212" cy="178750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3B9D48"/>
                </a:solidFill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F328DD7-50DC-F844-77D2-965DFD9BFBE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7300" y="9046843"/>
            <a:ext cx="7886700" cy="9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AU" dirty="0"/>
              <a:t>Author/s</a:t>
            </a:r>
          </a:p>
          <a:p>
            <a:pPr lvl="0"/>
            <a:r>
              <a:rPr lang="en-AU" dirty="0"/>
              <a:t>XXX, XXX, XXX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104CC-3BEC-2D84-08C2-C957D49FD7A5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3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0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AFA8A79-75D7-4728-A521-3D2F82E662A9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50882" y="5841721"/>
            <a:ext cx="1985134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08AA20-8757-46CC-8E57-90936C4007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92203" y="5841721"/>
            <a:ext cx="1971325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36A96A-5200-B26C-995D-433F98A6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83499"/>
            <a:ext cx="15932866" cy="1838835"/>
          </a:xfrm>
        </p:spPr>
        <p:txBody>
          <a:bodyPr/>
          <a:lstStyle/>
          <a:p>
            <a:r>
              <a:rPr lang="en-CA" sz="7200" dirty="0">
                <a:latin typeface="Arial" panose="020B0604020202020204" pitchFamily="34" charset="0"/>
                <a:cs typeface="Arial" panose="020B0604020202020204" pitchFamily="34" charset="0"/>
              </a:rPr>
              <a:t>TIRE WIDTH-BASED SCREENING AT A WIM PRECLEARANCE SITE</a:t>
            </a:r>
            <a:endParaRPr lang="en-A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5A680-EB0E-0814-22CB-B6D807106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072" y="7159724"/>
            <a:ext cx="3024188" cy="1011360"/>
          </a:xfrm>
        </p:spPr>
        <p:txBody>
          <a:bodyPr/>
          <a:lstStyle/>
          <a:p>
            <a:pPr algn="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Douglas Pratt</a:t>
            </a:r>
          </a:p>
          <a:p>
            <a:pPr algn="r"/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Project Engineer, International Road Dynamics</a:t>
            </a:r>
            <a:endParaRPr lang="en-A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567595-7022-4DBF-820E-E6FB76FAB1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9751" y="7159724"/>
            <a:ext cx="3024188" cy="1011360"/>
          </a:xfrm>
        </p:spPr>
        <p:txBody>
          <a:bodyPr/>
          <a:lstStyle/>
          <a:p>
            <a:pPr algn="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Tyler Haichert</a:t>
            </a:r>
          </a:p>
          <a:p>
            <a:pPr algn="r"/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Mechanical Engineer, International Road Dynamics</a:t>
            </a:r>
            <a:endParaRPr lang="en-A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1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2"/>
            <a:ext cx="8894812" cy="604867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Depending on the vehicle classification, the steer axle weight limits are increased by as much as 3600 kgs/axle for wide base tires, which have a tire width greater than the normal tire width of 275 mm</a:t>
            </a:r>
            <a:endParaRPr lang="en-CA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dirty="0">
                <a:latin typeface="Arial" panose="020B0604020202020204" pitchFamily="34" charset="0"/>
                <a:cs typeface="Arial" panose="020B0604020202020204" pitchFamily="34" charset="0"/>
              </a:rPr>
              <a:t>Weight Restrictions and Tires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D. Pratt, T. Haichert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AF528-DF29-404C-9844-40A5F33F5A07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85326" y="2767236"/>
            <a:ext cx="4934372" cy="5340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CD0BD2-78EC-46A4-807A-D318194592E4}"/>
              </a:ext>
            </a:extLst>
          </p:cNvPr>
          <p:cNvSpPr txBox="1"/>
          <p:nvPr/>
        </p:nvSpPr>
        <p:spPr>
          <a:xfrm>
            <a:off x="11285326" y="8108156"/>
            <a:ext cx="493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Terrace, BC Virtual Weigh Station </a:t>
            </a:r>
            <a:endParaRPr lang="en-CA" sz="2400" b="1" dirty="0"/>
          </a:p>
        </p:txBody>
      </p:sp>
      <p:pic>
        <p:nvPicPr>
          <p:cNvPr id="7" name="Picture 2" descr="T370-widebase">
            <a:extLst>
              <a:ext uri="{FF2B5EF4-FFF2-40B4-BE49-F238E27FC236}">
                <a16:creationId xmlns:a16="http://schemas.microsoft.com/office/drawing/2014/main" id="{B68CCFD6-E3DB-4D79-9685-A112A52F5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3886" y="5541315"/>
            <a:ext cx="2135192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9932D5-6DE7-4107-BCCF-E75013948C00}"/>
              </a:ext>
            </a:extLst>
          </p:cNvPr>
          <p:cNvSpPr txBox="1"/>
          <p:nvPr/>
        </p:nvSpPr>
        <p:spPr>
          <a:xfrm>
            <a:off x="2413886" y="7954490"/>
            <a:ext cx="211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385/65R22.5 Tire on Steering Axle</a:t>
            </a:r>
          </a:p>
        </p:txBody>
      </p:sp>
      <p:pic>
        <p:nvPicPr>
          <p:cNvPr id="9" name="Picture 2" descr="photos &amp; videos">
            <a:extLst>
              <a:ext uri="{FF2B5EF4-FFF2-40B4-BE49-F238E27FC236}">
                <a16:creationId xmlns:a16="http://schemas.microsoft.com/office/drawing/2014/main" id="{281ACBCB-B406-4E43-B04B-A17162D97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7576" y="5541315"/>
            <a:ext cx="302647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0D382D-A870-4851-B50E-E4522893D52B}"/>
              </a:ext>
            </a:extLst>
          </p:cNvPr>
          <p:cNvSpPr txBox="1"/>
          <p:nvPr/>
        </p:nvSpPr>
        <p:spPr>
          <a:xfrm>
            <a:off x="5316599" y="7917578"/>
            <a:ext cx="302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425/65R22.5 front tires,</a:t>
            </a:r>
            <a:br>
              <a:rPr lang="en-CA" b="1" dirty="0"/>
            </a:br>
            <a:r>
              <a:rPr lang="en-CA" b="1" dirty="0"/>
              <a:t>20000 lb front axle</a:t>
            </a:r>
            <a:endParaRPr lang="en-CA" sz="1600" i="1" dirty="0"/>
          </a:p>
        </p:txBody>
      </p:sp>
    </p:spTree>
    <p:extLst>
      <p:ext uri="{BB962C8B-B14F-4D97-AF65-F5344CB8AC3E}">
        <p14:creationId xmlns:p14="http://schemas.microsoft.com/office/powerpoint/2010/main" val="193246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2"/>
            <a:ext cx="15735572" cy="604867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Over 3 months of operation, the system detected 27,323 commercial vehicles</a:t>
            </a:r>
          </a:p>
          <a:p>
            <a:pPr>
              <a:spcBef>
                <a:spcPts val="1800"/>
              </a:spcBef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TACS, using the </a:t>
            </a:r>
            <a:r>
              <a:rPr lang="en-CA" sz="3400" dirty="0" err="1">
                <a:latin typeface="Arial" panose="020B0604020202020204" pitchFamily="34" charset="0"/>
                <a:cs typeface="Arial" panose="020B0604020202020204" pitchFamily="34" charset="0"/>
              </a:rPr>
              <a:t>Vectorsense</a:t>
            </a: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 sensors, has identified 3,544 commercial vehicles that had wide-base tires on the steer axle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D. Pratt, T. Haichert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706740-5F5A-4D93-966B-F829C3274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397294"/>
              </p:ext>
            </p:extLst>
          </p:nvPr>
        </p:nvGraphicFramePr>
        <p:xfrm>
          <a:off x="1691172" y="4783460"/>
          <a:ext cx="14905656" cy="360095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646691">
                  <a:extLst>
                    <a:ext uri="{9D8B030D-6E8A-4147-A177-3AD203B41FA5}">
                      <a16:colId xmlns:a16="http://schemas.microsoft.com/office/drawing/2014/main" val="377871997"/>
                    </a:ext>
                  </a:extLst>
                </a:gridCol>
                <a:gridCol w="2258965">
                  <a:extLst>
                    <a:ext uri="{9D8B030D-6E8A-4147-A177-3AD203B41FA5}">
                      <a16:colId xmlns:a16="http://schemas.microsoft.com/office/drawing/2014/main" val="1852969029"/>
                    </a:ext>
                  </a:extLst>
                </a:gridCol>
              </a:tblGrid>
              <a:tr h="6480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Vehicle Screening Characteristic</a:t>
                      </a:r>
                      <a:endParaRPr lang="en-CA" sz="27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56859" marR="1568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</a:t>
                      </a:r>
                      <a:endParaRPr lang="en-CA" sz="2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56859" marR="156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84552993"/>
                  </a:ext>
                </a:extLst>
              </a:tr>
              <a:tr h="78963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7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Commercial Vehicles with wide-base tires on steer axles</a:t>
                      </a:r>
                      <a:endParaRPr lang="en-CA" sz="27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6859" marR="1568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13%</a:t>
                      </a:r>
                      <a:endParaRPr lang="en-CA" sz="27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6859" marR="156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53707"/>
                  </a:ext>
                </a:extLst>
              </a:tr>
              <a:tr h="12852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Trucks with wide-based tires on steer axles that have a weight above the weight limit for normal-width steer axle weight limit but under the wide tire limit.</a:t>
                      </a:r>
                      <a:endParaRPr lang="en-CA" sz="2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56859" marR="1568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CA" sz="2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56859" marR="156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1238"/>
                  </a:ext>
                </a:extLst>
              </a:tr>
              <a:tr h="87802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Vehicles with identified Tire Anomalies</a:t>
                      </a:r>
                      <a:endParaRPr lang="en-CA" sz="2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56859" marR="1568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0.8%</a:t>
                      </a:r>
                      <a:endParaRPr lang="en-CA" sz="2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56859" marR="156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543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70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95128" y="2335189"/>
            <a:ext cx="15735572" cy="604867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The ability to screen based on a combination of tire types and weights further improves safety, improves the efficiency of operations, and reduces congestion by more accurately screening for vehicles meeting overweight criteria</a:t>
            </a:r>
          </a:p>
          <a:p>
            <a:pPr>
              <a:spcBef>
                <a:spcPts val="1200"/>
              </a:spcBef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This system achieved better screening on 13% of the traffic by checking the width of the tires on the steering axles</a:t>
            </a:r>
          </a:p>
          <a:p>
            <a:pPr>
              <a:spcBef>
                <a:spcPts val="1200"/>
              </a:spcBef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The automated tire width screening program helps British Columbia’s Commercial Vehicle Safety and Enforcement (CVSE) agency meet the Weigh2GoBC preclearance program objectives:</a:t>
            </a:r>
          </a:p>
          <a:p>
            <a:pPr lvl="1">
              <a:spcBef>
                <a:spcPts val="1200"/>
              </a:spcBef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Accelerating the flow of goods through the Pacific trade corridor</a:t>
            </a:r>
          </a:p>
          <a:p>
            <a:pPr lvl="1">
              <a:spcBef>
                <a:spcPts val="1200"/>
              </a:spcBef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Saving carriers time, fuel, and money</a:t>
            </a:r>
          </a:p>
          <a:p>
            <a:pPr lvl="1">
              <a:spcBef>
                <a:spcPts val="1200"/>
              </a:spcBef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Reducing greenhouse gas emissions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D. Pratt, T. Haichert</a:t>
            </a:r>
          </a:p>
        </p:txBody>
      </p:sp>
    </p:spTree>
    <p:extLst>
      <p:ext uri="{BB962C8B-B14F-4D97-AF65-F5344CB8AC3E}">
        <p14:creationId xmlns:p14="http://schemas.microsoft.com/office/powerpoint/2010/main" val="304464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2"/>
            <a:ext cx="7094612" cy="604867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BC plans to implement a full weigh station and inspection facility at Terrace that adds westbound tire screening (2024)</a:t>
            </a:r>
          </a:p>
          <a:p>
            <a:pPr>
              <a:spcBef>
                <a:spcPts val="1200"/>
              </a:spcBef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Additional TACS sites with tire width screening have been implemented at Golden, BC and Mt. Robson, BC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D. Pratt, T. Haichert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99A3ED-2660-4137-BB5A-299B7835D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7936" y="2782149"/>
            <a:ext cx="8832980" cy="5487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585086-B796-4881-813D-425304EA2CD0}"/>
              </a:ext>
            </a:extLst>
          </p:cNvPr>
          <p:cNvSpPr txBox="1"/>
          <p:nvPr/>
        </p:nvSpPr>
        <p:spPr>
          <a:xfrm>
            <a:off x="8567936" y="8269669"/>
            <a:ext cx="883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Mt. Robson, BC Virtual Weigh Station 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808990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2"/>
            <a:ext cx="15735572" cy="6048671"/>
          </a:xfrm>
        </p:spPr>
        <p:txBody>
          <a:bodyPr/>
          <a:lstStyle/>
          <a:p>
            <a:pPr marL="738188" indent="-738188">
              <a:spcBef>
                <a:spcPts val="1200"/>
              </a:spcBef>
              <a:buNone/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[1]	BC </a:t>
            </a:r>
            <a:r>
              <a:rPr lang="en-CA" sz="3400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 (British Columbia Ministry of Transportation and Infrastructure). (2021, August 31). WEIGH2GOBC. Province of British Columbia. Retrieved March 2, 2023, from https://www2.gov.bc.ca/gov/content/transportation/vehicle-safety-enforcement/services/weigh2gobc-join</a:t>
            </a:r>
          </a:p>
          <a:p>
            <a:pPr marL="738188" indent="-738188">
              <a:spcBef>
                <a:spcPts val="1200"/>
              </a:spcBef>
              <a:buNone/>
            </a:pPr>
            <a:endParaRPr lang="en-CA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D. Pratt, T. Haichert</a:t>
            </a:r>
          </a:p>
        </p:txBody>
      </p:sp>
    </p:spTree>
    <p:extLst>
      <p:ext uri="{BB962C8B-B14F-4D97-AF65-F5344CB8AC3E}">
        <p14:creationId xmlns:p14="http://schemas.microsoft.com/office/powerpoint/2010/main" val="371152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3"/>
            <a:ext cx="15773400" cy="5976664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Why did this site need tire-width screening?</a:t>
            </a:r>
          </a:p>
          <a:p>
            <a:pPr>
              <a:spcBef>
                <a:spcPts val="1200"/>
              </a:spcBef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This site has a high frequency of unique vehicle configurations</a:t>
            </a:r>
          </a:p>
          <a:p>
            <a:pPr lvl="1"/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Carriers have chosen wide-base tires for steer axles to be efficient in their operations</a:t>
            </a:r>
          </a:p>
          <a:p>
            <a:pPr>
              <a:spcBef>
                <a:spcPts val="1200"/>
              </a:spcBef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Tire width is attached to vehicle compliance, so weight alone cannot determine compliance</a:t>
            </a:r>
          </a:p>
          <a:p>
            <a:pPr lvl="1"/>
            <a:r>
              <a:rPr lang="en-AU" sz="3000" dirty="0">
                <a:latin typeface="Arial" panose="020B0604020202020204" pitchFamily="34" charset="0"/>
                <a:cs typeface="Arial" panose="020B0604020202020204" pitchFamily="34" charset="0"/>
              </a:rPr>
              <a:t>An automated screening technology is desirable as a high number of vehicles would otherwise require manual inspection by enforcement personnel</a:t>
            </a:r>
          </a:p>
          <a:p>
            <a:pPr lvl="1"/>
            <a:r>
              <a:rPr lang="en-AU" sz="3000" dirty="0">
                <a:latin typeface="Arial" panose="020B0604020202020204" pitchFamily="34" charset="0"/>
                <a:cs typeface="Arial" panose="020B0604020202020204" pitchFamily="34" charset="0"/>
              </a:rPr>
              <a:t>Addresses the issue of maintaining fair screening and bypasses for all participants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dirty="0">
                <a:latin typeface="Arial" panose="020B0604020202020204" pitchFamily="34" charset="0"/>
                <a:cs typeface="Arial" panose="020B0604020202020204" pitchFamily="34" charset="0"/>
              </a:rPr>
              <a:t>Tire-Width Screening WIM Site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D. Pratt, T. Haichert</a:t>
            </a:r>
          </a:p>
        </p:txBody>
      </p:sp>
    </p:spTree>
    <p:extLst>
      <p:ext uri="{BB962C8B-B14F-4D97-AF65-F5344CB8AC3E}">
        <p14:creationId xmlns:p14="http://schemas.microsoft.com/office/powerpoint/2010/main" val="135958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921C47-7B2F-42D3-9B91-3E770F79172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398" y="2479204"/>
            <a:ext cx="7718011" cy="5976937"/>
          </a:xfrm>
          <a:solidFill>
            <a:srgbClr val="FBF8E5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2AAA24-1225-483D-815D-36AE2884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Weigh2GoBC WIM Preclearance Program in British Columbia, Canada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6CBC3-BFF9-4227-841F-29396169F6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D. Pratt, T. Haichert</a:t>
            </a:r>
          </a:p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70A055-AABD-4E26-A8C7-2418842ED9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941" y="2479204"/>
            <a:ext cx="7344816" cy="597877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0286ED0-CEF6-4B94-A0A7-58476BE21BEC}"/>
              </a:ext>
            </a:extLst>
          </p:cNvPr>
          <p:cNvSpPr/>
          <p:nvPr/>
        </p:nvSpPr>
        <p:spPr>
          <a:xfrm>
            <a:off x="10296128" y="6079604"/>
            <a:ext cx="144016" cy="144016"/>
          </a:xfrm>
          <a:prstGeom prst="ellipse">
            <a:avLst/>
          </a:prstGeom>
          <a:solidFill>
            <a:srgbClr val="9561A9"/>
          </a:solidFill>
          <a:ln w="9525">
            <a:solidFill>
              <a:schemeClr val="tx1"/>
            </a:solidFill>
          </a:ln>
          <a:effectLst>
            <a:outerShdw blurRad="12700" dist="254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F340D4F-F7F4-41A3-AFF0-36D5334AD4A3}"/>
              </a:ext>
            </a:extLst>
          </p:cNvPr>
          <p:cNvSpPr/>
          <p:nvPr/>
        </p:nvSpPr>
        <p:spPr>
          <a:xfrm rot="20395506">
            <a:off x="9348827" y="6171723"/>
            <a:ext cx="898598" cy="436483"/>
          </a:xfrm>
          <a:prstGeom prst="right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04D59A1-A333-4C51-85FE-802FF0C5677F}"/>
              </a:ext>
            </a:extLst>
          </p:cNvPr>
          <p:cNvSpPr/>
          <p:nvPr/>
        </p:nvSpPr>
        <p:spPr>
          <a:xfrm rot="20395506">
            <a:off x="772295" y="3340245"/>
            <a:ext cx="898598" cy="436483"/>
          </a:xfrm>
          <a:prstGeom prst="right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668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2"/>
            <a:ext cx="7742684" cy="604867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Logging, mining and construction trucks typically have different characteristics from standard Canadian heavy goods vehicles</a:t>
            </a:r>
          </a:p>
          <a:p>
            <a:pPr lvl="1">
              <a:spcBef>
                <a:spcPts val="1200"/>
              </a:spcBef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Complies with standards which allow larger tires to carry heavier weights</a:t>
            </a:r>
          </a:p>
          <a:p>
            <a:pPr lvl="1">
              <a:spcBef>
                <a:spcPts val="1200"/>
              </a:spcBef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Depending on axle configuration, tires may be allowed to carry as much as 8000 lbs (3600 kg) extra load on the steering axle</a:t>
            </a:r>
          </a:p>
          <a:p>
            <a:pPr lvl="1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dirty="0">
                <a:latin typeface="Arial" panose="020B0604020202020204" pitchFamily="34" charset="0"/>
                <a:cs typeface="Arial" panose="020B0604020202020204" pitchFamily="34" charset="0"/>
              </a:rPr>
              <a:t>Terrace, BC Virtual Weigh Station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D. Pratt, T. Haichert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B471F-ECB7-4CB1-A9E5-7BC44E37F6C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040" y="2920740"/>
            <a:ext cx="7904818" cy="44455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7207F0-810C-4D6E-B031-EC0070BBAA99}"/>
              </a:ext>
            </a:extLst>
          </p:cNvPr>
          <p:cNvSpPr txBox="1"/>
          <p:nvPr/>
        </p:nvSpPr>
        <p:spPr>
          <a:xfrm>
            <a:off x="9504040" y="7366259"/>
            <a:ext cx="790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Truck image captured by the VWS system at Terrace, BC</a:t>
            </a:r>
          </a:p>
        </p:txBody>
      </p:sp>
    </p:spTree>
    <p:extLst>
      <p:ext uri="{BB962C8B-B14F-4D97-AF65-F5344CB8AC3E}">
        <p14:creationId xmlns:p14="http://schemas.microsoft.com/office/powerpoint/2010/main" val="90253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2"/>
            <a:ext cx="15735572" cy="604867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Tire-width screening offers Weigh2GoBC several benefits</a:t>
            </a:r>
          </a:p>
          <a:p>
            <a:pPr lvl="1">
              <a:spcBef>
                <a:spcPts val="12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Automated compliance screening that effectively assesses vehicles with wide-based tires</a:t>
            </a:r>
            <a:endParaRPr lang="en-CA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Fewer vehicles are directed to report based on weight</a:t>
            </a:r>
          </a:p>
          <a:p>
            <a:pPr lvl="1">
              <a:spcBef>
                <a:spcPts val="1200"/>
              </a:spcBef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Bypass rate is improved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dirty="0">
                <a:latin typeface="Arial" panose="020B0604020202020204" pitchFamily="34" charset="0"/>
                <a:cs typeface="Arial" panose="020B0604020202020204" pitchFamily="34" charset="0"/>
              </a:rPr>
              <a:t>Tire Screening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D. Pratt, T. Haichert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603E5-C136-4604-9B83-A185F20F22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5208" y="5647556"/>
            <a:ext cx="14491139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3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2"/>
            <a:ext cx="15735572" cy="604867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The regulations set maximum available loads based on force per width of the vehicle tires</a:t>
            </a:r>
          </a:p>
          <a:p>
            <a:pPr>
              <a:spcBef>
                <a:spcPts val="1200"/>
              </a:spcBef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Integrating high-speed strain-in-motion sensors with the WIM system allows BCWeigh2Go to adjust maximum weights based on tire width</a:t>
            </a:r>
            <a:endParaRPr lang="en-CA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dirty="0">
                <a:latin typeface="Arial" panose="020B0604020202020204" pitchFamily="34" charset="0"/>
                <a:cs typeface="Arial" panose="020B0604020202020204" pitchFamily="34" charset="0"/>
              </a:rPr>
              <a:t>Weight Restrictions and Tires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D. Pratt, T. Haichert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D7BBA-6943-400A-AF44-2F612CB677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168" y="5143500"/>
            <a:ext cx="12673408" cy="2831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F77E52-C296-451E-8C9B-7FCFE8C9DB1F}"/>
              </a:ext>
            </a:extLst>
          </p:cNvPr>
          <p:cNvSpPr txBox="1"/>
          <p:nvPr/>
        </p:nvSpPr>
        <p:spPr>
          <a:xfrm>
            <a:off x="1655168" y="7974946"/>
            <a:ext cx="1267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High-Speed Virtual Weigh Station Concept with Strain-In-Motion Tire Sensors</a:t>
            </a:r>
          </a:p>
        </p:txBody>
      </p:sp>
    </p:spTree>
    <p:extLst>
      <p:ext uri="{BB962C8B-B14F-4D97-AF65-F5344CB8AC3E}">
        <p14:creationId xmlns:p14="http://schemas.microsoft.com/office/powerpoint/2010/main" val="382142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48316"/>
            <a:ext cx="15735572" cy="604867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TACS application provides tire anomaly detection and advanced vehicle classification with tire width</a:t>
            </a:r>
          </a:p>
          <a:p>
            <a:pPr>
              <a:spcBef>
                <a:spcPts val="1200"/>
              </a:spcBef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Steer axle classification is a new feature added for the first time at Terrace site</a:t>
            </a:r>
          </a:p>
          <a:p>
            <a:pPr>
              <a:spcBef>
                <a:spcPts val="1200"/>
              </a:spcBef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VectorSense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tire footprint sensor technology can detect tire width with a high degree of accuracy</a:t>
            </a:r>
            <a:endParaRPr lang="en-CA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dirty="0">
                <a:latin typeface="Arial" panose="020B0604020202020204" pitchFamily="34" charset="0"/>
                <a:cs typeface="Arial" panose="020B0604020202020204" pitchFamily="34" charset="0"/>
              </a:rPr>
              <a:t>TACS Tire Anomaly and Classification System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D. Pratt, T. Haichert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CD50C-6489-4CF1-823F-79BC31E482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1272" y="5572652"/>
            <a:ext cx="3384376" cy="279904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E1231E3-4D9C-4137-AD28-8DB096125D80}"/>
              </a:ext>
            </a:extLst>
          </p:cNvPr>
          <p:cNvSpPr/>
          <p:nvPr/>
        </p:nvSpPr>
        <p:spPr>
          <a:xfrm>
            <a:off x="3959424" y="6263543"/>
            <a:ext cx="1080120" cy="106938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1B861-E01A-41EE-B545-A95A54DBEC92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5039544" y="6798236"/>
            <a:ext cx="1889297" cy="0"/>
          </a:xfrm>
          <a:prstGeom prst="lin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B75084A-58B0-4E94-A44A-66076BAD17B1}"/>
              </a:ext>
            </a:extLst>
          </p:cNvPr>
          <p:cNvSpPr txBox="1"/>
          <p:nvPr/>
        </p:nvSpPr>
        <p:spPr>
          <a:xfrm>
            <a:off x="6928841" y="6444293"/>
            <a:ext cx="439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C00000"/>
                </a:solidFill>
              </a:rPr>
              <a:t>WIM Scales and </a:t>
            </a:r>
            <a:r>
              <a:rPr lang="en-CA" sz="2000" b="1" dirty="0" err="1">
                <a:solidFill>
                  <a:srgbClr val="C00000"/>
                </a:solidFill>
              </a:rPr>
              <a:t>VectorSense</a:t>
            </a:r>
            <a:r>
              <a:rPr lang="en-CA" sz="2000" b="1" dirty="0">
                <a:solidFill>
                  <a:srgbClr val="C00000"/>
                </a:solidFill>
              </a:rPr>
              <a:t> Sensors in Eastbound Lane of the Terrace VWS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9C36CD-E260-440C-A5F1-B934D13DEA7D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9407" y="5572652"/>
            <a:ext cx="2406209" cy="2451168"/>
          </a:xfrm>
          <a:prstGeom prst="ellipse">
            <a:avLst/>
          </a:prstGeom>
          <a:ln w="19050">
            <a:solidFill>
              <a:srgbClr val="C00000"/>
            </a:solidFill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75C522-EF12-4387-A913-D3C5F055F686}"/>
              </a:ext>
            </a:extLst>
          </p:cNvPr>
          <p:cNvCxnSpPr>
            <a:cxnSpLocks/>
            <a:stCxn id="11" idx="2"/>
            <a:endCxn id="10" idx="3"/>
          </p:cNvCxnSpPr>
          <p:nvPr/>
        </p:nvCxnSpPr>
        <p:spPr>
          <a:xfrm flipH="1">
            <a:off x="11321331" y="6798236"/>
            <a:ext cx="1228076" cy="0"/>
          </a:xfrm>
          <a:prstGeom prst="lin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24068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2"/>
            <a:ext cx="15807580" cy="604867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Tire footprint sensor technology that can detect tire width with high accuracy</a:t>
            </a:r>
          </a:p>
          <a:p>
            <a:pPr>
              <a:spcBef>
                <a:spcPts val="1200"/>
              </a:spcBef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Thin slices of the tire contact are measured thousands of times per second</a:t>
            </a:r>
          </a:p>
          <a:p>
            <a:pPr>
              <a:spcBef>
                <a:spcPts val="1200"/>
              </a:spcBef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Measurements allow for the construction of contact pressure profile with the tire width and location for each tire on a vehicle</a:t>
            </a:r>
            <a:endParaRPr lang="en-CA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</a:pPr>
            <a:endParaRPr lang="en-C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dirty="0" err="1">
                <a:latin typeface="Arial" panose="020B0604020202020204" pitchFamily="34" charset="0"/>
                <a:cs typeface="Arial" panose="020B0604020202020204" pitchFamily="34" charset="0"/>
              </a:rPr>
              <a:t>VectorSense</a:t>
            </a:r>
            <a:r>
              <a:rPr lang="en-CA" sz="6000" dirty="0">
                <a:latin typeface="Arial" panose="020B0604020202020204" pitchFamily="34" charset="0"/>
                <a:cs typeface="Arial" panose="020B0604020202020204" pitchFamily="34" charset="0"/>
              </a:rPr>
              <a:t> Technology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D. Pratt, T. Haichert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DEAC2B-F921-4C93-B7BC-BE031EDC3838}"/>
              </a:ext>
            </a:extLst>
          </p:cNvPr>
          <p:cNvGrpSpPr/>
          <p:nvPr/>
        </p:nvGrpSpPr>
        <p:grpSpPr>
          <a:xfrm>
            <a:off x="4607496" y="5263906"/>
            <a:ext cx="4818049" cy="2481325"/>
            <a:chOff x="5070284" y="2826907"/>
            <a:chExt cx="6916846" cy="356221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C55FA5E-FD3B-481C-849F-F1D0C084F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8519" y="3267216"/>
              <a:ext cx="6178611" cy="253295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2E3E25-DDCB-4887-9B15-FD95666020B7}"/>
                </a:ext>
              </a:extLst>
            </p:cNvPr>
            <p:cNvSpPr txBox="1"/>
            <p:nvPr/>
          </p:nvSpPr>
          <p:spPr>
            <a:xfrm>
              <a:off x="5808518" y="5858908"/>
              <a:ext cx="6178612" cy="53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/>
                <a:t>Single Tire Contact Patch </a:t>
              </a:r>
            </a:p>
          </p:txBody>
        </p:sp>
        <p:sp>
          <p:nvSpPr>
            <p:cNvPr id="12" name="Up Arrow 32">
              <a:extLst>
                <a:ext uri="{FF2B5EF4-FFF2-40B4-BE49-F238E27FC236}">
                  <a16:creationId xmlns:a16="http://schemas.microsoft.com/office/drawing/2014/main" id="{E9796B52-F365-493A-88E3-65EAF1F47709}"/>
                </a:ext>
              </a:extLst>
            </p:cNvPr>
            <p:cNvSpPr/>
            <p:nvPr/>
          </p:nvSpPr>
          <p:spPr>
            <a:xfrm>
              <a:off x="5458690" y="3381445"/>
              <a:ext cx="238500" cy="2394065"/>
            </a:xfrm>
            <a:prstGeom prst="upArrow">
              <a:avLst>
                <a:gd name="adj1" fmla="val 36905"/>
                <a:gd name="adj2" fmla="val 6964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1AEBB2-B8D2-4637-8490-4F5E2A94D001}"/>
                </a:ext>
              </a:extLst>
            </p:cNvPr>
            <p:cNvSpPr txBox="1"/>
            <p:nvPr/>
          </p:nvSpPr>
          <p:spPr>
            <a:xfrm rot="16200000">
              <a:off x="3804577" y="4092614"/>
              <a:ext cx="2973261" cy="44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/>
                <a:t>Direction of Travel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041B673-76C3-45F9-B608-0711B03C7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809" y="5496869"/>
            <a:ext cx="2459536" cy="18569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8BCAAAB-A53C-4F28-BCFE-5DB8CFAE0E8B}"/>
              </a:ext>
            </a:extLst>
          </p:cNvPr>
          <p:cNvSpPr/>
          <p:nvPr/>
        </p:nvSpPr>
        <p:spPr>
          <a:xfrm>
            <a:off x="5121726" y="7930618"/>
            <a:ext cx="4303819" cy="307777"/>
          </a:xfrm>
          <a:prstGeom prst="rect">
            <a:avLst/>
          </a:prstGeom>
          <a:gradFill>
            <a:gsLst>
              <a:gs pos="53000">
                <a:srgbClr val="FFFF66"/>
              </a:gs>
              <a:gs pos="0">
                <a:srgbClr val="F36847"/>
              </a:gs>
              <a:gs pos="100000">
                <a:srgbClr val="92D050"/>
              </a:gs>
            </a:gsLst>
            <a:lin ang="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6FD97108-DF66-46B5-92EF-B8567FF2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810" y="8305864"/>
            <a:ext cx="4303819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  <a:tabLst>
                <a:tab pos="5384800" algn="r"/>
              </a:tabLst>
            </a:pPr>
            <a:r>
              <a:rPr lang="en-US" sz="1200" b="1">
                <a:effectLst/>
                <a:latin typeface="Calibri" panose="020F0502020204030204" pitchFamily="34" charset="0"/>
                <a:ea typeface="Arial Unicode MS"/>
              </a:rPr>
              <a:t>High Contact Stress	Low Contract Stress</a:t>
            </a:r>
            <a:endParaRPr lang="en-CA" sz="1200"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DFD8124-535A-419C-BEAC-B939336E02D9}"/>
              </a:ext>
            </a:extLst>
          </p:cNvPr>
          <p:cNvCxnSpPr/>
          <p:nvPr/>
        </p:nvCxnSpPr>
        <p:spPr>
          <a:xfrm>
            <a:off x="6468654" y="8442389"/>
            <a:ext cx="1567543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551762E-4A49-46C1-9AB7-47B418D6F5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1010" y="5414550"/>
            <a:ext cx="4195441" cy="31579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555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2"/>
            <a:ext cx="7022604" cy="604867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BCWeigh2Go Custom Operator Software displays:</a:t>
            </a:r>
          </a:p>
          <a:p>
            <a:pPr lvl="1">
              <a:spcBef>
                <a:spcPts val="1200"/>
              </a:spcBef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Vehicle weights</a:t>
            </a:r>
          </a:p>
          <a:p>
            <a:pPr lvl="1">
              <a:spcBef>
                <a:spcPts val="1200"/>
              </a:spcBef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Violations (such as exceeding GVW)</a:t>
            </a:r>
          </a:p>
          <a:p>
            <a:pPr>
              <a:spcBef>
                <a:spcPts val="1200"/>
              </a:spcBef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Weight limits for the steer axle are automatically adjusted if the tire width measured by the </a:t>
            </a:r>
            <a:r>
              <a:rPr lang="en-CA" sz="3400" dirty="0" err="1">
                <a:latin typeface="Arial" panose="020B0604020202020204" pitchFamily="34" charset="0"/>
                <a:cs typeface="Arial" panose="020B0604020202020204" pitchFamily="34" charset="0"/>
              </a:rPr>
              <a:t>VectorSense</a:t>
            </a: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 sensors indicates that the weight limit should be increased</a:t>
            </a:r>
          </a:p>
          <a:p>
            <a:pPr lvl="1">
              <a:spcBef>
                <a:spcPts val="1200"/>
              </a:spcBef>
            </a:pPr>
            <a:endParaRPr lang="en-C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dirty="0">
                <a:latin typeface="Arial" panose="020B0604020202020204" pitchFamily="34" charset="0"/>
                <a:cs typeface="Arial" panose="020B0604020202020204" pitchFamily="34" charset="0"/>
              </a:rPr>
              <a:t>Vehicle Screening Software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D. Pratt, T. Haichert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D23ED-568F-4BCB-BBFB-0CB47274D408}"/>
              </a:ext>
            </a:extLst>
          </p:cNvPr>
          <p:cNvSpPr txBox="1"/>
          <p:nvPr/>
        </p:nvSpPr>
        <p:spPr>
          <a:xfrm>
            <a:off x="8279903" y="7965539"/>
            <a:ext cx="907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Vehicle Record Displaying Weights and Screening Information</a:t>
            </a:r>
            <a:endParaRPr lang="en-CA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1F7BC-E5DB-44EA-BEB1-7C86F6F108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903" y="2586584"/>
            <a:ext cx="9073007" cy="53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77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y Convergence 2023 - Presentation Template" id="{AD7E61BC-6D68-468E-983F-68C8A034365A}" vid="{6AA01E9F-0444-4427-8A7C-1FD78B2E5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 Convergence 2023 - Presentation Template</Template>
  <TotalTime>11877</TotalTime>
  <Words>1203</Words>
  <Application>Microsoft Office PowerPoint</Application>
  <PresentationFormat>Custom</PresentationFormat>
  <Paragraphs>128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Times New Roman</vt:lpstr>
      <vt:lpstr>Open Sauce Bold</vt:lpstr>
      <vt:lpstr>Arial</vt:lpstr>
      <vt:lpstr>Calibri</vt:lpstr>
      <vt:lpstr>Office Theme</vt:lpstr>
      <vt:lpstr>TIRE WIDTH-BASED SCREENING AT A WIM PRECLEARANCE SITE</vt:lpstr>
      <vt:lpstr>Tire-Width Screening WIM Site</vt:lpstr>
      <vt:lpstr>Weigh2GoBC WIM Preclearance Program in British Columbia, Canada</vt:lpstr>
      <vt:lpstr>Terrace, BC Virtual Weigh Station</vt:lpstr>
      <vt:lpstr>Tire Screening</vt:lpstr>
      <vt:lpstr>Weight Restrictions and Tires</vt:lpstr>
      <vt:lpstr>TACS Tire Anomaly and Classification System</vt:lpstr>
      <vt:lpstr>VectorSense Technology</vt:lpstr>
      <vt:lpstr>Vehicle Screening Software</vt:lpstr>
      <vt:lpstr>Weight Restrictions and Tires</vt:lpstr>
      <vt:lpstr>Results</vt:lpstr>
      <vt:lpstr>Conclusion</vt:lpstr>
      <vt:lpstr>Next Steps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Hamid</dc:creator>
  <cp:lastModifiedBy>Gavin Hill</cp:lastModifiedBy>
  <cp:revision>59</cp:revision>
  <dcterms:created xsi:type="dcterms:W3CDTF">2023-08-30T05:28:25Z</dcterms:created>
  <dcterms:modified xsi:type="dcterms:W3CDTF">2023-10-31T08:00:52Z</dcterms:modified>
  <dc:identifier>DAFqF3977AU</dc:identifier>
</cp:coreProperties>
</file>