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iE2C35IiWOxAhdvYjFmGazWdk/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9A3C1E-A954-4520-9470-1830D057DFDF}">
  <a:tblStyle styleId="{209A3C1E-A954-4520-9470-1830D057DF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D42336B-FE15-4EE1-89E3-987E25F7F21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35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257fad6f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29257fad6f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257fad6f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9257fad6f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923cd0640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sl-SI"/>
              <a:t>Installation done in about 8 hours</a:t>
            </a:r>
            <a:endParaRPr/>
          </a:p>
        </p:txBody>
      </p:sp>
      <p:sp>
        <p:nvSpPr>
          <p:cNvPr id="134" name="Google Shape;134;g2923cd0640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257fad6f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NMi WIM calibration protocol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●"/>
            </a:pPr>
            <a:r>
              <a:rPr lang="sl-SI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fully loaded heavy vehicle, which was of the same configuration as the most common HGVs on the road section, was used for calibration.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●"/>
            </a:pPr>
            <a:r>
              <a:rPr lang="sl-SI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calibration runs were performed over the bridge WIM systems at each of the following speeds: 70 km/h, 80/km/h and 90 km/h.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g29257fad6f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9257fad6f1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Holes filled with cement paste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Deinstallation done in about 3 hours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deinstallation, system moved to a new location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g29257fad6f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9257fad6f1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sl-SI"/>
              <a:t>Prepared for each measurement</a:t>
            </a:r>
            <a:endParaRPr/>
          </a:p>
        </p:txBody>
      </p:sp>
      <p:sp>
        <p:nvSpPr>
          <p:cNvPr id="158" name="Google Shape;158;g29257fad6f1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9257fad6f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29257fad6f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9257fad6f1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sl-SI"/>
              <a:t>Significantly uneven traffic loading when looking at the direction due to garbage dump located on the road section.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sl-SI"/>
              <a:t>72,5 % of average daily traffic loading was detected in the direction Šabac-Ruma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sl-SI"/>
              <a:t>Reason: 4 and 5-axle dumpster trucks, full in one direction, empty in the opposite direction</a:t>
            </a:r>
            <a:endParaRPr/>
          </a:p>
        </p:txBody>
      </p:sp>
      <p:sp>
        <p:nvSpPr>
          <p:cNvPr id="174" name="Google Shape;174;g29257fad6f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9257fad6f1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9257fad6f1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9257fad6f1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sl-SI"/>
              <a:t>From the end of the tender process to the end of the project, approximately 3 months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sl-SI"/>
              <a:t>On one location, 26 % of HGVs were overloaded!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sl-SI"/>
              <a:t>Maximum daily overloading 290 ESAL.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sl-SI"/>
              <a:t>At the location we saw before, the remaining service life is just 14,2 years.</a:t>
            </a:r>
            <a:endParaRPr/>
          </a:p>
        </p:txBody>
      </p:sp>
      <p:sp>
        <p:nvSpPr>
          <p:cNvPr id="190" name="Google Shape;190;g29257fad6f1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923cd064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/>
              <a:t>Mr. Branković is a road safety expert from the Public enterprise roads of Serbia, Sector for Investments. Public enterprise roads of Serbia is a state enterprise 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g2923cd064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93230718f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sl-SI"/>
              <a:t>From the end of the tender process to the end of the project, approximately 3 months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sl-SI"/>
              <a:t>On one location, 26 % of HGVs were overloaded!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sl-SI"/>
              <a:t>Maximum daily overloading 290 ESAL.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sl-SI"/>
              <a:t>At the location we saw before, the remaining service life is just 14,2 years.</a:t>
            </a:r>
            <a:endParaRPr/>
          </a:p>
        </p:txBody>
      </p:sp>
      <p:sp>
        <p:nvSpPr>
          <p:cNvPr id="197" name="Google Shape;197;g293230718f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b8c01777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28b8c01777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b8c017770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28b8c017770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b8c01777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/>
              <a:t>Locations proposed by PERS, upon bridge survey, all of the location were approved by Cestel.</a:t>
            </a:r>
            <a:endParaRPr/>
          </a:p>
        </p:txBody>
      </p:sp>
      <p:sp>
        <p:nvSpPr>
          <p:cNvPr id="86" name="Google Shape;86;g28b8c01777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9257fad6f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sl-SI"/>
              <a:t>A large variety of bridges, from small ones …</a:t>
            </a:r>
            <a:endParaRPr/>
          </a:p>
        </p:txBody>
      </p:sp>
      <p:sp>
        <p:nvSpPr>
          <p:cNvPr id="94" name="Google Shape;94;g29257fad6f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9257fad6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sl-SI"/>
              <a:t>to quite large structures.</a:t>
            </a:r>
            <a:endParaRPr/>
          </a:p>
        </p:txBody>
      </p:sp>
      <p:sp>
        <p:nvSpPr>
          <p:cNvPr id="102" name="Google Shape;102;g29257fad6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9257fad6f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sl-SI"/>
              <a:t>Various bridge types</a:t>
            </a:r>
            <a:endParaRPr/>
          </a:p>
        </p:txBody>
      </p:sp>
      <p:sp>
        <p:nvSpPr>
          <p:cNvPr id="110" name="Google Shape;110;g29257fad6f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7;p5"/>
          <p:cNvGrpSpPr/>
          <p:nvPr/>
        </p:nvGrpSpPr>
        <p:grpSpPr>
          <a:xfrm>
            <a:off x="0" y="-42621"/>
            <a:ext cx="909250" cy="4503596"/>
            <a:chOff x="0" y="-38100"/>
            <a:chExt cx="812800" cy="4025867"/>
          </a:xfrm>
        </p:grpSpPr>
        <p:sp>
          <p:nvSpPr>
            <p:cNvPr id="8" name="Google Shape;8;p5"/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 extrusionOk="0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;p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4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" name="Google Shape;10;p5"/>
          <p:cNvGrpSpPr/>
          <p:nvPr/>
        </p:nvGrpSpPr>
        <p:grpSpPr>
          <a:xfrm>
            <a:off x="0" y="4418354"/>
            <a:ext cx="909250" cy="3267161"/>
            <a:chOff x="0" y="-38100"/>
            <a:chExt cx="812800" cy="2920590"/>
          </a:xfrm>
        </p:grpSpPr>
        <p:sp>
          <p:nvSpPr>
            <p:cNvPr id="11" name="Google Shape;11;p5"/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 extrusionOk="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4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Google Shape;13;p5"/>
          <p:cNvGrpSpPr/>
          <p:nvPr/>
        </p:nvGrpSpPr>
        <p:grpSpPr>
          <a:xfrm>
            <a:off x="0" y="7642894"/>
            <a:ext cx="909250" cy="2644106"/>
            <a:chOff x="0" y="-38100"/>
            <a:chExt cx="812800" cy="2363626"/>
          </a:xfrm>
        </p:grpSpPr>
        <p:sp>
          <p:nvSpPr>
            <p:cNvPr id="14" name="Google Shape;14;p5"/>
            <p:cNvSpPr/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 extrusionOk="0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4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1257300" y="3304665"/>
            <a:ext cx="15773400" cy="1120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5"/>
          <p:cNvSpPr/>
          <p:nvPr/>
        </p:nvSpPr>
        <p:spPr>
          <a:xfrm>
            <a:off x="12581773" y="9084464"/>
            <a:ext cx="4742440" cy="836068"/>
          </a:xfrm>
          <a:custGeom>
            <a:avLst/>
            <a:gdLst/>
            <a:ahLst/>
            <a:cxnLst/>
            <a:rect l="l" t="t" r="r" b="b"/>
            <a:pathLst>
              <a:path w="4742440" h="836068" extrusionOk="0">
                <a:moveTo>
                  <a:pt x="0" y="0"/>
                </a:moveTo>
                <a:lnTo>
                  <a:pt x="4742440" y="0"/>
                </a:lnTo>
                <a:lnTo>
                  <a:pt x="4742440" y="836068"/>
                </a:lnTo>
                <a:lnTo>
                  <a:pt x="0" y="8360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5"/>
          <p:cNvSpPr/>
          <p:nvPr/>
        </p:nvSpPr>
        <p:spPr>
          <a:xfrm>
            <a:off x="1093613" y="8974432"/>
            <a:ext cx="4278487" cy="1120186"/>
          </a:xfrm>
          <a:custGeom>
            <a:avLst/>
            <a:gdLst/>
            <a:ahLst/>
            <a:cxnLst/>
            <a:rect l="l" t="t" r="r" b="b"/>
            <a:pathLst>
              <a:path w="4278487" h="1120186" extrusionOk="0">
                <a:moveTo>
                  <a:pt x="0" y="0"/>
                </a:moveTo>
                <a:lnTo>
                  <a:pt x="4278487" y="0"/>
                </a:lnTo>
                <a:lnTo>
                  <a:pt x="4278487" y="1120186"/>
                </a:lnTo>
                <a:lnTo>
                  <a:pt x="0" y="1120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5"/>
          <p:cNvSpPr txBox="1"/>
          <p:nvPr/>
        </p:nvSpPr>
        <p:spPr>
          <a:xfrm>
            <a:off x="5954195" y="9046364"/>
            <a:ext cx="6509437" cy="134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600">
                <a:solidFill>
                  <a:srgbClr val="707070"/>
                </a:solidFill>
                <a:latin typeface="Arial"/>
                <a:ea typeface="Arial"/>
                <a:cs typeface="Arial"/>
                <a:sym typeface="Arial"/>
              </a:rPr>
              <a:t>6 - 10 November 2023 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600">
                <a:solidFill>
                  <a:srgbClr val="707070"/>
                </a:solidFill>
                <a:latin typeface="Arial"/>
                <a:ea typeface="Arial"/>
                <a:cs typeface="Arial"/>
                <a:sym typeface="Arial"/>
              </a:rPr>
              <a:t>Brisbane, Australia 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70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5"/>
          <p:cNvSpPr/>
          <p:nvPr/>
        </p:nvSpPr>
        <p:spPr>
          <a:xfrm>
            <a:off x="13104440" y="199752"/>
            <a:ext cx="4929560" cy="1932146"/>
          </a:xfrm>
          <a:custGeom>
            <a:avLst/>
            <a:gdLst/>
            <a:ahLst/>
            <a:cxnLst/>
            <a:rect l="l" t="t" r="r" b="b"/>
            <a:pathLst>
              <a:path w="5710198" h="2287442" extrusionOk="0">
                <a:moveTo>
                  <a:pt x="0" y="0"/>
                </a:moveTo>
                <a:lnTo>
                  <a:pt x="5710198" y="0"/>
                </a:lnTo>
                <a:lnTo>
                  <a:pt x="5710198" y="2287442"/>
                </a:lnTo>
                <a:lnTo>
                  <a:pt x="0" y="22874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6597" t="-14196" r="-23214" b="-1441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5"/>
          <p:cNvSpPr/>
          <p:nvPr/>
        </p:nvSpPr>
        <p:spPr>
          <a:xfrm>
            <a:off x="1943200" y="492384"/>
            <a:ext cx="7599645" cy="1738103"/>
          </a:xfrm>
          <a:custGeom>
            <a:avLst/>
            <a:gdLst/>
            <a:ahLst/>
            <a:cxnLst/>
            <a:rect l="l" t="t" r="r" b="b"/>
            <a:pathLst>
              <a:path w="11809899" h="2767945" extrusionOk="0">
                <a:moveTo>
                  <a:pt x="0" y="0"/>
                </a:moveTo>
                <a:lnTo>
                  <a:pt x="11809899" y="0"/>
                </a:lnTo>
                <a:lnTo>
                  <a:pt x="11809899" y="2767945"/>
                </a:lnTo>
                <a:lnTo>
                  <a:pt x="0" y="27679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5"/>
          <p:cNvSpPr>
            <a:spLocks noGrp="1"/>
          </p:cNvSpPr>
          <p:nvPr>
            <p:ph type="pic" idx="2"/>
          </p:nvPr>
        </p:nvSpPr>
        <p:spPr>
          <a:xfrm>
            <a:off x="4092203" y="5841721"/>
            <a:ext cx="1980605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791072" y="7444508"/>
            <a:ext cx="3024188" cy="55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>
            <a:spLocks noGrp="1"/>
          </p:cNvSpPr>
          <p:nvPr>
            <p:ph type="pic" idx="3"/>
          </p:nvPr>
        </p:nvSpPr>
        <p:spPr>
          <a:xfrm>
            <a:off x="9650882" y="5841721"/>
            <a:ext cx="1980605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5"/>
          <p:cNvSpPr txBox="1">
            <a:spLocks noGrp="1"/>
          </p:cNvSpPr>
          <p:nvPr>
            <p:ph type="body" idx="4"/>
          </p:nvPr>
        </p:nvSpPr>
        <p:spPr>
          <a:xfrm>
            <a:off x="6349751" y="7444508"/>
            <a:ext cx="3024188" cy="55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>
            <a:spLocks noGrp="1"/>
          </p:cNvSpPr>
          <p:nvPr>
            <p:ph type="pic" idx="5"/>
          </p:nvPr>
        </p:nvSpPr>
        <p:spPr>
          <a:xfrm>
            <a:off x="15209561" y="5787904"/>
            <a:ext cx="1980605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5"/>
          <p:cNvSpPr txBox="1">
            <a:spLocks noGrp="1"/>
          </p:cNvSpPr>
          <p:nvPr>
            <p:ph type="body" idx="6"/>
          </p:nvPr>
        </p:nvSpPr>
        <p:spPr>
          <a:xfrm>
            <a:off x="11908430" y="7390691"/>
            <a:ext cx="3024188" cy="55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8" name="Google Shape;28;p5"/>
          <p:cNvCxnSpPr/>
          <p:nvPr/>
        </p:nvCxnSpPr>
        <p:spPr>
          <a:xfrm>
            <a:off x="1257300" y="8743900"/>
            <a:ext cx="15773400" cy="0"/>
          </a:xfrm>
          <a:prstGeom prst="straightConnector1">
            <a:avLst/>
          </a:prstGeom>
          <a:noFill/>
          <a:ln w="285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5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6"/>
          <p:cNvGrpSpPr/>
          <p:nvPr/>
        </p:nvGrpSpPr>
        <p:grpSpPr>
          <a:xfrm>
            <a:off x="0" y="-42621"/>
            <a:ext cx="909250" cy="4503596"/>
            <a:chOff x="0" y="-38100"/>
            <a:chExt cx="812800" cy="4025867"/>
          </a:xfrm>
        </p:grpSpPr>
        <p:sp>
          <p:nvSpPr>
            <p:cNvPr id="31" name="Google Shape;31;p6"/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 extrusionOk="0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4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6"/>
          <p:cNvGrpSpPr/>
          <p:nvPr/>
        </p:nvGrpSpPr>
        <p:grpSpPr>
          <a:xfrm>
            <a:off x="0" y="4418354"/>
            <a:ext cx="909250" cy="3267161"/>
            <a:chOff x="0" y="-38100"/>
            <a:chExt cx="812800" cy="2920590"/>
          </a:xfrm>
        </p:grpSpPr>
        <p:sp>
          <p:nvSpPr>
            <p:cNvPr id="34" name="Google Shape;34;p6"/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 extrusionOk="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4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36;p6"/>
          <p:cNvGrpSpPr/>
          <p:nvPr/>
        </p:nvGrpSpPr>
        <p:grpSpPr>
          <a:xfrm>
            <a:off x="0" y="7642894"/>
            <a:ext cx="909250" cy="2644106"/>
            <a:chOff x="0" y="-38100"/>
            <a:chExt cx="812800" cy="2363626"/>
          </a:xfrm>
        </p:grpSpPr>
        <p:sp>
          <p:nvSpPr>
            <p:cNvPr id="37" name="Google Shape;37;p6"/>
            <p:cNvSpPr/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 extrusionOk="0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4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39;p6"/>
          <p:cNvSpPr/>
          <p:nvPr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 extrusionOk="0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257300" y="2551213"/>
            <a:ext cx="15773400" cy="597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2495212" cy="1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B9D48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3B9D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1257300" y="9046843"/>
            <a:ext cx="7886700" cy="9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3" name="Google Shape;43;p6"/>
          <p:cNvCxnSpPr/>
          <p:nvPr/>
        </p:nvCxnSpPr>
        <p:spPr>
          <a:xfrm>
            <a:off x="1257300" y="8743900"/>
            <a:ext cx="15773400" cy="0"/>
          </a:xfrm>
          <a:prstGeom prst="straightConnector1">
            <a:avLst/>
          </a:prstGeom>
          <a:noFill/>
          <a:ln w="285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>
          <p15:clr>
            <a:srgbClr val="F26B43"/>
          </p15:clr>
        </p15:guide>
        <p15:guide id="2" pos="5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74338455_EVALUATION_OF_BRIDGE_TRAFFIC_LOAD_MODEL_USING_B-WIM_MEASUREMENTS_IN_SERBI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 txBox="1">
            <a:spLocks noGrp="1"/>
          </p:cNvSpPr>
          <p:nvPr>
            <p:ph type="title"/>
          </p:nvPr>
        </p:nvSpPr>
        <p:spPr>
          <a:xfrm>
            <a:off x="1257300" y="2983499"/>
            <a:ext cx="15932866" cy="183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sl-SI" sz="4400">
                <a:latin typeface="Arial"/>
                <a:ea typeface="Arial"/>
                <a:cs typeface="Arial"/>
                <a:sym typeface="Arial"/>
              </a:rPr>
              <a:t>DETERMINING THE TRAFFIC LOAD DISTRIBUTION ACROSS A LARGE PORTION OF THE ROAD NETWORK WITH SHORT-TERM B-WIM MEASUREMENTS: A CASE STUDY OF THE REPUBLIC OF SERBIA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"/>
          <p:cNvSpPr txBox="1">
            <a:spLocks noGrp="1"/>
          </p:cNvSpPr>
          <p:nvPr>
            <p:ph type="body" idx="1"/>
          </p:nvPr>
        </p:nvSpPr>
        <p:spPr>
          <a:xfrm>
            <a:off x="791072" y="7444508"/>
            <a:ext cx="3024188" cy="55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Martin Hauptman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"/>
          <p:cNvSpPr txBox="1">
            <a:spLocks noGrp="1"/>
          </p:cNvSpPr>
          <p:nvPr>
            <p:ph type="body" idx="4"/>
          </p:nvPr>
        </p:nvSpPr>
        <p:spPr>
          <a:xfrm>
            <a:off x="6349751" y="7444508"/>
            <a:ext cx="3024188" cy="55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Rajko Branković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8631" b="8632"/>
          <a:stretch/>
        </p:blipFill>
        <p:spPr>
          <a:xfrm>
            <a:off x="4092203" y="5841721"/>
            <a:ext cx="1980605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8664" b="8665"/>
          <a:stretch/>
        </p:blipFill>
        <p:spPr>
          <a:xfrm>
            <a:off x="9650882" y="5841721"/>
            <a:ext cx="1980605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9257fad6f1_0_38"/>
          <p:cNvSpPr txBox="1">
            <a:spLocks noGrp="1"/>
          </p:cNvSpPr>
          <p:nvPr>
            <p:ph type="body" idx="1"/>
          </p:nvPr>
        </p:nvSpPr>
        <p:spPr>
          <a:xfrm>
            <a:off x="1257300" y="2551213"/>
            <a:ext cx="15773400" cy="59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29257fad6f1_0_38"/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2495300" cy="1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9D48"/>
              </a:buClr>
              <a:buSzPts val="6000"/>
              <a:buFont typeface="Arial"/>
              <a:buNone/>
            </a:pPr>
            <a:r>
              <a:rPr lang="sl-SI" sz="6000">
                <a:latin typeface="Arial"/>
                <a:ea typeface="Arial"/>
                <a:cs typeface="Arial"/>
                <a:sym typeface="Arial"/>
              </a:rPr>
              <a:t>Project Serbia: bridge types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29257fad6f1_0_38"/>
          <p:cNvSpPr txBox="1">
            <a:spLocks noGrp="1"/>
          </p:cNvSpPr>
          <p:nvPr>
            <p:ph type="body" idx="2"/>
          </p:nvPr>
        </p:nvSpPr>
        <p:spPr>
          <a:xfrm>
            <a:off x="1257300" y="9046843"/>
            <a:ext cx="78867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Author/s: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M. Hauptman, R. Branković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g29257fad6f1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2809" y="2551225"/>
            <a:ext cx="13262403" cy="597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9257fad6f1_0_47"/>
          <p:cNvSpPr txBox="1">
            <a:spLocks noGrp="1"/>
          </p:cNvSpPr>
          <p:nvPr>
            <p:ph type="body" idx="1"/>
          </p:nvPr>
        </p:nvSpPr>
        <p:spPr>
          <a:xfrm>
            <a:off x="1257300" y="2551213"/>
            <a:ext cx="15773400" cy="59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29257fad6f1_0_47"/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2495300" cy="1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9D48"/>
              </a:buClr>
              <a:buSzPts val="6000"/>
              <a:buFont typeface="Arial"/>
              <a:buNone/>
            </a:pPr>
            <a:r>
              <a:rPr lang="sl-SI" sz="6000">
                <a:latin typeface="Arial"/>
                <a:ea typeface="Arial"/>
                <a:cs typeface="Arial"/>
                <a:sym typeface="Arial"/>
              </a:rPr>
              <a:t>Project Serbia: bridge types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29257fad6f1_0_47"/>
          <p:cNvSpPr txBox="1">
            <a:spLocks noGrp="1"/>
          </p:cNvSpPr>
          <p:nvPr>
            <p:ph type="body" idx="2"/>
          </p:nvPr>
        </p:nvSpPr>
        <p:spPr>
          <a:xfrm>
            <a:off x="1257300" y="9046843"/>
            <a:ext cx="78867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Author/s: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M. Hauptman, R. Branković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g29257fad6f1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2800" y="2551225"/>
            <a:ext cx="13262399" cy="597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923cd06406_0_19"/>
          <p:cNvSpPr txBox="1">
            <a:spLocks noGrp="1"/>
          </p:cNvSpPr>
          <p:nvPr>
            <p:ph type="body" idx="1"/>
          </p:nvPr>
        </p:nvSpPr>
        <p:spPr>
          <a:xfrm>
            <a:off x="1257300" y="2551213"/>
            <a:ext cx="15773400" cy="59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44500" algn="l" rtl="0">
              <a:spcBef>
                <a:spcPts val="52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Multiple simultaneous bridge WIM measurements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2-week measurements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7 portable bridge WIM system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2 team, 2 technicians in each team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2923cd06406_0_19"/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2495300" cy="1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9D48"/>
              </a:buClr>
              <a:buSzPts val="6000"/>
              <a:buFont typeface="Arial"/>
              <a:buNone/>
            </a:pPr>
            <a:r>
              <a:rPr lang="sl-SI" sz="6000">
                <a:latin typeface="Arial"/>
                <a:ea typeface="Arial"/>
                <a:cs typeface="Arial"/>
                <a:sym typeface="Arial"/>
              </a:rPr>
              <a:t>Project Serbia: installations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2923cd06406_0_19"/>
          <p:cNvSpPr txBox="1">
            <a:spLocks noGrp="1"/>
          </p:cNvSpPr>
          <p:nvPr>
            <p:ph type="body" idx="2"/>
          </p:nvPr>
        </p:nvSpPr>
        <p:spPr>
          <a:xfrm>
            <a:off x="1257300" y="9046843"/>
            <a:ext cx="78867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Author/s: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M. Hauptman, R. Branković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g2923cd06406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4250" y="3369050"/>
            <a:ext cx="7886700" cy="5260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257fad6f1_0_23"/>
          <p:cNvSpPr txBox="1">
            <a:spLocks noGrp="1"/>
          </p:cNvSpPr>
          <p:nvPr>
            <p:ph type="body" idx="1"/>
          </p:nvPr>
        </p:nvSpPr>
        <p:spPr>
          <a:xfrm>
            <a:off x="1257300" y="2551213"/>
            <a:ext cx="15773400" cy="59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29257fad6f1_0_23"/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2495300" cy="1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9D48"/>
              </a:buClr>
              <a:buSzPts val="6000"/>
              <a:buFont typeface="Arial"/>
              <a:buNone/>
            </a:pPr>
            <a:r>
              <a:rPr lang="sl-SI" sz="6000">
                <a:latin typeface="Arial"/>
                <a:ea typeface="Arial"/>
                <a:cs typeface="Arial"/>
                <a:sym typeface="Arial"/>
              </a:rPr>
              <a:t>Project Serbia: calibration 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29257fad6f1_0_23"/>
          <p:cNvSpPr txBox="1">
            <a:spLocks noGrp="1"/>
          </p:cNvSpPr>
          <p:nvPr>
            <p:ph type="body" idx="2"/>
          </p:nvPr>
        </p:nvSpPr>
        <p:spPr>
          <a:xfrm>
            <a:off x="1257300" y="9046843"/>
            <a:ext cx="78867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Author/s: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M. Hauptman, R. Branković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7" name="Google Shape;147;g29257fad6f1_0_23"/>
          <p:cNvGraphicFramePr/>
          <p:nvPr/>
        </p:nvGraphicFramePr>
        <p:xfrm>
          <a:off x="4392913" y="3980000"/>
          <a:ext cx="3000000" cy="3000000"/>
        </p:xfrm>
        <a:graphic>
          <a:graphicData uri="http://schemas.openxmlformats.org/drawingml/2006/table">
            <a:tbl>
              <a:tblPr bandRow="1" bandCol="1">
                <a:noFill/>
                <a:tableStyleId>{209A3C1E-A954-4520-9470-1830D057DFDF}</a:tableStyleId>
              </a:tblPr>
              <a:tblGrid>
                <a:gridCol w="48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587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400"/>
                    </a:p>
                  </a:txBody>
                  <a:tcPr marL="67950" marR="67950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400" b="1"/>
                        <a:t>Required accuracy</a:t>
                      </a:r>
                      <a:endParaRPr sz="3400" b="1"/>
                    </a:p>
                  </a:txBody>
                  <a:tcPr marL="67950" marR="679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72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400"/>
                        <a:t>Single axle load</a:t>
                      </a:r>
                      <a:endParaRPr sz="3400"/>
                    </a:p>
                  </a:txBody>
                  <a:tcPr marL="67950" marR="67950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400"/>
                        <a:t>±15%</a:t>
                      </a:r>
                      <a:endParaRPr sz="3400"/>
                    </a:p>
                  </a:txBody>
                  <a:tcPr marL="67950" marR="679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72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400"/>
                        <a:t>Load per axle group</a:t>
                      </a:r>
                      <a:endParaRPr sz="3400"/>
                    </a:p>
                  </a:txBody>
                  <a:tcPr marL="67950" marR="67950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400"/>
                        <a:t>±12%</a:t>
                      </a:r>
                      <a:endParaRPr sz="3400"/>
                    </a:p>
                  </a:txBody>
                  <a:tcPr marL="67950" marR="679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72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400"/>
                        <a:t>Gross vehicle weight</a:t>
                      </a:r>
                      <a:endParaRPr sz="3400"/>
                    </a:p>
                  </a:txBody>
                  <a:tcPr marL="67950" marR="67950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400"/>
                        <a:t>±10%</a:t>
                      </a:r>
                      <a:endParaRPr sz="3400"/>
                    </a:p>
                  </a:txBody>
                  <a:tcPr marL="67950" marR="679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9257fad6f1_0_58"/>
          <p:cNvSpPr txBox="1">
            <a:spLocks noGrp="1"/>
          </p:cNvSpPr>
          <p:nvPr>
            <p:ph type="body" idx="1"/>
          </p:nvPr>
        </p:nvSpPr>
        <p:spPr>
          <a:xfrm>
            <a:off x="1257300" y="2551213"/>
            <a:ext cx="15773400" cy="59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29257fad6f1_0_58"/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2495300" cy="1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9D48"/>
              </a:buClr>
              <a:buSzPts val="6000"/>
              <a:buFont typeface="Arial"/>
              <a:buNone/>
            </a:pPr>
            <a:r>
              <a:rPr lang="sl-SI" sz="6000">
                <a:latin typeface="Arial"/>
                <a:ea typeface="Arial"/>
                <a:cs typeface="Arial"/>
                <a:sym typeface="Arial"/>
              </a:rPr>
              <a:t>Project Serbia: deinstallation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29257fad6f1_0_58"/>
          <p:cNvSpPr txBox="1">
            <a:spLocks noGrp="1"/>
          </p:cNvSpPr>
          <p:nvPr>
            <p:ph type="body" idx="2"/>
          </p:nvPr>
        </p:nvSpPr>
        <p:spPr>
          <a:xfrm>
            <a:off x="1257300" y="9046843"/>
            <a:ext cx="78867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Author/s: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M. Hauptman, R. Branković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g29257fad6f1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4872" y="2723150"/>
            <a:ext cx="12498253" cy="563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9257fad6f1_0_66"/>
          <p:cNvSpPr txBox="1">
            <a:spLocks noGrp="1"/>
          </p:cNvSpPr>
          <p:nvPr>
            <p:ph type="body" idx="1"/>
          </p:nvPr>
        </p:nvSpPr>
        <p:spPr>
          <a:xfrm>
            <a:off x="1257300" y="2551213"/>
            <a:ext cx="15773400" cy="59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44500" algn="l" rtl="0">
              <a:spcBef>
                <a:spcPts val="52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Sample report: Ruma-Šabac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between 14 and 27 October 2020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29257fad6f1_0_66"/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2495300" cy="1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9D48"/>
              </a:buClr>
              <a:buSzPts val="6000"/>
              <a:buFont typeface="Arial"/>
              <a:buNone/>
            </a:pPr>
            <a:r>
              <a:rPr lang="sl-SI" sz="6000">
                <a:latin typeface="Arial"/>
                <a:ea typeface="Arial"/>
                <a:cs typeface="Arial"/>
                <a:sym typeface="Arial"/>
              </a:rPr>
              <a:t>Project Serbia: data analysis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29257fad6f1_0_66"/>
          <p:cNvSpPr txBox="1">
            <a:spLocks noGrp="1"/>
          </p:cNvSpPr>
          <p:nvPr>
            <p:ph type="body" idx="2"/>
          </p:nvPr>
        </p:nvSpPr>
        <p:spPr>
          <a:xfrm>
            <a:off x="1257300" y="9046843"/>
            <a:ext cx="78867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Author/s: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M. Hauptman, R. Branković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g29257fad6f1_0_66"/>
          <p:cNvPicPr preferRelativeResize="0"/>
          <p:nvPr/>
        </p:nvPicPr>
        <p:blipFill rotWithShape="1">
          <a:blip r:embed="rId3">
            <a:alphaModFix/>
          </a:blip>
          <a:srcRect b="29118"/>
          <a:stretch/>
        </p:blipFill>
        <p:spPr>
          <a:xfrm>
            <a:off x="3772876" y="3816275"/>
            <a:ext cx="10742244" cy="471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9257fad6f1_0_76"/>
          <p:cNvSpPr txBox="1">
            <a:spLocks noGrp="1"/>
          </p:cNvSpPr>
          <p:nvPr>
            <p:ph type="body" idx="1"/>
          </p:nvPr>
        </p:nvSpPr>
        <p:spPr>
          <a:xfrm>
            <a:off x="1257300" y="2551213"/>
            <a:ext cx="15773400" cy="59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44500" algn="l" rtl="0">
              <a:spcBef>
                <a:spcPts val="52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Daily traffic average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29257fad6f1_0_76"/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2495300" cy="1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9D48"/>
              </a:buClr>
              <a:buSzPts val="6000"/>
              <a:buFont typeface="Arial"/>
              <a:buNone/>
            </a:pPr>
            <a:r>
              <a:rPr lang="sl-SI" sz="6000">
                <a:latin typeface="Arial"/>
                <a:ea typeface="Arial"/>
                <a:cs typeface="Arial"/>
                <a:sym typeface="Arial"/>
              </a:rPr>
              <a:t>Project Serbia: Ruma-Šabac report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29257fad6f1_0_76"/>
          <p:cNvSpPr txBox="1">
            <a:spLocks noGrp="1"/>
          </p:cNvSpPr>
          <p:nvPr>
            <p:ph type="body" idx="2"/>
          </p:nvPr>
        </p:nvSpPr>
        <p:spPr>
          <a:xfrm>
            <a:off x="1257300" y="9046843"/>
            <a:ext cx="78867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Author/s: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M. Hauptman, R. Branković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1" name="Google Shape;171;g29257fad6f1_0_76"/>
          <p:cNvGraphicFramePr/>
          <p:nvPr/>
        </p:nvGraphicFramePr>
        <p:xfrm>
          <a:off x="2162175" y="3821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{6D42336B-FE15-4EE1-89E3-987E25F7F21F}</a:tableStyleId>
              </a:tblPr>
              <a:tblGrid>
                <a:gridCol w="251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7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1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37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 b="1"/>
                        <a:t>Direction</a:t>
                      </a:r>
                      <a:endParaRPr sz="2400" b="1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 b="1"/>
                        <a:t>Busses</a:t>
                      </a:r>
                      <a:endParaRPr sz="2400" b="1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 b="1"/>
                        <a:t>Medium trucks</a:t>
                      </a:r>
                      <a:endParaRPr sz="2400" b="1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 b="1"/>
                        <a:t>Heavy trucks</a:t>
                      </a:r>
                      <a:endParaRPr sz="2400" b="1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 b="1"/>
                        <a:t>Semi/trailers</a:t>
                      </a:r>
                      <a:endParaRPr sz="2400" b="1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 b="1"/>
                        <a:t>Other</a:t>
                      </a:r>
                      <a:endParaRPr sz="2400" b="1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 b="1"/>
                        <a:t>Sum</a:t>
                      </a:r>
                      <a:endParaRPr sz="2400" b="1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Ruma-Šabac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37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106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17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456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1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617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Šabac-Ruma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37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106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17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495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0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655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7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Both directions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74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212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34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951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1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1272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9257fad6f1_0_89"/>
          <p:cNvSpPr txBox="1">
            <a:spLocks noGrp="1"/>
          </p:cNvSpPr>
          <p:nvPr>
            <p:ph type="body" idx="1"/>
          </p:nvPr>
        </p:nvSpPr>
        <p:spPr>
          <a:xfrm>
            <a:off x="1257300" y="2551213"/>
            <a:ext cx="15773400" cy="59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44500" algn="l" rtl="0">
              <a:spcBef>
                <a:spcPts val="52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Average daily traffic loading  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29257fad6f1_0_89"/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2495300" cy="1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9D48"/>
              </a:buClr>
              <a:buSzPts val="6000"/>
              <a:buFont typeface="Arial"/>
              <a:buNone/>
            </a:pPr>
            <a:r>
              <a:rPr lang="sl-SI" sz="6000">
                <a:latin typeface="Arial"/>
                <a:ea typeface="Arial"/>
                <a:cs typeface="Arial"/>
                <a:sym typeface="Arial"/>
              </a:rPr>
              <a:t>Project Serbia: Ruma-Šabac report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29257fad6f1_0_89"/>
          <p:cNvSpPr txBox="1">
            <a:spLocks noGrp="1"/>
          </p:cNvSpPr>
          <p:nvPr>
            <p:ph type="body" idx="2"/>
          </p:nvPr>
        </p:nvSpPr>
        <p:spPr>
          <a:xfrm>
            <a:off x="1257300" y="9046843"/>
            <a:ext cx="78867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Author/s: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M. Hauptman, R. Branković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9" name="Google Shape;179;g29257fad6f1_0_89"/>
          <p:cNvGraphicFramePr/>
          <p:nvPr/>
        </p:nvGraphicFramePr>
        <p:xfrm>
          <a:off x="1091475" y="3547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{6D42336B-FE15-4EE1-89E3-987E25F7F21F}</a:tableStyleId>
              </a:tblPr>
              <a:tblGrid>
                <a:gridCol w="208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6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59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16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34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 b="1"/>
                        <a:t>Direction</a:t>
                      </a:r>
                      <a:endParaRPr sz="2400" b="1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 b="1"/>
                        <a:t>Busses</a:t>
                      </a:r>
                      <a:endParaRPr sz="2400" b="1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 b="1"/>
                        <a:t>Medium trucks</a:t>
                      </a:r>
                      <a:endParaRPr sz="2400" b="1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 b="1"/>
                        <a:t>Heavy trucks</a:t>
                      </a:r>
                      <a:endParaRPr sz="2400" b="1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 b="1"/>
                        <a:t>Semi/trailers</a:t>
                      </a:r>
                      <a:endParaRPr sz="2400" b="1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 b="1"/>
                        <a:t>Other</a:t>
                      </a:r>
                      <a:endParaRPr sz="2400" b="1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 b="1"/>
                        <a:t>Sum</a:t>
                      </a:r>
                      <a:endParaRPr sz="2400" b="1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Ruma-Šabac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14,68 ESAL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0,64 ESAL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23,99 ESAL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274,69 ESAL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0,09 ESAL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314,1 ESAL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Šabac-Ruma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20,00 ESAL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0,51 ESAL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41,04 ESAL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765,33 ESAL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0,15 ESAL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>
                          <a:solidFill>
                            <a:srgbClr val="FF0000"/>
                          </a:solidFill>
                        </a:rPr>
                        <a:t>827,0 ESAL</a:t>
                      </a:r>
                      <a:endParaRPr sz="2400">
                        <a:solidFill>
                          <a:srgbClr val="FF0000"/>
                        </a:solidFill>
                      </a:endParaRPr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4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Overall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34,68 ESAL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1,15 ESAL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65,03 ESAL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1040,02 ESAL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0,24 ESAL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l-SI" sz="2400"/>
                        <a:t>1141,1 ESAL</a:t>
                      </a:r>
                      <a:endParaRPr sz="2400"/>
                    </a:p>
                  </a:txBody>
                  <a:tcPr marL="44450" marR="44450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9257fad6f1_0_101"/>
          <p:cNvSpPr txBox="1">
            <a:spLocks noGrp="1"/>
          </p:cNvSpPr>
          <p:nvPr>
            <p:ph type="body" idx="1"/>
          </p:nvPr>
        </p:nvSpPr>
        <p:spPr>
          <a:xfrm>
            <a:off x="1257300" y="2551213"/>
            <a:ext cx="15773400" cy="59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44500" algn="l" rtl="0">
              <a:spcBef>
                <a:spcPts val="52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Service life of the road section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29257fad6f1_0_101"/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2495300" cy="1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9D48"/>
              </a:buClr>
              <a:buSzPts val="6000"/>
              <a:buFont typeface="Arial"/>
              <a:buNone/>
            </a:pPr>
            <a:r>
              <a:rPr lang="sl-SI" sz="6000">
                <a:latin typeface="Arial"/>
                <a:ea typeface="Arial"/>
                <a:cs typeface="Arial"/>
                <a:sym typeface="Arial"/>
              </a:rPr>
              <a:t>Project Serbia: Ruma-Šabac report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29257fad6f1_0_101"/>
          <p:cNvSpPr txBox="1">
            <a:spLocks noGrp="1"/>
          </p:cNvSpPr>
          <p:nvPr>
            <p:ph type="body" idx="2"/>
          </p:nvPr>
        </p:nvSpPr>
        <p:spPr>
          <a:xfrm>
            <a:off x="1257300" y="9046843"/>
            <a:ext cx="78867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Author/s: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M. Hauptman, R. Branković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g29257fad6f1_0_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6236" y="3429000"/>
            <a:ext cx="8335527" cy="502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9257fad6f1_0_109"/>
          <p:cNvSpPr txBox="1">
            <a:spLocks noGrp="1"/>
          </p:cNvSpPr>
          <p:nvPr>
            <p:ph type="body" idx="1"/>
          </p:nvPr>
        </p:nvSpPr>
        <p:spPr>
          <a:xfrm>
            <a:off x="1257300" y="2551213"/>
            <a:ext cx="15773400" cy="59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44500" algn="l" rtl="0">
              <a:spcBef>
                <a:spcPts val="52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Duration of the project: 3 months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On average, </a:t>
            </a:r>
            <a:r>
              <a:rPr lang="sl-SI" sz="3400" b="1">
                <a:latin typeface="Arial"/>
                <a:ea typeface="Arial"/>
                <a:cs typeface="Arial"/>
                <a:sym typeface="Arial"/>
              </a:rPr>
              <a:t>16,8 %</a:t>
            </a:r>
            <a:r>
              <a:rPr lang="sl-SI" sz="3400">
                <a:latin typeface="Arial"/>
                <a:ea typeface="Arial"/>
                <a:cs typeface="Arial"/>
                <a:sym typeface="Arial"/>
              </a:rPr>
              <a:t> of HGVs were overloaded across 17 locations.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Average daily overloading: </a:t>
            </a:r>
            <a:r>
              <a:rPr lang="sl-SI" sz="3400" b="1">
                <a:latin typeface="Arial"/>
                <a:ea typeface="Arial"/>
                <a:cs typeface="Arial"/>
                <a:sym typeface="Arial"/>
              </a:rPr>
              <a:t>124 ESAL</a:t>
            </a:r>
            <a:endParaRPr sz="34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sl-SI" sz="3400" b="1">
                <a:latin typeface="Arial"/>
                <a:ea typeface="Arial"/>
                <a:cs typeface="Arial"/>
                <a:sym typeface="Arial"/>
              </a:rPr>
              <a:t>16,8 years</a:t>
            </a:r>
            <a:r>
              <a:rPr lang="sl-SI" sz="3400">
                <a:latin typeface="Arial"/>
                <a:ea typeface="Arial"/>
                <a:cs typeface="Arial"/>
                <a:sym typeface="Arial"/>
              </a:rPr>
              <a:t> - the average remaining service life of road sections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457200" lvl="0" indent="-444500" algn="l" rtl="0">
              <a:spcBef>
                <a:spcPts val="52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Future 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914400" lvl="1" indent="-444500" algn="l" rtl="0">
              <a:spcBef>
                <a:spcPts val="0"/>
              </a:spcBef>
              <a:spcAft>
                <a:spcPts val="0"/>
              </a:spcAft>
              <a:buSzPts val="3400"/>
              <a:buFont typeface="Arial"/>
              <a:buChar char="–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road WIM stations, additional bridge WIM measurements, preselection etc.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914400" lvl="1" indent="-444500" algn="l" rtl="0">
              <a:spcBef>
                <a:spcPts val="0"/>
              </a:spcBef>
              <a:spcAft>
                <a:spcPts val="0"/>
              </a:spcAft>
              <a:buSzPts val="3400"/>
              <a:buFont typeface="Arial"/>
              <a:buChar char="–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B-WIM data used for bridge analysis (prof. Rade Hajdin: </a:t>
            </a:r>
            <a:r>
              <a:rPr lang="sl-SI" sz="3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Evaluation of bridge traffic load model using B-WIM measurements in Serbia</a:t>
            </a:r>
            <a:r>
              <a:rPr lang="sl-SI" sz="3400">
                <a:latin typeface="Arial"/>
                <a:ea typeface="Arial"/>
                <a:cs typeface="Arial"/>
                <a:sym typeface="Arial"/>
              </a:rPr>
              <a:t>, October 2023)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29257fad6f1_0_109"/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2495300" cy="1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9D48"/>
              </a:buClr>
              <a:buSzPts val="6000"/>
              <a:buFont typeface="Arial"/>
              <a:buNone/>
            </a:pPr>
            <a:r>
              <a:rPr lang="sl-SI" sz="6000">
                <a:latin typeface="Arial"/>
                <a:ea typeface="Arial"/>
                <a:cs typeface="Arial"/>
                <a:sym typeface="Arial"/>
              </a:rPr>
              <a:t>Conclusion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29257fad6f1_0_109"/>
          <p:cNvSpPr txBox="1">
            <a:spLocks noGrp="1"/>
          </p:cNvSpPr>
          <p:nvPr>
            <p:ph type="body" idx="2"/>
          </p:nvPr>
        </p:nvSpPr>
        <p:spPr>
          <a:xfrm>
            <a:off x="1257300" y="9046843"/>
            <a:ext cx="78867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Author/s: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M. Hauptman, R. Branković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923cd06406_0_0"/>
          <p:cNvSpPr txBox="1">
            <a:spLocks noGrp="1"/>
          </p:cNvSpPr>
          <p:nvPr>
            <p:ph type="body" idx="1"/>
          </p:nvPr>
        </p:nvSpPr>
        <p:spPr>
          <a:xfrm>
            <a:off x="1257300" y="2551213"/>
            <a:ext cx="15773400" cy="59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sl-SI" sz="4000">
                <a:latin typeface="Arial"/>
                <a:ea typeface="Arial"/>
                <a:cs typeface="Arial"/>
                <a:sym typeface="Arial"/>
              </a:rPr>
              <a:t>Public Enterprise Roads of Serbia (PERS)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342900" lvl="0" indent="-393700" algn="l" rtl="0">
              <a:spcBef>
                <a:spcPts val="520"/>
              </a:spcBef>
              <a:spcAft>
                <a:spcPts val="0"/>
              </a:spcAft>
              <a:buSzPts val="3400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State enterprise: maintenance and management of first 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and second category state roads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93700" algn="l" rtl="0">
              <a:spcBef>
                <a:spcPts val="520"/>
              </a:spcBef>
              <a:spcAft>
                <a:spcPts val="0"/>
              </a:spcAft>
              <a:buSzPts val="3400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Manages more than 16.500 km of roads, 3.465 bridges, 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109 tunnels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sl-SI" sz="4000">
                <a:latin typeface="Arial"/>
                <a:ea typeface="Arial"/>
                <a:cs typeface="Arial"/>
                <a:sym typeface="Arial"/>
              </a:rPr>
              <a:t>Cestel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marL="457200" lvl="0" indent="-444500" algn="l" rtl="0">
              <a:spcBef>
                <a:spcPts val="52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Slovenian producer of bridge weigh-in-system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Experience in more than 30 countries on all continents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2923cd06406_0_0"/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2495300" cy="1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9D48"/>
              </a:buClr>
              <a:buSzPts val="6000"/>
              <a:buFont typeface="Arial"/>
              <a:buNone/>
            </a:pPr>
            <a:r>
              <a:rPr lang="sl-SI" sz="6000">
                <a:latin typeface="Arial"/>
                <a:ea typeface="Arial"/>
                <a:cs typeface="Arial"/>
                <a:sym typeface="Arial"/>
              </a:rPr>
              <a:t>Introduction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2923cd06406_0_0"/>
          <p:cNvSpPr txBox="1">
            <a:spLocks noGrp="1"/>
          </p:cNvSpPr>
          <p:nvPr>
            <p:ph type="body" idx="2"/>
          </p:nvPr>
        </p:nvSpPr>
        <p:spPr>
          <a:xfrm>
            <a:off x="1257300" y="9046843"/>
            <a:ext cx="78867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Author/s: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M. Hauptman, R. Branković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g2923cd0640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79150" y="2850213"/>
            <a:ext cx="3744021" cy="2246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g2923cd0640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09075" y="6974363"/>
            <a:ext cx="3744023" cy="856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93230718f6_2_0"/>
          <p:cNvSpPr txBox="1">
            <a:spLocks noGrp="1"/>
          </p:cNvSpPr>
          <p:nvPr>
            <p:ph type="body" idx="1"/>
          </p:nvPr>
        </p:nvSpPr>
        <p:spPr>
          <a:xfrm>
            <a:off x="1257300" y="2551213"/>
            <a:ext cx="15773400" cy="59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sl-SI" sz="4700" b="1">
                <a:latin typeface="Arial"/>
                <a:ea typeface="Arial"/>
                <a:cs typeface="Arial"/>
                <a:sym typeface="Arial"/>
              </a:rPr>
              <a:t>THANK YOU FOR YOUR ATTENTION!</a:t>
            </a:r>
            <a:endParaRPr sz="47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93230718f6_2_0"/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2495300" cy="1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9D48"/>
              </a:buClr>
              <a:buSzPts val="6000"/>
              <a:buFont typeface="Arial"/>
              <a:buNone/>
            </a:pP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293230718f6_2_0"/>
          <p:cNvSpPr txBox="1">
            <a:spLocks noGrp="1"/>
          </p:cNvSpPr>
          <p:nvPr>
            <p:ph type="body" idx="2"/>
          </p:nvPr>
        </p:nvSpPr>
        <p:spPr>
          <a:xfrm>
            <a:off x="1257300" y="9046843"/>
            <a:ext cx="78867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Author/s: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M. Hauptman, R. Branković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>
            <a:spLocks noGrp="1"/>
          </p:cNvSpPr>
          <p:nvPr>
            <p:ph type="body" idx="1"/>
          </p:nvPr>
        </p:nvSpPr>
        <p:spPr>
          <a:xfrm>
            <a:off x="1257300" y="2551213"/>
            <a:ext cx="15773400" cy="597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sl-SI" sz="4000">
                <a:latin typeface="Arial"/>
                <a:ea typeface="Arial"/>
                <a:cs typeface="Arial"/>
                <a:sym typeface="Arial"/>
              </a:rPr>
              <a:t>Republic of Serbia, starting point:</a:t>
            </a:r>
            <a:endParaRPr/>
          </a:p>
          <a:p>
            <a:pPr marL="342900" lvl="0" indent="-1778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3429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IA roads (motorways): approx. 950 km</a:t>
            </a:r>
            <a:endParaRPr sz="3400"/>
          </a:p>
          <a:p>
            <a:pPr marL="3429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IB roads (state roads): approx 4.500 km</a:t>
            </a:r>
            <a:endParaRPr sz="3400"/>
          </a:p>
          <a:p>
            <a:pPr marL="3429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virtually no data on traffic loads</a:t>
            </a:r>
            <a:endParaRPr sz="3400"/>
          </a:p>
          <a:p>
            <a:pPr marL="3429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use of traffic counters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93700" algn="l" rtl="0">
              <a:spcBef>
                <a:spcPts val="52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limited monitoring of HGVs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2495212" cy="1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9D48"/>
              </a:buClr>
              <a:buSzPts val="6000"/>
              <a:buFont typeface="Arial"/>
              <a:buNone/>
            </a:pPr>
            <a:r>
              <a:rPr lang="sl-SI" sz="6000">
                <a:latin typeface="Arial"/>
                <a:ea typeface="Arial"/>
                <a:cs typeface="Arial"/>
                <a:sym typeface="Arial"/>
              </a:rPr>
              <a:t>Background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 txBox="1">
            <a:spLocks noGrp="1"/>
          </p:cNvSpPr>
          <p:nvPr>
            <p:ph type="body" idx="2"/>
          </p:nvPr>
        </p:nvSpPr>
        <p:spPr>
          <a:xfrm>
            <a:off x="1257300" y="9046843"/>
            <a:ext cx="7886700" cy="9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Author/s: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M. Hauptman, R. Branković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4120" y="2391731"/>
            <a:ext cx="4246629" cy="6295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8b8c017770_0_9"/>
          <p:cNvSpPr txBox="1">
            <a:spLocks noGrp="1"/>
          </p:cNvSpPr>
          <p:nvPr>
            <p:ph type="body" idx="1"/>
          </p:nvPr>
        </p:nvSpPr>
        <p:spPr>
          <a:xfrm>
            <a:off x="1257300" y="2551213"/>
            <a:ext cx="15773400" cy="59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93700" algn="l" rtl="0">
              <a:spcBef>
                <a:spcPts val="520"/>
              </a:spcBef>
              <a:spcAft>
                <a:spcPts val="0"/>
              </a:spcAft>
              <a:buSzPts val="3400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Led by PERS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93700" algn="l" rtl="0">
              <a:spcBef>
                <a:spcPts val="52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Road Rehabilitation and Safety Project, financed by the World Bank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93700" algn="l" rtl="0">
              <a:spcBef>
                <a:spcPts val="52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Public tender: 17 two-week WIM measurement, procurement of a B-WIM system, training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93700" algn="l" rtl="0">
              <a:spcBef>
                <a:spcPts val="52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Main goals: 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742950" lvl="1" indent="-323850" algn="l" rtl="0">
              <a:spcBef>
                <a:spcPts val="520"/>
              </a:spcBef>
              <a:spcAft>
                <a:spcPts val="0"/>
              </a:spcAft>
              <a:buSzPts val="3400"/>
              <a:buChar char="–"/>
            </a:pPr>
            <a:r>
              <a:rPr lang="sl-SI" sz="3400" b="1">
                <a:latin typeface="Arial"/>
                <a:ea typeface="Arial"/>
                <a:cs typeface="Arial"/>
                <a:sym typeface="Arial"/>
              </a:rPr>
              <a:t>determine hotspots of overloaded vehicles</a:t>
            </a:r>
            <a:endParaRPr sz="3400" b="1">
              <a:latin typeface="Arial"/>
              <a:ea typeface="Arial"/>
              <a:cs typeface="Arial"/>
              <a:sym typeface="Arial"/>
            </a:endParaRPr>
          </a:p>
          <a:p>
            <a:pPr marL="742950" lvl="1" indent="-323850" algn="l" rtl="0">
              <a:spcBef>
                <a:spcPts val="520"/>
              </a:spcBef>
              <a:spcAft>
                <a:spcPts val="0"/>
              </a:spcAft>
              <a:buSzPts val="3400"/>
              <a:buChar char="–"/>
            </a:pPr>
            <a:r>
              <a:rPr lang="sl-SI" sz="3400" b="1">
                <a:latin typeface="Arial"/>
                <a:ea typeface="Arial"/>
                <a:cs typeface="Arial"/>
                <a:sym typeface="Arial"/>
              </a:rPr>
              <a:t>get an overview of the network-wide statistics on overloaded vehicles </a:t>
            </a:r>
            <a:endParaRPr sz="3400" b="1">
              <a:latin typeface="Arial"/>
              <a:ea typeface="Arial"/>
              <a:cs typeface="Arial"/>
              <a:sym typeface="Arial"/>
            </a:endParaRPr>
          </a:p>
          <a:p>
            <a:pPr marL="742950" lvl="1" indent="-323850" algn="l" rtl="0">
              <a:spcBef>
                <a:spcPts val="520"/>
              </a:spcBef>
              <a:spcAft>
                <a:spcPts val="0"/>
              </a:spcAft>
              <a:buSzPts val="3400"/>
              <a:buChar char="–"/>
            </a:pPr>
            <a:r>
              <a:rPr lang="sl-SI" sz="3400" b="1">
                <a:latin typeface="Arial"/>
                <a:ea typeface="Arial"/>
                <a:cs typeface="Arial"/>
                <a:sym typeface="Arial"/>
              </a:rPr>
              <a:t>gather data on real traffic loads for road design</a:t>
            </a:r>
            <a:endParaRPr sz="3400" b="1">
              <a:latin typeface="Arial"/>
              <a:ea typeface="Arial"/>
              <a:cs typeface="Arial"/>
              <a:sym typeface="Arial"/>
            </a:endParaRPr>
          </a:p>
          <a:p>
            <a:pPr marL="742950" lvl="1" indent="-323850" algn="l" rtl="0">
              <a:spcBef>
                <a:spcPts val="520"/>
              </a:spcBef>
              <a:spcAft>
                <a:spcPts val="0"/>
              </a:spcAft>
              <a:buSzPts val="3400"/>
              <a:buChar char="–"/>
            </a:pPr>
            <a:r>
              <a:rPr lang="sl-SI" sz="3400" b="1">
                <a:latin typeface="Arial"/>
                <a:ea typeface="Arial"/>
                <a:cs typeface="Arial"/>
                <a:sym typeface="Arial"/>
              </a:rPr>
              <a:t>setup future enforcement strategy</a:t>
            </a:r>
            <a:endParaRPr sz="34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28b8c017770_0_9"/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2495300" cy="1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9D48"/>
              </a:buClr>
              <a:buSzPts val="6000"/>
              <a:buFont typeface="Arial"/>
              <a:buNone/>
            </a:pPr>
            <a:r>
              <a:rPr lang="sl-SI" sz="6000">
                <a:latin typeface="Arial"/>
                <a:ea typeface="Arial"/>
                <a:cs typeface="Arial"/>
                <a:sym typeface="Arial"/>
              </a:rPr>
              <a:t>Project Serbia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28b8c017770_0_9"/>
          <p:cNvSpPr txBox="1">
            <a:spLocks noGrp="1"/>
          </p:cNvSpPr>
          <p:nvPr>
            <p:ph type="body" idx="2"/>
          </p:nvPr>
        </p:nvSpPr>
        <p:spPr>
          <a:xfrm>
            <a:off x="1257300" y="9046843"/>
            <a:ext cx="78867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Author/s: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M. Hauptman, R. Branković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8b8c017770_0_44"/>
          <p:cNvSpPr txBox="1">
            <a:spLocks noGrp="1"/>
          </p:cNvSpPr>
          <p:nvPr>
            <p:ph type="body" idx="1"/>
          </p:nvPr>
        </p:nvSpPr>
        <p:spPr>
          <a:xfrm>
            <a:off x="1257300" y="2551213"/>
            <a:ext cx="15773400" cy="59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457200" lvl="0" indent="-444500" algn="l" rtl="0">
              <a:spcBef>
                <a:spcPts val="52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bridge survey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installations of the systems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calibrations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deinstallations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moving the systems to new locations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sl-SI" sz="3400">
                <a:latin typeface="Arial"/>
                <a:ea typeface="Arial"/>
                <a:cs typeface="Arial"/>
                <a:sym typeface="Arial"/>
              </a:rPr>
              <a:t>data analysis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28b8c017770_0_44"/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2495300" cy="1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9D48"/>
              </a:buClr>
              <a:buSzPts val="6000"/>
              <a:buFont typeface="Arial"/>
              <a:buNone/>
            </a:pPr>
            <a:r>
              <a:rPr lang="sl-SI" sz="6000">
                <a:latin typeface="Arial"/>
                <a:ea typeface="Arial"/>
                <a:cs typeface="Arial"/>
                <a:sym typeface="Arial"/>
              </a:rPr>
              <a:t>Project Serbia: phases of the implementation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28b8c017770_0_44"/>
          <p:cNvSpPr txBox="1">
            <a:spLocks noGrp="1"/>
          </p:cNvSpPr>
          <p:nvPr>
            <p:ph type="body" idx="2"/>
          </p:nvPr>
        </p:nvSpPr>
        <p:spPr>
          <a:xfrm>
            <a:off x="1257300" y="9046843"/>
            <a:ext cx="78867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Author/s: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M. Hauptman, R. Branković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8b8c017770_0_29"/>
          <p:cNvSpPr txBox="1">
            <a:spLocks noGrp="1"/>
          </p:cNvSpPr>
          <p:nvPr>
            <p:ph type="body" idx="1"/>
          </p:nvPr>
        </p:nvSpPr>
        <p:spPr>
          <a:xfrm>
            <a:off x="1257300" y="2551213"/>
            <a:ext cx="15773400" cy="59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28b8c017770_0_29"/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2495300" cy="1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9D48"/>
              </a:buClr>
              <a:buSzPts val="6000"/>
              <a:buFont typeface="Arial"/>
              <a:buNone/>
            </a:pPr>
            <a:r>
              <a:rPr lang="sl-SI" sz="6000">
                <a:latin typeface="Arial"/>
                <a:ea typeface="Arial"/>
                <a:cs typeface="Arial"/>
                <a:sym typeface="Arial"/>
              </a:rPr>
              <a:t>Project Serbia: bridge survey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8b8c017770_0_29"/>
          <p:cNvSpPr txBox="1">
            <a:spLocks noGrp="1"/>
          </p:cNvSpPr>
          <p:nvPr>
            <p:ph type="body" idx="2"/>
          </p:nvPr>
        </p:nvSpPr>
        <p:spPr>
          <a:xfrm>
            <a:off x="1257300" y="9046843"/>
            <a:ext cx="78867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Author/s: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M. Hauptman, R. Branković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g28b8c017770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4512" y="1815838"/>
            <a:ext cx="9118974" cy="6655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9257fad6f1_0_5"/>
          <p:cNvSpPr txBox="1">
            <a:spLocks noGrp="1"/>
          </p:cNvSpPr>
          <p:nvPr>
            <p:ph type="body" idx="1"/>
          </p:nvPr>
        </p:nvSpPr>
        <p:spPr>
          <a:xfrm>
            <a:off x="1257300" y="2551213"/>
            <a:ext cx="15773400" cy="59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29257fad6f1_0_5"/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2495300" cy="1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9D48"/>
              </a:buClr>
              <a:buSzPts val="6000"/>
              <a:buFont typeface="Arial"/>
              <a:buNone/>
            </a:pPr>
            <a:r>
              <a:rPr lang="sl-SI" sz="6000">
                <a:latin typeface="Arial"/>
                <a:ea typeface="Arial"/>
                <a:cs typeface="Arial"/>
                <a:sym typeface="Arial"/>
              </a:rPr>
              <a:t>Project Serbia: bridges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9257fad6f1_0_5"/>
          <p:cNvSpPr txBox="1">
            <a:spLocks noGrp="1"/>
          </p:cNvSpPr>
          <p:nvPr>
            <p:ph type="body" idx="2"/>
          </p:nvPr>
        </p:nvSpPr>
        <p:spPr>
          <a:xfrm>
            <a:off x="1257300" y="9046843"/>
            <a:ext cx="78867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Author/s: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M. Hauptman, R. Branković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g29257fad6f1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3363" y="2551225"/>
            <a:ext cx="13261271" cy="59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9257fad6f1_0_14"/>
          <p:cNvSpPr txBox="1">
            <a:spLocks noGrp="1"/>
          </p:cNvSpPr>
          <p:nvPr>
            <p:ph type="body" idx="1"/>
          </p:nvPr>
        </p:nvSpPr>
        <p:spPr>
          <a:xfrm>
            <a:off x="1257300" y="2551213"/>
            <a:ext cx="15773400" cy="59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9257fad6f1_0_14"/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2495300" cy="1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9D48"/>
              </a:buClr>
              <a:buSzPts val="6000"/>
              <a:buFont typeface="Arial"/>
              <a:buNone/>
            </a:pPr>
            <a:r>
              <a:rPr lang="sl-SI" sz="6000">
                <a:latin typeface="Arial"/>
                <a:ea typeface="Arial"/>
                <a:cs typeface="Arial"/>
                <a:sym typeface="Arial"/>
              </a:rPr>
              <a:t>Project Serbia: bridges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9257fad6f1_0_14"/>
          <p:cNvSpPr txBox="1">
            <a:spLocks noGrp="1"/>
          </p:cNvSpPr>
          <p:nvPr>
            <p:ph type="body" idx="2"/>
          </p:nvPr>
        </p:nvSpPr>
        <p:spPr>
          <a:xfrm>
            <a:off x="1257300" y="9046843"/>
            <a:ext cx="78867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Author/s: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M. Hauptman, R. Branković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29257fad6f1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6225" y="2551225"/>
            <a:ext cx="13275546" cy="59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9257fad6f1_0_30"/>
          <p:cNvSpPr txBox="1">
            <a:spLocks noGrp="1"/>
          </p:cNvSpPr>
          <p:nvPr>
            <p:ph type="body" idx="1"/>
          </p:nvPr>
        </p:nvSpPr>
        <p:spPr>
          <a:xfrm>
            <a:off x="1257300" y="2551213"/>
            <a:ext cx="15773400" cy="59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29257fad6f1_0_30"/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2495300" cy="1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9D48"/>
              </a:buClr>
              <a:buSzPts val="6000"/>
              <a:buFont typeface="Arial"/>
              <a:buNone/>
            </a:pPr>
            <a:r>
              <a:rPr lang="sl-SI" sz="6000">
                <a:latin typeface="Arial"/>
                <a:ea typeface="Arial"/>
                <a:cs typeface="Arial"/>
                <a:sym typeface="Arial"/>
              </a:rPr>
              <a:t>Project Serbia: bridge types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29257fad6f1_0_30"/>
          <p:cNvSpPr txBox="1">
            <a:spLocks noGrp="1"/>
          </p:cNvSpPr>
          <p:nvPr>
            <p:ph type="body" idx="2"/>
          </p:nvPr>
        </p:nvSpPr>
        <p:spPr>
          <a:xfrm>
            <a:off x="1257300" y="9046843"/>
            <a:ext cx="78867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Author/s: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M. Hauptman, R. Branković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g29257fad6f1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3363" y="2551225"/>
            <a:ext cx="13261271" cy="59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1016</Words>
  <Application>Microsoft Office PowerPoint</Application>
  <PresentationFormat>Custom</PresentationFormat>
  <Paragraphs>203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Noto Sans Symbols</vt:lpstr>
      <vt:lpstr>Times New Roman</vt:lpstr>
      <vt:lpstr>Office Theme</vt:lpstr>
      <vt:lpstr>DETERMINING THE TRAFFIC LOAD DISTRIBUTION ACROSS A LARGE PORTION OF THE ROAD NETWORK WITH SHORT-TERM B-WIM MEASUREMENTS: A CASE STUDY OF THE REPUBLIC OF SERBIA</vt:lpstr>
      <vt:lpstr>Introduction</vt:lpstr>
      <vt:lpstr>Background</vt:lpstr>
      <vt:lpstr>Project Serbia</vt:lpstr>
      <vt:lpstr>Project Serbia: phases of the implementation</vt:lpstr>
      <vt:lpstr>Project Serbia: bridge survey</vt:lpstr>
      <vt:lpstr>Project Serbia: bridges</vt:lpstr>
      <vt:lpstr>Project Serbia: bridges</vt:lpstr>
      <vt:lpstr>Project Serbia: bridge types</vt:lpstr>
      <vt:lpstr>Project Serbia: bridge types</vt:lpstr>
      <vt:lpstr>Project Serbia: bridge types</vt:lpstr>
      <vt:lpstr>Project Serbia: installations</vt:lpstr>
      <vt:lpstr>Project Serbia: calibration </vt:lpstr>
      <vt:lpstr>Project Serbia: deinstallation</vt:lpstr>
      <vt:lpstr>Project Serbia: data analysis</vt:lpstr>
      <vt:lpstr>Project Serbia: Ruma-Šabac report</vt:lpstr>
      <vt:lpstr>Project Serbia: Ruma-Šabac report</vt:lpstr>
      <vt:lpstr>Project Serbia: Ruma-Šabac report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THE TRAFFIC LOAD DISTRIBUTION ACROSS A LARGE PORTION OF THE ROAD NETWORK WITH SHORT-TERM B-WIM MEASUREMENTS: A CASE STUDY OF THE REPUBLIC OF SERBIA</dc:title>
  <dc:creator>Tara Hamid</dc:creator>
  <cp:lastModifiedBy>John Everingham-Gordon</cp:lastModifiedBy>
  <cp:revision>1</cp:revision>
  <dcterms:created xsi:type="dcterms:W3CDTF">2023-08-30T05:28:25Z</dcterms:created>
  <dcterms:modified xsi:type="dcterms:W3CDTF">2023-11-07T12:45:27Z</dcterms:modified>
</cp:coreProperties>
</file>