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6" r:id="rId2"/>
    <p:sldId id="258" r:id="rId3"/>
    <p:sldId id="259" r:id="rId4"/>
    <p:sldId id="263" r:id="rId5"/>
    <p:sldId id="260" r:id="rId6"/>
    <p:sldId id="261" r:id="rId7"/>
    <p:sldId id="267" r:id="rId8"/>
    <p:sldId id="262" r:id="rId9"/>
    <p:sldId id="264" r:id="rId10"/>
    <p:sldId id="265" r:id="rId11"/>
    <p:sldId id="266" r:id="rId12"/>
    <p:sldId id="269" r:id="rId13"/>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Open Sauce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546" autoAdjust="0"/>
  </p:normalViewPr>
  <p:slideViewPr>
    <p:cSldViewPr>
      <p:cViewPr varScale="1">
        <p:scale>
          <a:sx n="65" d="100"/>
          <a:sy n="65" d="100"/>
        </p:scale>
        <p:origin x="107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18/10/2023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4580C-FCBA-49C6-A228-74CCC5DEA639}" type="datetimeFigureOut">
              <a:rPr lang="sv-SE" smtClean="0"/>
              <a:t>2023-10-18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DBC80-F19D-4072-A301-B98FF5638FE5}" type="slidenum">
              <a:rPr lang="sv-SE" smtClean="0"/>
              <a:t>‹#›</a:t>
            </a:fld>
            <a:endParaRPr lang="sv-SE"/>
          </a:p>
        </p:txBody>
      </p:sp>
    </p:spTree>
    <p:extLst>
      <p:ext uri="{BB962C8B-B14F-4D97-AF65-F5344CB8AC3E}">
        <p14:creationId xmlns:p14="http://schemas.microsoft.com/office/powerpoint/2010/main" val="42127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CEDR is the organization of the European road authorities</a:t>
            </a:r>
            <a:endParaRPr lang="sv-SE" dirty="0"/>
          </a:p>
        </p:txBody>
      </p:sp>
      <p:sp>
        <p:nvSpPr>
          <p:cNvPr id="4" name="Platshållare för bildnummer 3"/>
          <p:cNvSpPr>
            <a:spLocks noGrp="1"/>
          </p:cNvSpPr>
          <p:nvPr>
            <p:ph type="sldNum" sz="quarter" idx="5"/>
          </p:nvPr>
        </p:nvSpPr>
        <p:spPr/>
        <p:txBody>
          <a:bodyPr/>
          <a:lstStyle/>
          <a:p>
            <a:fld id="{0C4DBC80-F19D-4072-A301-B98FF5638FE5}" type="slidenum">
              <a:rPr lang="sv-SE" smtClean="0"/>
              <a:t>2</a:t>
            </a:fld>
            <a:endParaRPr lang="sv-SE"/>
          </a:p>
        </p:txBody>
      </p:sp>
    </p:spTree>
    <p:extLst>
      <p:ext uri="{BB962C8B-B14F-4D97-AF65-F5344CB8AC3E}">
        <p14:creationId xmlns:p14="http://schemas.microsoft.com/office/powerpoint/2010/main" val="69218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Better use of existing infrastructure with traffic management based on time and place</a:t>
            </a:r>
            <a:endParaRPr lang="sv-SE"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Less degradation of road infrastructure through improved management of weight, speed and routing of heavy vehicles</a:t>
            </a:r>
            <a:endParaRPr lang="sv-SE"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Realizing climate objectives by reducing congestion and prioritizing climate-friendly vehicles for example in management of low emission zones</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Increasing road safety through, for example, less overloading or insight into safety events in relation to location</a:t>
            </a:r>
            <a:endParaRPr lang="sv-SE"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Create a level playing field between carriers, </a:t>
            </a:r>
            <a:r>
              <a:rPr lang="sv-SE" sz="1200" dirty="0" err="1">
                <a:latin typeface="Arial" panose="020B0604020202020204" pitchFamily="34" charset="0"/>
                <a:cs typeface="Arial" panose="020B0604020202020204" pitchFamily="34" charset="0"/>
              </a:rPr>
              <a:t>harder</a:t>
            </a:r>
            <a:r>
              <a:rPr lang="sv-SE" sz="1200" dirty="0">
                <a:latin typeface="Arial" panose="020B0604020202020204" pitchFamily="34" charset="0"/>
                <a:cs typeface="Arial" panose="020B0604020202020204" pitchFamily="34" charset="0"/>
              </a:rPr>
              <a:t> to </a:t>
            </a:r>
            <a:r>
              <a:rPr lang="sv-SE" sz="1200" dirty="0" err="1">
                <a:latin typeface="Arial" panose="020B0604020202020204" pitchFamily="34" charset="0"/>
                <a:cs typeface="Arial" panose="020B0604020202020204" pitchFamily="34" charset="0"/>
              </a:rPr>
              <a:t>cheat</a:t>
            </a:r>
            <a:endParaRPr lang="sv-SE"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Improved control of the transport of abnormal loads and dangerous goods</a:t>
            </a:r>
            <a:endParaRPr lang="sv-SE"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Controlled introduction of High Capacity Vehicles</a:t>
            </a:r>
            <a:endParaRPr lang="sv-SE"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Faster and more controlled processing of transport documents maybe most important in cross-border transport</a:t>
            </a:r>
            <a:endParaRPr lang="sv-SE" dirty="0"/>
          </a:p>
          <a:p>
            <a:endParaRPr lang="sv-SE" dirty="0"/>
          </a:p>
        </p:txBody>
      </p:sp>
      <p:sp>
        <p:nvSpPr>
          <p:cNvPr id="4" name="Platshållare för bildnummer 3"/>
          <p:cNvSpPr>
            <a:spLocks noGrp="1"/>
          </p:cNvSpPr>
          <p:nvPr>
            <p:ph type="sldNum" sz="quarter" idx="5"/>
          </p:nvPr>
        </p:nvSpPr>
        <p:spPr/>
        <p:txBody>
          <a:bodyPr/>
          <a:lstStyle/>
          <a:p>
            <a:fld id="{0C4DBC80-F19D-4072-A301-B98FF5638FE5}" type="slidenum">
              <a:rPr lang="sv-SE" smtClean="0"/>
              <a:t>4</a:t>
            </a:fld>
            <a:endParaRPr lang="sv-SE"/>
          </a:p>
        </p:txBody>
      </p:sp>
    </p:spTree>
    <p:extLst>
      <p:ext uri="{BB962C8B-B14F-4D97-AF65-F5344CB8AC3E}">
        <p14:creationId xmlns:p14="http://schemas.microsoft.com/office/powerpoint/2010/main" val="422920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gn="just">
              <a:buFont typeface="Symbol" panose="05050102010706020507" pitchFamily="18" charset="2"/>
              <a:buChar char=""/>
            </a:pPr>
            <a:r>
              <a:rPr lang="en-US" sz="2400" dirty="0">
                <a:effectLst/>
                <a:latin typeface="Arial" panose="020B0604020202020204" pitchFamily="34" charset="0"/>
                <a:ea typeface="SimSun" panose="02010600030101010101" pitchFamily="2" charset="-122"/>
                <a:cs typeface="Arial" panose="020B0604020202020204" pitchFamily="34" charset="0"/>
              </a:rPr>
              <a:t>Five of twelve answering countries has implemented IA or plan to do it but all countries can see possibilities in IA. </a:t>
            </a:r>
          </a:p>
          <a:p>
            <a:pPr algn="just">
              <a:buFont typeface="Symbol" panose="05050102010706020507" pitchFamily="18" charset="2"/>
              <a:buChar char=""/>
            </a:pPr>
            <a:r>
              <a:rPr lang="en-US" sz="2400" dirty="0">
                <a:effectLst/>
                <a:latin typeface="Arial" panose="020B0604020202020204" pitchFamily="34" charset="0"/>
                <a:ea typeface="SimSun" panose="02010600030101010101" pitchFamily="2" charset="-122"/>
                <a:cs typeface="Arial" panose="020B0604020202020204" pitchFamily="34" charset="0"/>
              </a:rPr>
              <a:t>Data to collect was position, weight (total and on axle), volume of heavy traffic and vehicle type. </a:t>
            </a:r>
          </a:p>
          <a:p>
            <a:pPr lvl="1" indent="-342900" algn="just">
              <a:buFont typeface="Symbol" panose="05050102010706020507" pitchFamily="18" charset="2"/>
              <a:buChar char=""/>
            </a:pPr>
            <a:r>
              <a:rPr lang="en-US" sz="2000" dirty="0">
                <a:effectLst/>
                <a:latin typeface="Arial" panose="020B0604020202020204" pitchFamily="34" charset="0"/>
                <a:ea typeface="SimSun" panose="02010600030101010101" pitchFamily="2" charset="-122"/>
                <a:cs typeface="Arial" panose="020B0604020202020204" pitchFamily="34" charset="0"/>
              </a:rPr>
              <a:t>What sort of data you want to collect depend a lot on the purpose of collecting and/or planned use of data.</a:t>
            </a:r>
            <a:endParaRPr lang="sv-SE" sz="2000" dirty="0">
              <a:effectLst/>
              <a:latin typeface="Arial" panose="020B060402020202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en-US" sz="2400" dirty="0">
                <a:effectLst/>
                <a:latin typeface="Arial" panose="020B0604020202020204" pitchFamily="34" charset="0"/>
                <a:ea typeface="SimSun" panose="02010600030101010101" pitchFamily="2" charset="-122"/>
                <a:cs typeface="Arial" panose="020B0604020202020204" pitchFamily="34" charset="0"/>
              </a:rPr>
              <a:t>First step is use for preselection of vehicles for control and for statistical use. Next step direct enforcement.</a:t>
            </a:r>
            <a:endParaRPr lang="sv-SE" sz="2400" dirty="0">
              <a:effectLst/>
              <a:latin typeface="Arial" panose="020B060402020202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en-US" sz="2400" dirty="0">
                <a:effectLst/>
                <a:latin typeface="Arial" panose="020B0604020202020204" pitchFamily="34" charset="0"/>
                <a:ea typeface="SimSun" panose="02010600030101010101" pitchFamily="2" charset="-122"/>
                <a:cs typeface="Arial" panose="020B0604020202020204" pitchFamily="34" charset="0"/>
              </a:rPr>
              <a:t>Most important stakeholders are road and vehicle authorities but all stakeholder (OEMs, Logistic service providers, drivers, shippers, policy makers) needs to be involved in IA.</a:t>
            </a:r>
            <a:endParaRPr lang="sv-SE" sz="2400" dirty="0">
              <a:effectLst/>
              <a:latin typeface="Arial" panose="020B060402020202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en-US" sz="2400" dirty="0">
                <a:effectLst/>
                <a:latin typeface="Arial" panose="020B0604020202020204" pitchFamily="34" charset="0"/>
                <a:ea typeface="SimSun" panose="02010600030101010101" pitchFamily="2" charset="-122"/>
                <a:cs typeface="Arial" panose="020B0604020202020204" pitchFamily="34" charset="0"/>
              </a:rPr>
              <a:t>Obstacles are from personal integrity like GDPR to lack of political willingness. There are EU-regulations like </a:t>
            </a:r>
            <a:r>
              <a:rPr lang="en-US" sz="2400" dirty="0" err="1">
                <a:effectLst/>
                <a:latin typeface="Arial" panose="020B0604020202020204" pitchFamily="34" charset="0"/>
                <a:ea typeface="SimSun" panose="02010600030101010101" pitchFamily="2" charset="-122"/>
                <a:cs typeface="Arial" panose="020B0604020202020204" pitchFamily="34" charset="0"/>
              </a:rPr>
              <a:t>eFTI</a:t>
            </a:r>
            <a:r>
              <a:rPr lang="en-US" sz="2400" dirty="0">
                <a:effectLst/>
                <a:latin typeface="Arial" panose="020B0604020202020204" pitchFamily="34" charset="0"/>
                <a:ea typeface="SimSun" panose="02010600030101010101" pitchFamily="2" charset="-122"/>
                <a:cs typeface="Arial" panose="020B0604020202020204" pitchFamily="34" charset="0"/>
              </a:rPr>
              <a:t> and </a:t>
            </a:r>
            <a:r>
              <a:rPr lang="en-US" sz="2400" dirty="0" err="1">
                <a:effectLst/>
                <a:latin typeface="Arial" panose="020B0604020202020204" pitchFamily="34" charset="0"/>
                <a:ea typeface="SimSun" panose="02010600030101010101" pitchFamily="2" charset="-122"/>
                <a:cs typeface="Arial" panose="020B0604020202020204" pitchFamily="34" charset="0"/>
              </a:rPr>
              <a:t>eCMR</a:t>
            </a:r>
            <a:r>
              <a:rPr lang="en-US" sz="2400" dirty="0">
                <a:effectLst/>
                <a:latin typeface="Arial" panose="020B0604020202020204" pitchFamily="34" charset="0"/>
                <a:ea typeface="SimSun" panose="02010600030101010101" pitchFamily="2" charset="-122"/>
                <a:cs typeface="Arial" panose="020B0604020202020204" pitchFamily="34" charset="0"/>
              </a:rPr>
              <a:t> that can help introduction.</a:t>
            </a:r>
            <a:endParaRPr lang="sv-SE" sz="2400" dirty="0">
              <a:effectLst/>
              <a:latin typeface="Arial" panose="020B0604020202020204" pitchFamily="34" charset="0"/>
              <a:ea typeface="SimSun" panose="02010600030101010101" pitchFamily="2"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0C4DBC80-F19D-4072-A301-B98FF5638FE5}" type="slidenum">
              <a:rPr lang="sv-SE" smtClean="0"/>
              <a:t>6</a:t>
            </a:fld>
            <a:endParaRPr lang="sv-SE"/>
          </a:p>
        </p:txBody>
      </p:sp>
    </p:spTree>
    <p:extLst>
      <p:ext uri="{BB962C8B-B14F-4D97-AF65-F5344CB8AC3E}">
        <p14:creationId xmlns:p14="http://schemas.microsoft.com/office/powerpoint/2010/main" val="97547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2400" dirty="0">
                <a:highlight>
                  <a:srgbClr val="FFFF00"/>
                </a:highlight>
                <a:latin typeface="Arial" panose="020B0604020202020204" pitchFamily="34" charset="0"/>
                <a:cs typeface="Arial" panose="020B0604020202020204" pitchFamily="34" charset="0"/>
              </a:rPr>
              <a:t>Taking advantage of opportunities</a:t>
            </a:r>
          </a:p>
          <a:p>
            <a:pPr lvl="1"/>
            <a:r>
              <a:rPr lang="en-US" sz="2000" dirty="0">
                <a:highlight>
                  <a:srgbClr val="FFFF00"/>
                </a:highlight>
                <a:latin typeface="Arial" panose="020B0604020202020204" pitchFamily="34" charset="0"/>
                <a:cs typeface="Arial" panose="020B0604020202020204" pitchFamily="34" charset="0"/>
              </a:rPr>
              <a:t>We need to understand the importance of creating incentives that make it interesting for parties in the logistics chain to share data. </a:t>
            </a:r>
          </a:p>
          <a:p>
            <a:r>
              <a:rPr lang="en-US" sz="2400" dirty="0">
                <a:highlight>
                  <a:srgbClr val="FFFF00"/>
                </a:highlight>
                <a:latin typeface="Arial" panose="020B0604020202020204" pitchFamily="34" charset="0"/>
                <a:cs typeface="Arial" panose="020B0604020202020204" pitchFamily="34" charset="0"/>
              </a:rPr>
              <a:t>The promises of Intelligent Access</a:t>
            </a:r>
          </a:p>
          <a:p>
            <a:pPr lvl="1"/>
            <a:r>
              <a:rPr lang="en-US" sz="2000" dirty="0">
                <a:highlight>
                  <a:srgbClr val="FFFF00"/>
                </a:highlight>
                <a:latin typeface="Arial" panose="020B0604020202020204" pitchFamily="34" charset="0"/>
                <a:cs typeface="Arial" panose="020B0604020202020204" pitchFamily="34" charset="0"/>
              </a:rPr>
              <a:t>IA technology can bring useful information for drivers and vehicle. This will help traffic management and therefore road authorities. There are various expectations and statements regarding the relationship between IA and harmonization. </a:t>
            </a:r>
            <a:r>
              <a:rPr lang="en-US" sz="2000" dirty="0" err="1">
                <a:highlight>
                  <a:srgbClr val="FFFF00"/>
                </a:highlight>
                <a:latin typeface="Arial" panose="020B0604020202020204" pitchFamily="34" charset="0"/>
                <a:cs typeface="Arial" panose="020B0604020202020204" pitchFamily="34" charset="0"/>
              </a:rPr>
              <a:t>Stakehold-ers</a:t>
            </a:r>
            <a:r>
              <a:rPr lang="en-US" sz="2000" dirty="0">
                <a:highlight>
                  <a:srgbClr val="FFFF00"/>
                </a:highlight>
                <a:latin typeface="Arial" panose="020B0604020202020204" pitchFamily="34" charset="0"/>
                <a:cs typeface="Arial" panose="020B0604020202020204" pitchFamily="34" charset="0"/>
              </a:rPr>
              <a:t> who are currently dealing with a patchwork of regulations in different countries hope that IA will lead to harmonization in regulations but that is not obvious. This is an important incentive for certain stakeholders to participate in IA and it is im-</a:t>
            </a:r>
            <a:r>
              <a:rPr lang="en-US" sz="2000" dirty="0" err="1">
                <a:highlight>
                  <a:srgbClr val="FFFF00"/>
                </a:highlight>
                <a:latin typeface="Arial" panose="020B0604020202020204" pitchFamily="34" charset="0"/>
                <a:cs typeface="Arial" panose="020B0604020202020204" pitchFamily="34" charset="0"/>
              </a:rPr>
              <a:t>portant</a:t>
            </a:r>
            <a:r>
              <a:rPr lang="en-US" sz="2000" dirty="0">
                <a:highlight>
                  <a:srgbClr val="FFFF00"/>
                </a:highlight>
                <a:latin typeface="Arial" panose="020B0604020202020204" pitchFamily="34" charset="0"/>
                <a:cs typeface="Arial" panose="020B0604020202020204" pitchFamily="34" charset="0"/>
              </a:rPr>
              <a:t> to further explore this relationship.</a:t>
            </a:r>
          </a:p>
          <a:p>
            <a:r>
              <a:rPr lang="en-US" sz="2400" dirty="0">
                <a:highlight>
                  <a:srgbClr val="FFFF00"/>
                </a:highlight>
                <a:latin typeface="Arial" panose="020B0604020202020204" pitchFamily="34" charset="0"/>
                <a:cs typeface="Arial" panose="020B0604020202020204" pitchFamily="34" charset="0"/>
              </a:rPr>
              <a:t>Are we ready for IA? Various domains play a role in technology and we need to understand that better. Authorities could/should play a role in promoting </a:t>
            </a:r>
            <a:r>
              <a:rPr lang="en-US" sz="2400" dirty="0" err="1">
                <a:highlight>
                  <a:srgbClr val="FFFF00"/>
                </a:highlight>
                <a:latin typeface="Arial" panose="020B0604020202020204" pitchFamily="34" charset="0"/>
                <a:cs typeface="Arial" panose="020B0604020202020204" pitchFamily="34" charset="0"/>
              </a:rPr>
              <a:t>technologi-cal</a:t>
            </a:r>
            <a:r>
              <a:rPr lang="en-US" sz="2400" dirty="0">
                <a:highlight>
                  <a:srgbClr val="FFFF00"/>
                </a:highlight>
                <a:latin typeface="Arial" panose="020B0604020202020204" pitchFamily="34" charset="0"/>
                <a:cs typeface="Arial" panose="020B0604020202020204" pitchFamily="34" charset="0"/>
              </a:rPr>
              <a:t> readiness. This can range from making telematics devices in the vehicle </a:t>
            </a:r>
            <a:r>
              <a:rPr lang="en-US" sz="2400" dirty="0" err="1">
                <a:highlight>
                  <a:srgbClr val="FFFF00"/>
                </a:highlight>
                <a:latin typeface="Arial" panose="020B0604020202020204" pitchFamily="34" charset="0"/>
                <a:cs typeface="Arial" panose="020B0604020202020204" pitchFamily="34" charset="0"/>
              </a:rPr>
              <a:t>manda</a:t>
            </a:r>
            <a:r>
              <a:rPr lang="en-US" sz="2400" dirty="0">
                <a:highlight>
                  <a:srgbClr val="FFFF00"/>
                </a:highlight>
                <a:latin typeface="Arial" panose="020B0604020202020204" pitchFamily="34" charset="0"/>
                <a:cs typeface="Arial" panose="020B0604020202020204" pitchFamily="34" charset="0"/>
              </a:rPr>
              <a:t>-tory to promoting the </a:t>
            </a:r>
            <a:r>
              <a:rPr lang="en-US" sz="2400" dirty="0" err="1">
                <a:highlight>
                  <a:srgbClr val="FFFF00"/>
                </a:highlight>
                <a:latin typeface="Arial" panose="020B0604020202020204" pitchFamily="34" charset="0"/>
                <a:cs typeface="Arial" panose="020B0604020202020204" pitchFamily="34" charset="0"/>
              </a:rPr>
              <a:t>eCMR</a:t>
            </a:r>
            <a:r>
              <a:rPr lang="en-US" sz="2400" dirty="0">
                <a:highlight>
                  <a:srgbClr val="FFFF00"/>
                </a:highlight>
                <a:latin typeface="Arial" panose="020B0604020202020204" pitchFamily="34" charset="0"/>
                <a:cs typeface="Arial" panose="020B0604020202020204" pitchFamily="34" charset="0"/>
              </a:rPr>
              <a:t>. Authorities also have to </a:t>
            </a:r>
            <a:r>
              <a:rPr lang="en-US" sz="2400" dirty="0" err="1">
                <a:highlight>
                  <a:srgbClr val="FFFF00"/>
                </a:highlight>
                <a:latin typeface="Arial" panose="020B0604020202020204" pitchFamily="34" charset="0"/>
                <a:cs typeface="Arial" panose="020B0604020202020204" pitchFamily="34" charset="0"/>
              </a:rPr>
              <a:t>analyse</a:t>
            </a:r>
            <a:r>
              <a:rPr lang="en-US" sz="2400" dirty="0">
                <a:highlight>
                  <a:srgbClr val="FFFF00"/>
                </a:highlight>
                <a:latin typeface="Arial" panose="020B0604020202020204" pitchFamily="34" charset="0"/>
                <a:cs typeface="Arial" panose="020B0604020202020204" pitchFamily="34" charset="0"/>
              </a:rPr>
              <a:t> more what their needs are and what they want to achieve. We need collaboration between stakeholders who are normally more likely to oppose each other</a:t>
            </a:r>
          </a:p>
          <a:p>
            <a:endParaRPr lang="sv-SE" dirty="0"/>
          </a:p>
        </p:txBody>
      </p:sp>
      <p:sp>
        <p:nvSpPr>
          <p:cNvPr id="4" name="Platshållare för bildnummer 3"/>
          <p:cNvSpPr>
            <a:spLocks noGrp="1"/>
          </p:cNvSpPr>
          <p:nvPr>
            <p:ph type="sldNum" sz="quarter" idx="5"/>
          </p:nvPr>
        </p:nvSpPr>
        <p:spPr/>
        <p:txBody>
          <a:bodyPr/>
          <a:lstStyle/>
          <a:p>
            <a:fld id="{0C4DBC80-F19D-4072-A301-B98FF5638FE5}" type="slidenum">
              <a:rPr lang="sv-SE" smtClean="0"/>
              <a:t>9</a:t>
            </a:fld>
            <a:endParaRPr lang="sv-SE"/>
          </a:p>
        </p:txBody>
      </p:sp>
    </p:spTree>
    <p:extLst>
      <p:ext uri="{BB962C8B-B14F-4D97-AF65-F5344CB8AC3E}">
        <p14:creationId xmlns:p14="http://schemas.microsoft.com/office/powerpoint/2010/main" val="65309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 Legislation about GDPR is not just a barrier there are also possibilities that could be used. </a:t>
            </a:r>
          </a:p>
          <a:p>
            <a:r>
              <a:rPr lang="en-US" dirty="0">
                <a:latin typeface="Arial" panose="020B0604020202020204" pitchFamily="34" charset="0"/>
                <a:cs typeface="Arial" panose="020B0604020202020204" pitchFamily="34" charset="0"/>
              </a:rPr>
              <a:t>- There is a distinction between the rules and the interpretation of those rules</a:t>
            </a:r>
          </a:p>
          <a:p>
            <a:r>
              <a:rPr lang="en-US" dirty="0">
                <a:latin typeface="Arial" panose="020B0604020202020204" pitchFamily="34" charset="0"/>
                <a:cs typeface="Arial" panose="020B0604020202020204" pitchFamily="34" charset="0"/>
              </a:rPr>
              <a:t>- The underlying principle should by default be to share as little data as possible. The question should therefore not be how could we circumvent the GDPR, the question should be. “Why do I need which data and are there perhaps alternatives that require fewer personal data.”</a:t>
            </a:r>
          </a:p>
          <a:p>
            <a:r>
              <a:rPr lang="en-US" dirty="0">
                <a:latin typeface="Arial" panose="020B0604020202020204" pitchFamily="34" charset="0"/>
                <a:cs typeface="Arial" panose="020B0604020202020204" pitchFamily="34" charset="0"/>
              </a:rPr>
              <a:t>- There is a distinction between data and information and usually you don´t need all the data you only need the information you can get from all the data</a:t>
            </a:r>
          </a:p>
          <a:p>
            <a:endParaRPr lang="sv-SE" dirty="0"/>
          </a:p>
        </p:txBody>
      </p:sp>
      <p:sp>
        <p:nvSpPr>
          <p:cNvPr id="4" name="Platshållare för bildnummer 3"/>
          <p:cNvSpPr>
            <a:spLocks noGrp="1"/>
          </p:cNvSpPr>
          <p:nvPr>
            <p:ph type="sldNum" sz="quarter" idx="5"/>
          </p:nvPr>
        </p:nvSpPr>
        <p:spPr/>
        <p:txBody>
          <a:bodyPr/>
          <a:lstStyle/>
          <a:p>
            <a:fld id="{0C4DBC80-F19D-4072-A301-B98FF5638FE5}" type="slidenum">
              <a:rPr lang="sv-SE" smtClean="0"/>
              <a:t>10</a:t>
            </a:fld>
            <a:endParaRPr lang="sv-SE"/>
          </a:p>
        </p:txBody>
      </p:sp>
    </p:spTree>
    <p:extLst>
      <p:ext uri="{BB962C8B-B14F-4D97-AF65-F5344CB8AC3E}">
        <p14:creationId xmlns:p14="http://schemas.microsoft.com/office/powerpoint/2010/main" val="107759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Rewarding desirable behavior instead of punishing undesirable behavior. </a:t>
            </a:r>
          </a:p>
          <a:p>
            <a:pPr lvl="1"/>
            <a:r>
              <a:rPr lang="en-US" dirty="0">
                <a:latin typeface="Arial" panose="020B0604020202020204" pitchFamily="34" charset="0"/>
                <a:cs typeface="Arial" panose="020B0604020202020204" pitchFamily="34" charset="0"/>
              </a:rPr>
              <a:t>How can we get all stakeholders on board? How do we build in efficient incentives? Show the benefits of transparency for all stakeholders involved.</a:t>
            </a:r>
          </a:p>
          <a:p>
            <a:r>
              <a:rPr lang="en-US" dirty="0">
                <a:latin typeface="Arial" panose="020B0604020202020204" pitchFamily="34" charset="0"/>
                <a:cs typeface="Arial" panose="020B0604020202020204" pitchFamily="34" charset="0"/>
              </a:rPr>
              <a:t>IA as catalyst for harmonization of regulations.</a:t>
            </a:r>
          </a:p>
          <a:p>
            <a:pPr lvl="1"/>
            <a:r>
              <a:rPr lang="en-US" dirty="0">
                <a:latin typeface="Arial" panose="020B0604020202020204" pitchFamily="34" charset="0"/>
                <a:cs typeface="Arial" panose="020B0604020202020204" pitchFamily="34" charset="0"/>
              </a:rPr>
              <a:t>How can IA promote harmonization of regulations? If it does not promote harmonization, what other incentives are there for the transport sector to participate in an IA system on a voluntary basis?</a:t>
            </a:r>
          </a:p>
          <a:p>
            <a:r>
              <a:rPr lang="en-US" dirty="0">
                <a:latin typeface="Arial" panose="020B0604020202020204" pitchFamily="34" charset="0"/>
                <a:cs typeface="Arial" panose="020B0604020202020204" pitchFamily="34" charset="0"/>
              </a:rPr>
              <a:t>Transformation of the relationship between transport sector and government. </a:t>
            </a:r>
          </a:p>
          <a:p>
            <a:pPr lvl="1"/>
            <a:r>
              <a:rPr lang="en-US" dirty="0">
                <a:latin typeface="Arial" panose="020B0604020202020204" pitchFamily="34" charset="0"/>
                <a:cs typeface="Arial" panose="020B0604020202020204" pitchFamily="34" charset="0"/>
              </a:rPr>
              <a:t>What change is needed in the attitude of the transport sector on the one side and the government on the other side?</a:t>
            </a:r>
          </a:p>
          <a:p>
            <a:r>
              <a:rPr lang="en-US" dirty="0">
                <a:latin typeface="Arial" panose="020B0604020202020204" pitchFamily="34" charset="0"/>
                <a:cs typeface="Arial" panose="020B0604020202020204" pitchFamily="34" charset="0"/>
              </a:rPr>
              <a:t>The organization of trust. </a:t>
            </a:r>
          </a:p>
          <a:p>
            <a:pPr lvl="1"/>
            <a:r>
              <a:rPr lang="en-US" dirty="0">
                <a:latin typeface="Arial" panose="020B0604020202020204" pitchFamily="34" charset="0"/>
                <a:cs typeface="Arial" panose="020B0604020202020204" pitchFamily="34" charset="0"/>
              </a:rPr>
              <a:t>Third party or authority vs block chain? How to secure the reliability of self-declaration system? How do we create information with minimum data processing?</a:t>
            </a:r>
          </a:p>
          <a:p>
            <a:endParaRPr lang="sv-SE" dirty="0"/>
          </a:p>
        </p:txBody>
      </p:sp>
      <p:sp>
        <p:nvSpPr>
          <p:cNvPr id="4" name="Platshållare för bildnummer 3"/>
          <p:cNvSpPr>
            <a:spLocks noGrp="1"/>
          </p:cNvSpPr>
          <p:nvPr>
            <p:ph type="sldNum" sz="quarter" idx="5"/>
          </p:nvPr>
        </p:nvSpPr>
        <p:spPr/>
        <p:txBody>
          <a:bodyPr/>
          <a:lstStyle/>
          <a:p>
            <a:fld id="{0C4DBC80-F19D-4072-A301-B98FF5638FE5}" type="slidenum">
              <a:rPr lang="sv-SE" smtClean="0"/>
              <a:t>11</a:t>
            </a:fld>
            <a:endParaRPr lang="sv-SE"/>
          </a:p>
        </p:txBody>
      </p:sp>
    </p:spTree>
    <p:extLst>
      <p:ext uri="{BB962C8B-B14F-4D97-AF65-F5344CB8AC3E}">
        <p14:creationId xmlns:p14="http://schemas.microsoft.com/office/powerpoint/2010/main" val="311346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0"/>
            <a:ext cx="5303152" cy="2983023"/>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a:stretch>
              <a:fillRect/>
            </a:stretch>
          </a:blipFill>
        </p:spPr>
        <p:txBody>
          <a:bodyPr/>
          <a:lstStyle/>
          <a:p>
            <a:endParaRPr lang="en-AU"/>
          </a:p>
        </p:txBody>
      </p:sp>
      <p:sp>
        <p:nvSpPr>
          <p:cNvPr id="4" name="Content Placeholder 3">
            <a:extLst>
              <a:ext uri="{FF2B5EF4-FFF2-40B4-BE49-F238E27FC236}">
                <a16:creationId xmlns:a16="http://schemas.microsoft.com/office/drawing/2014/main" id="{54BB21D8-F5B4-574E-A404-9859B6235F42}"/>
              </a:ext>
            </a:extLst>
          </p:cNvPr>
          <p:cNvSpPr>
            <a:spLocks noGrp="1"/>
          </p:cNvSpPr>
          <p:nvPr>
            <p:ph sz="quarter" idx="11"/>
          </p:nvPr>
        </p:nvSpPr>
        <p:spPr>
          <a:xfrm>
            <a:off x="1257300" y="2551213"/>
            <a:ext cx="15773400" cy="59766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57300" y="547689"/>
            <a:ext cx="12495212" cy="1787500"/>
          </a:xfrm>
          <a:prstGeom prst="rect">
            <a:avLst/>
          </a:prstGeom>
        </p:spPr>
        <p:txBody>
          <a:bodyPr/>
          <a:lstStyle>
            <a:lvl1pPr algn="l">
              <a:defRPr sz="5400" b="1">
                <a:solidFill>
                  <a:srgbClr val="3B9D48"/>
                </a:solidFill>
              </a:defRPr>
            </a:lvl1pPr>
          </a:lstStyle>
          <a:p>
            <a:r>
              <a:rPr lang="en-US" dirty="0"/>
              <a:t>Title</a:t>
            </a:r>
            <a:endParaRPr lang="en-AU" dirty="0"/>
          </a:p>
        </p:txBody>
      </p:sp>
      <p:sp>
        <p:nvSpPr>
          <p:cNvPr id="26" name="Content Placeholder 25">
            <a:extLst>
              <a:ext uri="{FF2B5EF4-FFF2-40B4-BE49-F238E27FC236}">
                <a16:creationId xmlns:a16="http://schemas.microsoft.com/office/drawing/2014/main" id="{FF328DD7-50DC-F844-77D2-965DFD9BFBE2}"/>
              </a:ext>
            </a:extLst>
          </p:cNvPr>
          <p:cNvSpPr>
            <a:spLocks noGrp="1"/>
          </p:cNvSpPr>
          <p:nvPr>
            <p:ph sz="quarter" idx="13" hasCustomPrompt="1"/>
          </p:nvPr>
        </p:nvSpPr>
        <p:spPr>
          <a:xfrm>
            <a:off x="1257300" y="9046843"/>
            <a:ext cx="7886700" cy="993200"/>
          </a:xfrm>
          <a:prstGeom prst="rect">
            <a:avLst/>
          </a:prstGeom>
        </p:spPr>
        <p:txBody>
          <a:bodyPr/>
          <a:lstStyle>
            <a:lvl1pPr marL="0" indent="0">
              <a:buNone/>
              <a:defRPr sz="1800"/>
            </a:lvl1pPr>
          </a:lstStyle>
          <a:p>
            <a:pPr lvl="0"/>
            <a:r>
              <a:rPr lang="en-AU" dirty="0"/>
              <a:t>Author/s</a:t>
            </a:r>
          </a:p>
          <a:p>
            <a:pPr lvl="0"/>
            <a:r>
              <a:rPr lang="en-AU" dirty="0"/>
              <a:t>XXX, XXX, XXX</a:t>
            </a:r>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1257300" y="2983499"/>
            <a:ext cx="15932866" cy="1838835"/>
          </a:xfrm>
        </p:spPr>
        <p:txBody>
          <a:bodyPr/>
          <a:lstStyle/>
          <a:p>
            <a:r>
              <a:rPr lang="en-US" sz="7200" dirty="0">
                <a:latin typeface="Arial" panose="020B0604020202020204" pitchFamily="34" charset="0"/>
                <a:cs typeface="Arial" panose="020B0604020202020204" pitchFamily="34" charset="0"/>
              </a:rPr>
              <a:t>Results from CEDR-work done around Intelligent Access</a:t>
            </a:r>
            <a:endParaRPr lang="en-AU" sz="7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C55A680-EB0E-0814-22CB-B6D807106D40}"/>
              </a:ext>
            </a:extLst>
          </p:cNvPr>
          <p:cNvSpPr>
            <a:spLocks noGrp="1"/>
          </p:cNvSpPr>
          <p:nvPr>
            <p:ph type="body" sz="quarter" idx="13"/>
          </p:nvPr>
        </p:nvSpPr>
        <p:spPr/>
        <p:txBody>
          <a:bodyPr/>
          <a:lstStyle/>
          <a:p>
            <a:r>
              <a:rPr lang="en-AU" dirty="0">
                <a:latin typeface="Arial" panose="020B0604020202020204" pitchFamily="34" charset="0"/>
                <a:cs typeface="Arial" panose="020B0604020202020204" pitchFamily="34" charset="0"/>
              </a:rPr>
              <a:t>Thomas Asp</a:t>
            </a:r>
          </a:p>
        </p:txBody>
      </p:sp>
      <p:sp>
        <p:nvSpPr>
          <p:cNvPr id="6" name="Text Placeholder 5">
            <a:extLst>
              <a:ext uri="{FF2B5EF4-FFF2-40B4-BE49-F238E27FC236}">
                <a16:creationId xmlns:a16="http://schemas.microsoft.com/office/drawing/2014/main" id="{4E567595-7022-4DBF-820E-E6FB76FAB154}"/>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Loes Aarts</a:t>
            </a:r>
          </a:p>
        </p:txBody>
      </p:sp>
      <p:pic>
        <p:nvPicPr>
          <p:cNvPr id="9" name="Picture 4">
            <a:extLst>
              <a:ext uri="{FF2B5EF4-FFF2-40B4-BE49-F238E27FC236}">
                <a16:creationId xmlns:a16="http://schemas.microsoft.com/office/drawing/2014/main" id="{02A3080F-7B9D-494B-9342-A56DB1101E8D}"/>
              </a:ext>
            </a:extLst>
          </p:cNvPr>
          <p:cNvPicPr>
            <a:picLocks noGrp="1"/>
          </p:cNvPicPr>
          <p:nvPr>
            <p:ph type="pic" sz="quarter" idx="11"/>
          </p:nvPr>
        </p:nvPicPr>
        <p:blipFill rotWithShape="1">
          <a:blip r:embed="rId2"/>
          <a:srcRect t="3835" b="3835"/>
          <a:stretch/>
        </p:blipFill>
        <p:spPr bwMode="auto">
          <a:prstGeom prst="rect">
            <a:avLst/>
          </a:prstGeom>
          <a:ln>
            <a:noFill/>
          </a:ln>
          <a:extLst>
            <a:ext uri="{53640926-AAD7-44D8-BBD7-CCE9431645EC}">
              <a14:shadowObscured xmlns:a14="http://schemas.microsoft.com/office/drawing/2010/main"/>
            </a:ext>
          </a:extLst>
        </p:spPr>
      </p:pic>
      <p:pic>
        <p:nvPicPr>
          <p:cNvPr id="10" name="Platshållare för bild 9">
            <a:extLst>
              <a:ext uri="{FF2B5EF4-FFF2-40B4-BE49-F238E27FC236}">
                <a16:creationId xmlns:a16="http://schemas.microsoft.com/office/drawing/2014/main" id="{6F6ACE2E-0553-4C40-BE4A-91D088607C89}"/>
              </a:ext>
            </a:extLst>
          </p:cNvPr>
          <p:cNvPicPr>
            <a:picLocks noGrp="1"/>
          </p:cNvPicPr>
          <p:nvPr>
            <p:ph type="pic" sz="quarter" idx="14"/>
          </p:nvPr>
        </p:nvPicPr>
        <p:blipFill>
          <a:blip r:embed="rId3"/>
          <a:srcRect l="3905" r="3905"/>
          <a:stretch>
            <a:fillRect/>
          </a:stretch>
        </p:blipFill>
        <p:spPr>
          <a:prstGeom prst="rect">
            <a:avLst/>
          </a:prstGeom>
        </p:spPr>
      </p:pic>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61BAFA7-91E0-46F1-9EE7-8CEF098093BD}"/>
              </a:ext>
            </a:extLst>
          </p:cNvPr>
          <p:cNvSpPr>
            <a:spLocks noGrp="1"/>
          </p:cNvSpPr>
          <p:nvPr>
            <p:ph sz="quarter" idx="11"/>
          </p:nvPr>
        </p:nvSpPr>
        <p:spPr>
          <a:xfrm>
            <a:off x="1257300" y="3199284"/>
            <a:ext cx="15773400" cy="5976664"/>
          </a:xfrm>
        </p:spPr>
        <p:txBody>
          <a:bodyPr/>
          <a:lstStyle/>
          <a:p>
            <a:r>
              <a:rPr lang="en-US" sz="3600" dirty="0">
                <a:latin typeface="Arial" panose="020B0604020202020204" pitchFamily="34" charset="0"/>
                <a:cs typeface="Arial" panose="020B0604020202020204" pitchFamily="34" charset="0"/>
              </a:rPr>
              <a:t>GDPR is not just a barrier there are also possibilities that could be used. </a:t>
            </a:r>
          </a:p>
          <a:p>
            <a:r>
              <a:rPr lang="en-US" sz="3600" dirty="0">
                <a:latin typeface="Arial" panose="020B0604020202020204" pitchFamily="34" charset="0"/>
                <a:cs typeface="Arial" panose="020B0604020202020204" pitchFamily="34" charset="0"/>
              </a:rPr>
              <a:t>There is a distinction between the rules and the interpretation of those rules</a:t>
            </a:r>
          </a:p>
          <a:p>
            <a:r>
              <a:rPr lang="en-US" sz="3600" dirty="0">
                <a:latin typeface="Arial" panose="020B0604020202020204" pitchFamily="34" charset="0"/>
                <a:cs typeface="Arial" panose="020B0604020202020204" pitchFamily="34" charset="0"/>
              </a:rPr>
              <a:t>The underlying principle should by default be to share as little data as possible.</a:t>
            </a:r>
          </a:p>
          <a:p>
            <a:r>
              <a:rPr lang="en-US" sz="3600" dirty="0">
                <a:latin typeface="Arial" panose="020B0604020202020204" pitchFamily="34" charset="0"/>
                <a:cs typeface="Arial" panose="020B0604020202020204" pitchFamily="34" charset="0"/>
              </a:rPr>
              <a:t>There is a distinction between data and information</a:t>
            </a:r>
            <a:endParaRPr lang="sv-SE" sz="3600" dirty="0"/>
          </a:p>
        </p:txBody>
      </p:sp>
      <p:sp>
        <p:nvSpPr>
          <p:cNvPr id="3" name="Rubrik 2">
            <a:extLst>
              <a:ext uri="{FF2B5EF4-FFF2-40B4-BE49-F238E27FC236}">
                <a16:creationId xmlns:a16="http://schemas.microsoft.com/office/drawing/2014/main" id="{EF2DF319-1F88-401A-97B9-84D092461992}"/>
              </a:ext>
            </a:extLst>
          </p:cNvPr>
          <p:cNvSpPr>
            <a:spLocks noGrp="1"/>
          </p:cNvSpPr>
          <p:nvPr>
            <p:ph type="title"/>
          </p:nvPr>
        </p:nvSpPr>
        <p:spPr>
          <a:xfrm>
            <a:off x="1257300" y="763713"/>
            <a:ext cx="12495212" cy="1787500"/>
          </a:xfrm>
        </p:spPr>
        <p:txBody>
          <a:bodyPr/>
          <a:lstStyle/>
          <a:p>
            <a:r>
              <a:rPr lang="sv-SE" dirty="0" err="1">
                <a:latin typeface="Arial" panose="020B0604020202020204" pitchFamily="34" charset="0"/>
                <a:cs typeface="Arial" panose="020B0604020202020204" pitchFamily="34" charset="0"/>
              </a:rPr>
              <a:t>Results</a:t>
            </a:r>
            <a:r>
              <a:rPr lang="sv-SE" dirty="0">
                <a:latin typeface="Arial" panose="020B0604020202020204" pitchFamily="34" charset="0"/>
                <a:cs typeface="Arial" panose="020B0604020202020204" pitchFamily="34" charset="0"/>
              </a:rPr>
              <a:t> from GDPR Workshop</a:t>
            </a:r>
          </a:p>
        </p:txBody>
      </p:sp>
      <p:sp>
        <p:nvSpPr>
          <p:cNvPr id="4" name="Platshållare för innehåll 3">
            <a:extLst>
              <a:ext uri="{FF2B5EF4-FFF2-40B4-BE49-F238E27FC236}">
                <a16:creationId xmlns:a16="http://schemas.microsoft.com/office/drawing/2014/main" id="{DFC102CD-7F13-4CD2-B156-6E5596C593C4}"/>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Tree>
    <p:extLst>
      <p:ext uri="{BB962C8B-B14F-4D97-AF65-F5344CB8AC3E}">
        <p14:creationId xmlns:p14="http://schemas.microsoft.com/office/powerpoint/2010/main" val="2945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5BD4956-CF17-4807-8367-CE9E113187BF}"/>
              </a:ext>
            </a:extLst>
          </p:cNvPr>
          <p:cNvSpPr>
            <a:spLocks noGrp="1"/>
          </p:cNvSpPr>
          <p:nvPr>
            <p:ph sz="quarter" idx="11"/>
          </p:nvPr>
        </p:nvSpPr>
        <p:spPr>
          <a:xfrm>
            <a:off x="1257300" y="2335189"/>
            <a:ext cx="15773400" cy="5976664"/>
          </a:xfrm>
        </p:spPr>
        <p:txBody>
          <a:bodyPr/>
          <a:lstStyle/>
          <a:p>
            <a:r>
              <a:rPr lang="en-US" dirty="0">
                <a:latin typeface="Arial" panose="020B0604020202020204" pitchFamily="34" charset="0"/>
                <a:cs typeface="Arial" panose="020B0604020202020204" pitchFamily="34" charset="0"/>
              </a:rPr>
              <a:t>IA as catalyst for harmonization of regulations.</a:t>
            </a:r>
          </a:p>
          <a:p>
            <a:pPr lvl="1"/>
            <a:r>
              <a:rPr lang="en-US" dirty="0">
                <a:latin typeface="Arial" panose="020B0604020202020204" pitchFamily="34" charset="0"/>
                <a:cs typeface="Arial" panose="020B0604020202020204" pitchFamily="34" charset="0"/>
              </a:rPr>
              <a:t>How can IA promote harmonization of regulations? If it does not promote harmonization, what other incentives are there for the transport sector to participate in an IA system on a voluntary basis?</a:t>
            </a:r>
          </a:p>
          <a:p>
            <a:r>
              <a:rPr lang="en-US" dirty="0">
                <a:latin typeface="Arial" panose="020B0604020202020204" pitchFamily="34" charset="0"/>
                <a:cs typeface="Arial" panose="020B0604020202020204" pitchFamily="34" charset="0"/>
              </a:rPr>
              <a:t>Rewarding desirable behavior instead of punishing undesirable behavior. </a:t>
            </a:r>
          </a:p>
          <a:p>
            <a:pPr lvl="1"/>
            <a:r>
              <a:rPr lang="en-US" dirty="0">
                <a:latin typeface="Arial" panose="020B0604020202020204" pitchFamily="34" charset="0"/>
                <a:cs typeface="Arial" panose="020B0604020202020204" pitchFamily="34" charset="0"/>
              </a:rPr>
              <a:t>Can we by rewarding desirable behavior get all stakeholders on board? </a:t>
            </a:r>
          </a:p>
          <a:p>
            <a:r>
              <a:rPr lang="en-US" dirty="0">
                <a:latin typeface="Arial" panose="020B0604020202020204" pitchFamily="34" charset="0"/>
                <a:cs typeface="Arial" panose="020B0604020202020204" pitchFamily="34" charset="0"/>
              </a:rPr>
              <a:t>Transformation of the relationship between transport sector and government. </a:t>
            </a:r>
          </a:p>
          <a:p>
            <a:pPr lvl="1"/>
            <a:r>
              <a:rPr lang="en-US" dirty="0">
                <a:latin typeface="Arial" panose="020B0604020202020204" pitchFamily="34" charset="0"/>
                <a:cs typeface="Arial" panose="020B0604020202020204" pitchFamily="34" charset="0"/>
              </a:rPr>
              <a:t>What change is needed in the attitude of the transport sector on the one side and the government on the other side?</a:t>
            </a:r>
          </a:p>
          <a:p>
            <a:r>
              <a:rPr lang="en-US" dirty="0">
                <a:latin typeface="Arial" panose="020B0604020202020204" pitchFamily="34" charset="0"/>
                <a:cs typeface="Arial" panose="020B0604020202020204" pitchFamily="34" charset="0"/>
              </a:rPr>
              <a:t>The organization of trust. </a:t>
            </a:r>
          </a:p>
          <a:p>
            <a:pPr lvl="1"/>
            <a:r>
              <a:rPr lang="en-US" dirty="0">
                <a:latin typeface="Arial" panose="020B0604020202020204" pitchFamily="34" charset="0"/>
                <a:cs typeface="Arial" panose="020B0604020202020204" pitchFamily="34" charset="0"/>
              </a:rPr>
              <a:t>Third party or authority vs block chain? How to secure the reliability of self-declaration system? How do we create information with minimum data processing? Need to show the benefits of transparency for all stakeholders involved.</a:t>
            </a:r>
          </a:p>
          <a:p>
            <a:pPr marL="0" indent="0">
              <a:buNone/>
            </a:pPr>
            <a:endParaRPr lang="sv-SE" dirty="0">
              <a:latin typeface="Arial" panose="020B0604020202020204" pitchFamily="34" charset="0"/>
              <a:cs typeface="Arial" panose="020B0604020202020204" pitchFamily="34" charset="0"/>
            </a:endParaRPr>
          </a:p>
        </p:txBody>
      </p:sp>
      <p:sp>
        <p:nvSpPr>
          <p:cNvPr id="3" name="Rubrik 2">
            <a:extLst>
              <a:ext uri="{FF2B5EF4-FFF2-40B4-BE49-F238E27FC236}">
                <a16:creationId xmlns:a16="http://schemas.microsoft.com/office/drawing/2014/main" id="{9673B28A-3D20-4F29-BC09-7D69525E54E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Topics for further exploration</a:t>
            </a:r>
            <a:endParaRPr lang="sv-SE"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DC60F02E-8AA8-44E6-ACAF-C1565828AFCF}"/>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Tree>
    <p:extLst>
      <p:ext uri="{BB962C8B-B14F-4D97-AF65-F5344CB8AC3E}">
        <p14:creationId xmlns:p14="http://schemas.microsoft.com/office/powerpoint/2010/main" val="27849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505FEC-6B5A-45F3-916D-5C1C1FBEC2FD}"/>
              </a:ext>
            </a:extLst>
          </p:cNvPr>
          <p:cNvSpPr>
            <a:spLocks noGrp="1"/>
          </p:cNvSpPr>
          <p:nvPr>
            <p:ph sz="quarter" idx="11"/>
          </p:nvPr>
        </p:nvSpPr>
        <p:spPr/>
        <p:txBody>
          <a:bodyPr/>
          <a:lstStyle/>
          <a:p>
            <a:pPr marL="0" indent="0" algn="ctr">
              <a:buNone/>
            </a:pPr>
            <a:endParaRPr lang="sv-SE" sz="9600" b="1" dirty="0"/>
          </a:p>
          <a:p>
            <a:pPr marL="0" indent="0" algn="ctr">
              <a:buNone/>
            </a:pPr>
            <a:r>
              <a:rPr lang="sv-SE" sz="9600" b="1" dirty="0" err="1"/>
              <a:t>Thanks</a:t>
            </a:r>
            <a:r>
              <a:rPr lang="sv-SE" sz="9600" b="1" dirty="0"/>
              <a:t> for </a:t>
            </a:r>
            <a:r>
              <a:rPr lang="sv-SE" sz="9600" b="1" dirty="0" err="1"/>
              <a:t>listening</a:t>
            </a:r>
            <a:endParaRPr lang="sv-SE" sz="9600" b="1" dirty="0"/>
          </a:p>
          <a:p>
            <a:pPr marL="0" indent="0" algn="ctr">
              <a:buNone/>
            </a:pPr>
            <a:r>
              <a:rPr lang="sv-SE" dirty="0"/>
              <a:t>thomas.asp@trafikverket.se</a:t>
            </a:r>
          </a:p>
        </p:txBody>
      </p:sp>
      <p:sp>
        <p:nvSpPr>
          <p:cNvPr id="4" name="Platshållare för innehåll 3">
            <a:extLst>
              <a:ext uri="{FF2B5EF4-FFF2-40B4-BE49-F238E27FC236}">
                <a16:creationId xmlns:a16="http://schemas.microsoft.com/office/drawing/2014/main" id="{D3ABF570-9B4D-42BD-9121-63242076769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a:p>
            <a:endParaRPr lang="sv-SE" dirty="0"/>
          </a:p>
        </p:txBody>
      </p:sp>
    </p:spTree>
    <p:extLst>
      <p:ext uri="{BB962C8B-B14F-4D97-AF65-F5344CB8AC3E}">
        <p14:creationId xmlns:p14="http://schemas.microsoft.com/office/powerpoint/2010/main" val="6834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FE079B1-F6E3-44AB-9C54-7D3915D935CB}"/>
              </a:ext>
            </a:extLst>
          </p:cNvPr>
          <p:cNvSpPr>
            <a:spLocks noGrp="1"/>
          </p:cNvSpPr>
          <p:nvPr>
            <p:ph type="title"/>
          </p:nvPr>
        </p:nvSpPr>
        <p:spPr>
          <a:xfrm>
            <a:off x="863080" y="823020"/>
            <a:ext cx="12817424" cy="1787500"/>
          </a:xfrm>
        </p:spPr>
        <p:txBody>
          <a:bodyPr/>
          <a:lstStyle/>
          <a:p>
            <a:r>
              <a:rPr lang="en-GB">
                <a:latin typeface="Arial" panose="020B0604020202020204" pitchFamily="34" charset="0"/>
                <a:cs typeface="Arial" panose="020B0604020202020204" pitchFamily="34" charset="0"/>
              </a:rPr>
              <a:t>CEDR WG </a:t>
            </a:r>
            <a:r>
              <a:rPr lang="en-GB" dirty="0">
                <a:latin typeface="Arial" panose="020B0604020202020204" pitchFamily="34" charset="0"/>
                <a:cs typeface="Arial" panose="020B0604020202020204" pitchFamily="34" charset="0"/>
              </a:rPr>
              <a:t>Road Freight Transport</a:t>
            </a:r>
            <a:endParaRPr lang="sv-SE"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77B0F4F3-783C-479B-B387-70B5B6D198AB}"/>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
        <p:nvSpPr>
          <p:cNvPr id="5" name="Tijdelijke aanduiding voor inhoud 5">
            <a:extLst>
              <a:ext uri="{FF2B5EF4-FFF2-40B4-BE49-F238E27FC236}">
                <a16:creationId xmlns:a16="http://schemas.microsoft.com/office/drawing/2014/main" id="{B40434E1-D41C-4D31-8659-DD9351912A2B}"/>
              </a:ext>
            </a:extLst>
          </p:cNvPr>
          <p:cNvSpPr>
            <a:spLocks noGrp="1"/>
          </p:cNvSpPr>
          <p:nvPr>
            <p:ph sz="quarter" idx="11"/>
          </p:nvPr>
        </p:nvSpPr>
        <p:spPr>
          <a:xfrm>
            <a:off x="1913105" y="2246829"/>
            <a:ext cx="3566220" cy="4896643"/>
          </a:xfrm>
        </p:spPr>
        <p:txBody>
          <a:bodyPr/>
          <a:lstStyle/>
          <a:p>
            <a:pPr lvl="0"/>
            <a:r>
              <a:rPr lang="en-GB" sz="2400" dirty="0">
                <a:latin typeface="Arial" panose="020B0604020202020204" pitchFamily="34" charset="0"/>
                <a:cs typeface="Arial" panose="020B0604020202020204" pitchFamily="34" charset="0"/>
              </a:rPr>
              <a:t>ASECAP (3)</a:t>
            </a:r>
          </a:p>
          <a:p>
            <a:pPr lvl="0"/>
            <a:r>
              <a:rPr lang="en-GB" sz="2400" dirty="0">
                <a:latin typeface="Arial" panose="020B0604020202020204" pitchFamily="34" charset="0"/>
                <a:cs typeface="Arial" panose="020B0604020202020204" pitchFamily="34" charset="0"/>
              </a:rPr>
              <a:t>Austria (1)</a:t>
            </a:r>
          </a:p>
          <a:p>
            <a:pPr lvl="0"/>
            <a:r>
              <a:rPr lang="en-GB" sz="2400" dirty="0">
                <a:latin typeface="Arial" panose="020B0604020202020204" pitchFamily="34" charset="0"/>
                <a:cs typeface="Arial" panose="020B0604020202020204" pitchFamily="34" charset="0"/>
              </a:rPr>
              <a:t>Denmark (1)</a:t>
            </a:r>
          </a:p>
          <a:p>
            <a:pPr lvl="0"/>
            <a:r>
              <a:rPr lang="en-GB" sz="2400" dirty="0">
                <a:latin typeface="Arial" panose="020B0604020202020204" pitchFamily="34" charset="0"/>
                <a:cs typeface="Arial" panose="020B0604020202020204" pitchFamily="34" charset="0"/>
              </a:rPr>
              <a:t>Estonia (1)</a:t>
            </a:r>
          </a:p>
          <a:p>
            <a:pPr lvl="0"/>
            <a:r>
              <a:rPr lang="en-GB" sz="2400" dirty="0">
                <a:latin typeface="Arial" panose="020B0604020202020204" pitchFamily="34" charset="0"/>
                <a:cs typeface="Arial" panose="020B0604020202020204" pitchFamily="34" charset="0"/>
              </a:rPr>
              <a:t>Finland (2)</a:t>
            </a:r>
          </a:p>
          <a:p>
            <a:pPr lvl="0"/>
            <a:r>
              <a:rPr lang="en-GB" sz="2400" dirty="0">
                <a:latin typeface="Arial" panose="020B0604020202020204" pitchFamily="34" charset="0"/>
                <a:cs typeface="Arial" panose="020B0604020202020204" pitchFamily="34" charset="0"/>
              </a:rPr>
              <a:t>Hungary (1)</a:t>
            </a:r>
          </a:p>
          <a:p>
            <a:pPr lvl="0"/>
            <a:r>
              <a:rPr lang="en-GB" sz="2400" dirty="0">
                <a:latin typeface="Arial" panose="020B0604020202020204" pitchFamily="34" charset="0"/>
                <a:cs typeface="Arial" panose="020B0604020202020204" pitchFamily="34" charset="0"/>
              </a:rPr>
              <a:t>Italy (1)</a:t>
            </a:r>
          </a:p>
          <a:p>
            <a:pPr lvl="0"/>
            <a:r>
              <a:rPr lang="en-GB" sz="2400" dirty="0">
                <a:latin typeface="Arial" panose="020B0604020202020204" pitchFamily="34" charset="0"/>
                <a:cs typeface="Arial" panose="020B0604020202020204" pitchFamily="34" charset="0"/>
              </a:rPr>
              <a:t>Netherlands (2)</a:t>
            </a:r>
          </a:p>
          <a:p>
            <a:pPr lvl="0"/>
            <a:r>
              <a:rPr lang="en-GB" sz="2400" dirty="0">
                <a:latin typeface="Arial" panose="020B0604020202020204" pitchFamily="34" charset="0"/>
                <a:cs typeface="Arial" panose="020B0604020202020204" pitchFamily="34" charset="0"/>
              </a:rPr>
              <a:t>Norway (2)</a:t>
            </a:r>
          </a:p>
          <a:p>
            <a:pPr lvl="0"/>
            <a:r>
              <a:rPr lang="en-GB" sz="2400" dirty="0">
                <a:latin typeface="Arial" panose="020B0604020202020204" pitchFamily="34" charset="0"/>
                <a:cs typeface="Arial" panose="020B0604020202020204" pitchFamily="34" charset="0"/>
              </a:rPr>
              <a:t>OECD ITF (1)</a:t>
            </a:r>
          </a:p>
          <a:p>
            <a:pPr lvl="0"/>
            <a:r>
              <a:rPr lang="en-GB" sz="2400" dirty="0">
                <a:latin typeface="Arial" panose="020B0604020202020204" pitchFamily="34" charset="0"/>
                <a:cs typeface="Arial" panose="020B0604020202020204" pitchFamily="34" charset="0"/>
              </a:rPr>
              <a:t>Portugal (1)</a:t>
            </a:r>
          </a:p>
          <a:p>
            <a:pPr lvl="0"/>
            <a:r>
              <a:rPr lang="en-GB" sz="2400" dirty="0">
                <a:latin typeface="Arial" panose="020B0604020202020204" pitchFamily="34" charset="0"/>
                <a:cs typeface="Arial" panose="020B0604020202020204" pitchFamily="34" charset="0"/>
              </a:rPr>
              <a:t>Slovenia (1)</a:t>
            </a:r>
          </a:p>
          <a:p>
            <a:pPr lvl="0"/>
            <a:r>
              <a:rPr lang="en-GB" sz="2400" dirty="0">
                <a:latin typeface="Arial" panose="020B0604020202020204" pitchFamily="34" charset="0"/>
                <a:cs typeface="Arial" panose="020B0604020202020204" pitchFamily="34" charset="0"/>
              </a:rPr>
              <a:t>Spain (1)</a:t>
            </a:r>
          </a:p>
          <a:p>
            <a:pPr lvl="0"/>
            <a:r>
              <a:rPr lang="en-GB" sz="2400" dirty="0">
                <a:latin typeface="Arial" panose="020B0604020202020204" pitchFamily="34" charset="0"/>
                <a:cs typeface="Arial" panose="020B0604020202020204" pitchFamily="34" charset="0"/>
              </a:rPr>
              <a:t>Sweden (1)</a:t>
            </a:r>
          </a:p>
          <a:p>
            <a:pPr marL="0" indent="0">
              <a:buNone/>
            </a:pPr>
            <a:endParaRPr lang="en-GB" sz="2400" dirty="0"/>
          </a:p>
        </p:txBody>
      </p:sp>
      <p:sp>
        <p:nvSpPr>
          <p:cNvPr id="6" name="Tijdelijke aanduiding voor inhoud 4">
            <a:extLst>
              <a:ext uri="{FF2B5EF4-FFF2-40B4-BE49-F238E27FC236}">
                <a16:creationId xmlns:a16="http://schemas.microsoft.com/office/drawing/2014/main" id="{8F94F24C-47EE-4B8E-8FF3-01C5F0A7C1F2}"/>
              </a:ext>
            </a:extLst>
          </p:cNvPr>
          <p:cNvSpPr txBox="1">
            <a:spLocks/>
          </p:cNvSpPr>
          <p:nvPr/>
        </p:nvSpPr>
        <p:spPr>
          <a:xfrm>
            <a:off x="5831632" y="2340889"/>
            <a:ext cx="8280920"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endParaRPr lang="en-GB" dirty="0"/>
          </a:p>
          <a:p>
            <a:pPr marL="0" indent="0">
              <a:buFont typeface="Arial" pitchFamily="34" charset="0"/>
              <a:buNone/>
            </a:pPr>
            <a:r>
              <a:rPr lang="en-GB" sz="3600" dirty="0">
                <a:latin typeface="Arial" panose="020B0604020202020204" pitchFamily="34" charset="0"/>
                <a:cs typeface="Arial" panose="020B0604020202020204" pitchFamily="34" charset="0"/>
              </a:rPr>
              <a:t>12 countries</a:t>
            </a:r>
          </a:p>
          <a:p>
            <a:pPr marL="0" indent="0">
              <a:buFont typeface="Arial" pitchFamily="34" charset="0"/>
              <a:buNone/>
            </a:pPr>
            <a:r>
              <a:rPr lang="en-GB" sz="3600" dirty="0">
                <a:latin typeface="Arial" panose="020B0604020202020204" pitchFamily="34" charset="0"/>
                <a:cs typeface="Arial" panose="020B0604020202020204" pitchFamily="34" charset="0"/>
              </a:rPr>
              <a:t>2 international organizations</a:t>
            </a:r>
          </a:p>
          <a:p>
            <a:pPr marL="0" indent="0">
              <a:buFont typeface="Arial" pitchFamily="34" charset="0"/>
              <a:buNone/>
            </a:pPr>
            <a:r>
              <a:rPr lang="en-GB" sz="3600" dirty="0">
                <a:latin typeface="Arial" panose="020B0604020202020204" pitchFamily="34" charset="0"/>
                <a:cs typeface="Arial" panose="020B0604020202020204" pitchFamily="34" charset="0"/>
              </a:rPr>
              <a:t>19 members</a:t>
            </a:r>
          </a:p>
          <a:p>
            <a:pPr marL="0" indent="0">
              <a:buFont typeface="Arial" pitchFamily="34" charset="0"/>
              <a:buNone/>
            </a:pPr>
            <a:r>
              <a:rPr lang="nl-NL" sz="3600" dirty="0">
                <a:latin typeface="Arial" panose="020B0604020202020204" pitchFamily="34" charset="0"/>
                <a:cs typeface="Arial" panose="020B0604020202020204" pitchFamily="34" charset="0"/>
              </a:rPr>
              <a:t>2 co-leaders </a:t>
            </a:r>
            <a:r>
              <a:rPr lang="nl-NL" dirty="0">
                <a:latin typeface="Arial" panose="020B0604020202020204" pitchFamily="34" charset="0"/>
                <a:cs typeface="Arial" panose="020B0604020202020204" pitchFamily="34" charset="0"/>
              </a:rPr>
              <a:t>(</a:t>
            </a:r>
            <a:r>
              <a:rPr lang="nl-NL" sz="2800" dirty="0">
                <a:latin typeface="Arial" panose="020B0604020202020204" pitchFamily="34" charset="0"/>
                <a:cs typeface="Arial" panose="020B0604020202020204" pitchFamily="34" charset="0"/>
              </a:rPr>
              <a:t>Loes Aarts</a:t>
            </a:r>
            <a:r>
              <a:rPr lang="en-GB" sz="2800" dirty="0">
                <a:latin typeface="Arial" panose="020B0604020202020204" pitchFamily="34" charset="0"/>
                <a:cs typeface="Arial" panose="020B0604020202020204" pitchFamily="34" charset="0"/>
              </a:rPr>
              <a:t> </a:t>
            </a:r>
            <a:r>
              <a:rPr lang="nl-NL" sz="2800" dirty="0">
                <a:latin typeface="Arial" panose="020B0604020202020204" pitchFamily="34" charset="0"/>
                <a:cs typeface="Arial" panose="020B0604020202020204" pitchFamily="34" charset="0"/>
              </a:rPr>
              <a:t>and Thomas Asp</a:t>
            </a:r>
            <a:r>
              <a:rPr lang="nl-NL"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8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9F4280B-3217-4B7F-BAF0-68A5BECA24F1}"/>
              </a:ext>
            </a:extLst>
          </p:cNvPr>
          <p:cNvSpPr>
            <a:spLocks noGrp="1"/>
          </p:cNvSpPr>
          <p:nvPr>
            <p:ph type="title"/>
          </p:nvPr>
        </p:nvSpPr>
        <p:spPr/>
        <p:txBody>
          <a:bodyPr/>
          <a:lstStyle/>
          <a:p>
            <a:r>
              <a:rPr lang="sv-SE" dirty="0" err="1">
                <a:latin typeface="Arial" panose="020B0604020202020204" pitchFamily="34" charset="0"/>
                <a:cs typeface="Arial" panose="020B0604020202020204" pitchFamily="34" charset="0"/>
              </a:rPr>
              <a:t>Background</a:t>
            </a:r>
            <a:r>
              <a:rPr lang="sv-SE" dirty="0">
                <a:latin typeface="Arial" panose="020B0604020202020204" pitchFamily="34" charset="0"/>
                <a:cs typeface="Arial" panose="020B0604020202020204" pitchFamily="34" charset="0"/>
              </a:rPr>
              <a:t> and </a:t>
            </a:r>
            <a:r>
              <a:rPr lang="sv-SE" dirty="0" err="1">
                <a:latin typeface="Arial" panose="020B0604020202020204" pitchFamily="34" charset="0"/>
                <a:cs typeface="Arial" panose="020B0604020202020204" pitchFamily="34" charset="0"/>
              </a:rPr>
              <a:t>scope</a:t>
            </a:r>
            <a:endParaRPr lang="sv-SE"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DED602F3-DB49-42DA-BC95-D647EE87F0EC}"/>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
        <p:nvSpPr>
          <p:cNvPr id="7" name="Tijdelijke aanduiding voor inhoud 2">
            <a:extLst>
              <a:ext uri="{FF2B5EF4-FFF2-40B4-BE49-F238E27FC236}">
                <a16:creationId xmlns:a16="http://schemas.microsoft.com/office/drawing/2014/main" id="{7C4F8DBB-E680-49A1-8924-0A986DDE3353}"/>
              </a:ext>
            </a:extLst>
          </p:cNvPr>
          <p:cNvSpPr>
            <a:spLocks noGrp="1"/>
          </p:cNvSpPr>
          <p:nvPr>
            <p:ph sz="quarter" idx="11"/>
          </p:nvPr>
        </p:nvSpPr>
        <p:spPr>
          <a:xfrm>
            <a:off x="1257300" y="2551113"/>
            <a:ext cx="15773400" cy="5976937"/>
          </a:xfrm>
        </p:spPr>
        <p:txBody>
          <a:bodyPr/>
          <a:lstStyle/>
          <a:p>
            <a:pPr lvl="0"/>
            <a:r>
              <a:rPr lang="en-GB" sz="3600" dirty="0">
                <a:latin typeface="Arial" panose="020B0604020202020204" pitchFamily="34" charset="0"/>
                <a:cs typeface="Arial" panose="020B0604020202020204" pitchFamily="34" charset="0"/>
              </a:rPr>
              <a:t>CEDR’s WG Road Freight Transport started 2021 a task group on Intelligent Access (IA)</a:t>
            </a:r>
            <a:endParaRPr lang="sv-SE" sz="3600" dirty="0">
              <a:latin typeface="Arial" panose="020B0604020202020204" pitchFamily="34" charset="0"/>
              <a:cs typeface="Arial" panose="020B0604020202020204" pitchFamily="34" charset="0"/>
            </a:endParaRPr>
          </a:p>
          <a:p>
            <a:pPr lvl="0"/>
            <a:r>
              <a:rPr lang="en-GB" sz="3600" dirty="0">
                <a:latin typeface="Arial" panose="020B0604020202020204" pitchFamily="34" charset="0"/>
                <a:cs typeface="Arial" panose="020B0604020202020204" pitchFamily="34" charset="0"/>
              </a:rPr>
              <a:t>IA is </a:t>
            </a:r>
            <a:r>
              <a:rPr lang="en-AU" sz="3600" dirty="0">
                <a:latin typeface="Arial" panose="020B0604020202020204" pitchFamily="34" charset="0"/>
                <a:cs typeface="Arial" panose="020B0604020202020204" pitchFamily="34" charset="0"/>
              </a:rPr>
              <a:t>a regulatory framework using vehicle technology to ensure the right vehicle with the right cargo/freight, operates on the right road at the right time</a:t>
            </a:r>
          </a:p>
          <a:p>
            <a:pPr lvl="0"/>
            <a:r>
              <a:rPr lang="en-AU" sz="3600" dirty="0">
                <a:latin typeface="Arial" panose="020B0604020202020204" pitchFamily="34" charset="0"/>
                <a:cs typeface="Arial" panose="020B0604020202020204" pitchFamily="34" charset="0"/>
              </a:rPr>
              <a:t>Main purpose with IA is to have a better use of existing infrastructure</a:t>
            </a:r>
          </a:p>
          <a:p>
            <a:r>
              <a:rPr lang="en-GB" sz="3600" dirty="0">
                <a:latin typeface="Arial" panose="020B0604020202020204" pitchFamily="34" charset="0"/>
                <a:cs typeface="Arial" panose="020B0604020202020204" pitchFamily="34" charset="0"/>
              </a:rPr>
              <a:t>Scope of the work was </a:t>
            </a:r>
          </a:p>
          <a:p>
            <a:pPr lvl="1"/>
            <a:r>
              <a:rPr lang="en-GB" sz="3200" dirty="0">
                <a:latin typeface="Arial" panose="020B0604020202020204" pitchFamily="34" charset="0"/>
                <a:cs typeface="Arial" panose="020B0604020202020204" pitchFamily="34" charset="0"/>
              </a:rPr>
              <a:t>To collect best practices about IA incl. benefits, obstacles and recommendations</a:t>
            </a:r>
            <a:r>
              <a:rPr lang="sv-SE" sz="320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for implementation within NRAs.</a:t>
            </a:r>
            <a:endParaRPr lang="sv-SE" sz="3200" dirty="0">
              <a:latin typeface="Arial" panose="020B0604020202020204" pitchFamily="34" charset="0"/>
              <a:cs typeface="Arial" panose="020B0604020202020204" pitchFamily="34" charset="0"/>
            </a:endParaRPr>
          </a:p>
          <a:p>
            <a:endParaRPr lang="nl-NL" sz="2400" dirty="0"/>
          </a:p>
          <a:p>
            <a:endParaRPr lang="en-GB" sz="2400" dirty="0"/>
          </a:p>
        </p:txBody>
      </p:sp>
    </p:spTree>
    <p:extLst>
      <p:ext uri="{BB962C8B-B14F-4D97-AF65-F5344CB8AC3E}">
        <p14:creationId xmlns:p14="http://schemas.microsoft.com/office/powerpoint/2010/main" val="63424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6560BA0-DD59-4E68-B7F4-20E59624E33C}"/>
              </a:ext>
            </a:extLst>
          </p:cNvPr>
          <p:cNvSpPr>
            <a:spLocks noGrp="1"/>
          </p:cNvSpPr>
          <p:nvPr>
            <p:ph sz="quarter" idx="11"/>
          </p:nvPr>
        </p:nvSpPr>
        <p:spPr/>
        <p:txBody>
          <a:bodyPr/>
          <a:lstStyle/>
          <a:p>
            <a:r>
              <a:rPr lang="en-US" sz="2800" dirty="0">
                <a:latin typeface="Arial" panose="020B0604020202020204" pitchFamily="34" charset="0"/>
                <a:cs typeface="Arial" panose="020B0604020202020204" pitchFamily="34" charset="0"/>
              </a:rPr>
              <a:t>Better use of existing infrastructure with traffic management based on time and place</a:t>
            </a:r>
            <a:endParaRPr lang="sv-SE"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Less degradation of road infrastructure </a:t>
            </a:r>
          </a:p>
          <a:p>
            <a:r>
              <a:rPr lang="en-US" sz="2800" dirty="0">
                <a:latin typeface="Arial" panose="020B0604020202020204" pitchFamily="34" charset="0"/>
                <a:cs typeface="Arial" panose="020B0604020202020204" pitchFamily="34" charset="0"/>
              </a:rPr>
              <a:t>Realizing climate objectives by reducing congestion and prioritizing climate-friendly vehicles</a:t>
            </a:r>
            <a:endParaRPr lang="sv-SE"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Increasing road safety through, for example, less overloading or insight into safety events in relation to location</a:t>
            </a:r>
            <a:endParaRPr lang="sv-SE"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Create a level playing field between carriers</a:t>
            </a:r>
          </a:p>
          <a:p>
            <a:r>
              <a:rPr lang="en-US" sz="2800" dirty="0">
                <a:latin typeface="Arial" panose="020B0604020202020204" pitchFamily="34" charset="0"/>
                <a:cs typeface="Arial" panose="020B0604020202020204" pitchFamily="34" charset="0"/>
              </a:rPr>
              <a:t>Improved control of the transport of abnormal loads and dangerous goods</a:t>
            </a:r>
            <a:endParaRPr lang="sv-SE"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Controlled introduction of High Capacity Vehicles</a:t>
            </a:r>
            <a:endParaRPr lang="sv-SE"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Faster and more controlled processing of transport documents</a:t>
            </a:r>
            <a:endParaRPr lang="sv-SE" dirty="0"/>
          </a:p>
        </p:txBody>
      </p:sp>
      <p:sp>
        <p:nvSpPr>
          <p:cNvPr id="3" name="Rubrik 2">
            <a:extLst>
              <a:ext uri="{FF2B5EF4-FFF2-40B4-BE49-F238E27FC236}">
                <a16:creationId xmlns:a16="http://schemas.microsoft.com/office/drawing/2014/main" id="{9A2DD241-20AE-44B1-8FB5-343E3C28F1ED}"/>
              </a:ext>
            </a:extLst>
          </p:cNvPr>
          <p:cNvSpPr>
            <a:spLocks noGrp="1"/>
          </p:cNvSpPr>
          <p:nvPr>
            <p:ph type="title"/>
          </p:nvPr>
        </p:nvSpPr>
        <p:spPr/>
        <p:txBody>
          <a:bodyPr/>
          <a:lstStyle/>
          <a:p>
            <a:r>
              <a:rPr lang="sv-SE" dirty="0" err="1">
                <a:latin typeface="Arial" panose="020B0604020202020204" pitchFamily="34" charset="0"/>
                <a:cs typeface="Arial" panose="020B0604020202020204" pitchFamily="34" charset="0"/>
              </a:rPr>
              <a:t>Why</a:t>
            </a:r>
            <a:r>
              <a:rPr lang="sv-SE" dirty="0">
                <a:latin typeface="Arial" panose="020B0604020202020204" pitchFamily="34" charset="0"/>
                <a:cs typeface="Arial" panose="020B0604020202020204" pitchFamily="34" charset="0"/>
              </a:rPr>
              <a:t> Intelligent Access (IA)</a:t>
            </a:r>
          </a:p>
        </p:txBody>
      </p:sp>
      <p:sp>
        <p:nvSpPr>
          <p:cNvPr id="4" name="Platshållare för innehåll 3">
            <a:extLst>
              <a:ext uri="{FF2B5EF4-FFF2-40B4-BE49-F238E27FC236}">
                <a16:creationId xmlns:a16="http://schemas.microsoft.com/office/drawing/2014/main" id="{532A1DB7-CF32-426A-BBF7-F6E7C28D5E9B}"/>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Tree>
    <p:extLst>
      <p:ext uri="{BB962C8B-B14F-4D97-AF65-F5344CB8AC3E}">
        <p14:creationId xmlns:p14="http://schemas.microsoft.com/office/powerpoint/2010/main" val="47529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0F62F12-D0AA-4654-8734-FA33AD5ABE3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Following activities have been undertaken</a:t>
            </a:r>
            <a:endParaRPr lang="sv-SE"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DE955E70-A843-4488-A7B8-11D039295DB0}"/>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a:p>
            <a:endParaRPr lang="sv-SE" dirty="0"/>
          </a:p>
        </p:txBody>
      </p:sp>
      <p:sp>
        <p:nvSpPr>
          <p:cNvPr id="5" name="Platshållare för innehåll 2">
            <a:extLst>
              <a:ext uri="{FF2B5EF4-FFF2-40B4-BE49-F238E27FC236}">
                <a16:creationId xmlns:a16="http://schemas.microsoft.com/office/drawing/2014/main" id="{3AEBB5BC-3B02-4F55-B81A-7C6C1FEF70D0}"/>
              </a:ext>
            </a:extLst>
          </p:cNvPr>
          <p:cNvSpPr>
            <a:spLocks noGrp="1"/>
          </p:cNvSpPr>
          <p:nvPr>
            <p:ph sz="quarter" idx="11"/>
          </p:nvPr>
        </p:nvSpPr>
        <p:spPr>
          <a:xfrm>
            <a:off x="1257300" y="2551113"/>
            <a:ext cx="15773400" cy="5976937"/>
          </a:xfrm>
        </p:spPr>
        <p:txBody>
          <a:bodyPr/>
          <a:lstStyle/>
          <a:p>
            <a:pPr lvl="0"/>
            <a:r>
              <a:rPr lang="en-GB" sz="3600" dirty="0">
                <a:latin typeface="Arial" panose="020B0604020202020204" pitchFamily="34" charset="0"/>
                <a:cs typeface="Arial" panose="020B0604020202020204" pitchFamily="34" charset="0"/>
              </a:rPr>
              <a:t>A survey was conducted among CEDR members with a response from 12 NRA:s </a:t>
            </a:r>
          </a:p>
          <a:p>
            <a:pPr lvl="0"/>
            <a:r>
              <a:rPr lang="en-GB" sz="3600" dirty="0">
                <a:latin typeface="Arial" panose="020B0604020202020204" pitchFamily="34" charset="0"/>
                <a:cs typeface="Arial" panose="020B0604020202020204" pitchFamily="34" charset="0"/>
              </a:rPr>
              <a:t>Based on the results of the survey, in-depth interviews were held with 5 countries</a:t>
            </a:r>
          </a:p>
          <a:p>
            <a:pPr lvl="0"/>
            <a:r>
              <a:rPr lang="en-GB" sz="3600" dirty="0">
                <a:latin typeface="Arial" panose="020B0604020202020204" pitchFamily="34" charset="0"/>
                <a:cs typeface="Arial" panose="020B0604020202020204" pitchFamily="34" charset="0"/>
              </a:rPr>
              <a:t>In collaboration with PIARC </a:t>
            </a:r>
          </a:p>
          <a:p>
            <a:pPr lvl="1"/>
            <a:r>
              <a:rPr lang="en-GB" sz="3200" dirty="0">
                <a:latin typeface="Arial" panose="020B0604020202020204" pitchFamily="34" charset="0"/>
                <a:cs typeface="Arial" panose="020B0604020202020204" pitchFamily="34" charset="0"/>
              </a:rPr>
              <a:t>Have we in January 2022, organized a webinar around IA with participation of stakeholders from Australia, South and North America and Europe</a:t>
            </a:r>
          </a:p>
          <a:p>
            <a:pPr lvl="1"/>
            <a:r>
              <a:rPr lang="en-GB" sz="3200" dirty="0">
                <a:latin typeface="Arial" panose="020B0604020202020204" pitchFamily="34" charset="0"/>
                <a:cs typeface="Arial" panose="020B0604020202020204" pitchFamily="34" charset="0"/>
              </a:rPr>
              <a:t>Have we in October 2022 organized a workshop with focus on GDPR with European experts </a:t>
            </a:r>
          </a:p>
          <a:p>
            <a:r>
              <a:rPr lang="en-GB" sz="3600" dirty="0">
                <a:latin typeface="Arial" panose="020B0604020202020204" pitchFamily="34" charset="0"/>
                <a:cs typeface="Arial" panose="020B0604020202020204" pitchFamily="34" charset="0"/>
              </a:rPr>
              <a:t>A CEDR-Call around IA has just been released</a:t>
            </a:r>
          </a:p>
          <a:p>
            <a:pPr lvl="0"/>
            <a:endParaRPr lang="sv-SE" sz="3600" dirty="0"/>
          </a:p>
          <a:p>
            <a:endParaRPr lang="sv-SE" dirty="0"/>
          </a:p>
        </p:txBody>
      </p:sp>
    </p:spTree>
    <p:extLst>
      <p:ext uri="{BB962C8B-B14F-4D97-AF65-F5344CB8AC3E}">
        <p14:creationId xmlns:p14="http://schemas.microsoft.com/office/powerpoint/2010/main" val="170807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FC25DBC-D565-417B-B79E-ABC8EA295751}"/>
              </a:ext>
            </a:extLst>
          </p:cNvPr>
          <p:cNvSpPr>
            <a:spLocks noGrp="1"/>
          </p:cNvSpPr>
          <p:nvPr>
            <p:ph sz="quarter" idx="11"/>
          </p:nvPr>
        </p:nvSpPr>
        <p:spPr/>
        <p:txBody>
          <a:bodyPr/>
          <a:lstStyle/>
          <a:p>
            <a:pPr marL="342900" lvl="0" indent="-342900" algn="just">
              <a:buFont typeface="Symbol" panose="05050102010706020507" pitchFamily="18" charset="2"/>
              <a:buChar char=""/>
            </a:pPr>
            <a:r>
              <a:rPr lang="en-US" dirty="0">
                <a:effectLst/>
                <a:latin typeface="Arial" panose="020B0604020202020204" pitchFamily="34" charset="0"/>
                <a:ea typeface="SimSun" panose="02010600030101010101" pitchFamily="2" charset="-122"/>
                <a:cs typeface="Arial" panose="020B0604020202020204" pitchFamily="34" charset="0"/>
              </a:rPr>
              <a:t>Five of twelve answering countries has implemented IA or plan to do it but all countries can see possibilities in IA. </a:t>
            </a:r>
          </a:p>
          <a:p>
            <a:pPr algn="just">
              <a:buFont typeface="Symbol" panose="05050102010706020507" pitchFamily="18" charset="2"/>
              <a:buChar char=""/>
            </a:pPr>
            <a:r>
              <a:rPr lang="en-US" dirty="0">
                <a:effectLst/>
                <a:latin typeface="Arial" panose="020B0604020202020204" pitchFamily="34" charset="0"/>
                <a:ea typeface="SimSun" panose="02010600030101010101" pitchFamily="2" charset="-122"/>
                <a:cs typeface="Arial" panose="020B0604020202020204" pitchFamily="34" charset="0"/>
              </a:rPr>
              <a:t>Data to collect was position, weight (total and on axle), volume of heavy traffic and vehicle type. </a:t>
            </a:r>
          </a:p>
          <a:p>
            <a:pPr marL="342900" lvl="0" indent="-342900" algn="just">
              <a:buFont typeface="Symbol" panose="05050102010706020507" pitchFamily="18" charset="2"/>
              <a:buChar char=""/>
            </a:pPr>
            <a:r>
              <a:rPr lang="en-US" dirty="0">
                <a:effectLst/>
                <a:latin typeface="Arial" panose="020B0604020202020204" pitchFamily="34" charset="0"/>
                <a:ea typeface="SimSun" panose="02010600030101010101" pitchFamily="2" charset="-122"/>
                <a:cs typeface="Arial" panose="020B0604020202020204" pitchFamily="34" charset="0"/>
              </a:rPr>
              <a:t>First step is to use IA for preselection of vehicles for control and for statistical use. Next step direct enforcement.</a:t>
            </a:r>
            <a:endParaRPr lang="sv-SE" dirty="0">
              <a:effectLst/>
              <a:latin typeface="Arial" panose="020B060402020202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en-US" dirty="0">
                <a:effectLst/>
                <a:latin typeface="Arial" panose="020B0604020202020204" pitchFamily="34" charset="0"/>
                <a:ea typeface="SimSun" panose="02010600030101010101" pitchFamily="2" charset="-122"/>
                <a:cs typeface="Arial" panose="020B0604020202020204" pitchFamily="34" charset="0"/>
              </a:rPr>
              <a:t>Most important stakeholders are road and vehicle authorities but all stakeholder (OEMs, Logistic service providers, drivers, shippers, policy makers) needs to be involved in IA.</a:t>
            </a:r>
            <a:endParaRPr lang="sv-SE" dirty="0">
              <a:effectLst/>
              <a:latin typeface="Arial" panose="020B0604020202020204" pitchFamily="34" charset="0"/>
              <a:ea typeface="SimSun" panose="02010600030101010101" pitchFamily="2" charset="-122"/>
              <a:cs typeface="Arial" panose="020B0604020202020204" pitchFamily="34" charset="0"/>
            </a:endParaRPr>
          </a:p>
          <a:p>
            <a:pPr marL="342900" lvl="0" indent="-342900" algn="just">
              <a:buFont typeface="Symbol" panose="05050102010706020507" pitchFamily="18" charset="2"/>
              <a:buChar char=""/>
            </a:pPr>
            <a:r>
              <a:rPr lang="en-US" dirty="0">
                <a:effectLst/>
                <a:latin typeface="Arial" panose="020B0604020202020204" pitchFamily="34" charset="0"/>
                <a:ea typeface="SimSun" panose="02010600030101010101" pitchFamily="2" charset="-122"/>
                <a:cs typeface="Arial" panose="020B0604020202020204" pitchFamily="34" charset="0"/>
              </a:rPr>
              <a:t>Obstacles vary from personal integrity like GDPR to lack of political willingness. </a:t>
            </a:r>
            <a:endParaRPr lang="sv-SE" dirty="0">
              <a:effectLst/>
              <a:latin typeface="Arial" panose="020B0604020202020204" pitchFamily="34" charset="0"/>
              <a:ea typeface="SimSun" panose="02010600030101010101" pitchFamily="2" charset="-122"/>
              <a:cs typeface="Arial" panose="020B0604020202020204" pitchFamily="34" charset="0"/>
            </a:endParaRPr>
          </a:p>
          <a:p>
            <a:pPr marL="0" indent="0">
              <a:buNone/>
            </a:pPr>
            <a:endParaRPr lang="sv-SE" dirty="0"/>
          </a:p>
        </p:txBody>
      </p:sp>
      <p:sp>
        <p:nvSpPr>
          <p:cNvPr id="3" name="Rubrik 2">
            <a:extLst>
              <a:ext uri="{FF2B5EF4-FFF2-40B4-BE49-F238E27FC236}">
                <a16:creationId xmlns:a16="http://schemas.microsoft.com/office/drawing/2014/main" id="{D7E218C4-4742-48A6-B7ED-A05E957A4225}"/>
              </a:ext>
            </a:extLst>
          </p:cNvPr>
          <p:cNvSpPr>
            <a:spLocks noGrp="1"/>
          </p:cNvSpPr>
          <p:nvPr>
            <p:ph type="title"/>
          </p:nvPr>
        </p:nvSpPr>
        <p:spPr/>
        <p:txBody>
          <a:bodyPr/>
          <a:lstStyle/>
          <a:p>
            <a:r>
              <a:rPr lang="sv-SE" dirty="0" err="1">
                <a:latin typeface="Arial" panose="020B0604020202020204" pitchFamily="34" charset="0"/>
                <a:cs typeface="Arial" panose="020B0604020202020204" pitchFamily="34" charset="0"/>
              </a:rPr>
              <a:t>Results</a:t>
            </a:r>
            <a:r>
              <a:rPr lang="sv-SE" dirty="0">
                <a:latin typeface="Arial" panose="020B0604020202020204" pitchFamily="34" charset="0"/>
                <a:cs typeface="Arial" panose="020B0604020202020204" pitchFamily="34" charset="0"/>
              </a:rPr>
              <a:t> from </a:t>
            </a:r>
            <a:r>
              <a:rPr lang="sv-SE" dirty="0" err="1">
                <a:latin typeface="Arial" panose="020B0604020202020204" pitchFamily="34" charset="0"/>
                <a:cs typeface="Arial" panose="020B0604020202020204" pitchFamily="34" charset="0"/>
              </a:rPr>
              <a:t>questionnaire</a:t>
            </a:r>
            <a:endParaRPr lang="sv-SE"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2FB41471-8CF0-4744-B5AB-AB9D09B53E09}"/>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a:p>
            <a:endParaRPr lang="sv-SE" dirty="0"/>
          </a:p>
        </p:txBody>
      </p:sp>
    </p:spTree>
    <p:extLst>
      <p:ext uri="{BB962C8B-B14F-4D97-AF65-F5344CB8AC3E}">
        <p14:creationId xmlns:p14="http://schemas.microsoft.com/office/powerpoint/2010/main" val="68654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2430BBC-EFEF-4B5B-B8EB-918DCE4020D7}"/>
              </a:ext>
            </a:extLst>
          </p:cNvPr>
          <p:cNvSpPr>
            <a:spLocks noGrp="1"/>
          </p:cNvSpPr>
          <p:nvPr>
            <p:ph sz="quarter" idx="11"/>
          </p:nvPr>
        </p:nvSpPr>
        <p:spPr>
          <a:xfrm>
            <a:off x="1257300" y="2364427"/>
            <a:ext cx="15773400" cy="5976664"/>
          </a:xfrm>
        </p:spPr>
        <p:txBody>
          <a:bodyPr/>
          <a:lstStyle/>
          <a:p>
            <a:r>
              <a:rPr lang="sv-SE" dirty="0"/>
              <a:t>Estonia</a:t>
            </a:r>
          </a:p>
          <a:p>
            <a:pPr lvl="1"/>
            <a:r>
              <a:rPr lang="sv-SE" dirty="0"/>
              <a:t>Has </a:t>
            </a:r>
            <a:r>
              <a:rPr lang="sv-SE" dirty="0" err="1"/>
              <a:t>since</a:t>
            </a:r>
            <a:r>
              <a:rPr lang="sv-SE" dirty="0"/>
              <a:t> 2010 </a:t>
            </a:r>
            <a:r>
              <a:rPr lang="sv-SE" dirty="0" err="1"/>
              <a:t>been</a:t>
            </a:r>
            <a:r>
              <a:rPr lang="sv-SE" dirty="0"/>
              <a:t> </a:t>
            </a:r>
            <a:r>
              <a:rPr lang="sv-SE" dirty="0" err="1"/>
              <a:t>developing</a:t>
            </a:r>
            <a:r>
              <a:rPr lang="sv-SE" dirty="0"/>
              <a:t> and </a:t>
            </a:r>
            <a:r>
              <a:rPr lang="sv-SE" dirty="0" err="1"/>
              <a:t>using</a:t>
            </a:r>
            <a:r>
              <a:rPr lang="sv-SE" dirty="0"/>
              <a:t> IA </a:t>
            </a:r>
            <a:r>
              <a:rPr lang="sv-SE" dirty="0" err="1"/>
              <a:t>that</a:t>
            </a:r>
            <a:r>
              <a:rPr lang="sv-SE" dirty="0"/>
              <a:t> </a:t>
            </a:r>
            <a:r>
              <a:rPr lang="sv-SE" dirty="0" err="1"/>
              <a:t>includes</a:t>
            </a:r>
            <a:r>
              <a:rPr lang="sv-SE" dirty="0"/>
              <a:t> VELUB-system </a:t>
            </a:r>
            <a:r>
              <a:rPr lang="sv-SE" dirty="0" err="1"/>
              <a:t>there</a:t>
            </a:r>
            <a:r>
              <a:rPr lang="sv-SE" dirty="0"/>
              <a:t> </a:t>
            </a:r>
            <a:r>
              <a:rPr lang="sv-SE" dirty="0" err="1"/>
              <a:t>you</a:t>
            </a:r>
            <a:r>
              <a:rPr lang="sv-SE" dirty="0"/>
              <a:t> </a:t>
            </a:r>
            <a:r>
              <a:rPr lang="sv-SE" dirty="0" err="1"/>
              <a:t>can</a:t>
            </a:r>
            <a:r>
              <a:rPr lang="sv-SE" dirty="0"/>
              <a:t> </a:t>
            </a:r>
            <a:r>
              <a:rPr lang="sv-SE" dirty="0" err="1"/>
              <a:t>apply</a:t>
            </a:r>
            <a:r>
              <a:rPr lang="sv-SE" dirty="0"/>
              <a:t> for </a:t>
            </a:r>
            <a:r>
              <a:rPr lang="sv-SE" dirty="0" err="1"/>
              <a:t>permits</a:t>
            </a:r>
            <a:r>
              <a:rPr lang="sv-SE" dirty="0"/>
              <a:t> and </a:t>
            </a:r>
            <a:r>
              <a:rPr lang="sv-SE" dirty="0" err="1"/>
              <a:t>ongoing</a:t>
            </a:r>
            <a:r>
              <a:rPr lang="sv-SE" dirty="0"/>
              <a:t> tests </a:t>
            </a:r>
            <a:r>
              <a:rPr lang="sv-SE" dirty="0" err="1"/>
              <a:t>with</a:t>
            </a:r>
            <a:r>
              <a:rPr lang="sv-SE" dirty="0"/>
              <a:t> </a:t>
            </a:r>
            <a:r>
              <a:rPr lang="sv-SE" dirty="0" err="1"/>
              <a:t>cloud</a:t>
            </a:r>
            <a:r>
              <a:rPr lang="sv-SE" dirty="0"/>
              <a:t> </a:t>
            </a:r>
            <a:r>
              <a:rPr lang="sv-SE" dirty="0" err="1"/>
              <a:t>based</a:t>
            </a:r>
            <a:r>
              <a:rPr lang="sv-SE" dirty="0"/>
              <a:t> systems </a:t>
            </a:r>
            <a:r>
              <a:rPr lang="sv-SE" dirty="0" err="1"/>
              <a:t>that</a:t>
            </a:r>
            <a:r>
              <a:rPr lang="sv-SE" dirty="0"/>
              <a:t> </a:t>
            </a:r>
            <a:r>
              <a:rPr lang="sv-SE" dirty="0" err="1"/>
              <a:t>use</a:t>
            </a:r>
            <a:r>
              <a:rPr lang="sv-SE" dirty="0"/>
              <a:t> </a:t>
            </a:r>
            <a:r>
              <a:rPr lang="sv-SE" dirty="0" err="1"/>
              <a:t>eCMR</a:t>
            </a:r>
            <a:endParaRPr lang="sv-SE" dirty="0"/>
          </a:p>
          <a:p>
            <a:r>
              <a:rPr lang="sv-SE" dirty="0" err="1"/>
              <a:t>Italy</a:t>
            </a:r>
            <a:endParaRPr lang="sv-SE" dirty="0"/>
          </a:p>
          <a:p>
            <a:pPr lvl="1"/>
            <a:r>
              <a:rPr lang="sv-SE" dirty="0" err="1"/>
              <a:t>Have</a:t>
            </a:r>
            <a:r>
              <a:rPr lang="sv-SE" dirty="0"/>
              <a:t> systems </a:t>
            </a:r>
            <a:r>
              <a:rPr lang="sv-SE" dirty="0" err="1"/>
              <a:t>up</a:t>
            </a:r>
            <a:r>
              <a:rPr lang="sv-SE" dirty="0"/>
              <a:t> and </a:t>
            </a:r>
            <a:r>
              <a:rPr lang="sv-SE" dirty="0" err="1"/>
              <a:t>running</a:t>
            </a:r>
            <a:r>
              <a:rPr lang="sv-SE" dirty="0"/>
              <a:t> for </a:t>
            </a:r>
            <a:r>
              <a:rPr lang="sv-SE" dirty="0" err="1"/>
              <a:t>abnormal</a:t>
            </a:r>
            <a:r>
              <a:rPr lang="sv-SE" dirty="0"/>
              <a:t> </a:t>
            </a:r>
            <a:r>
              <a:rPr lang="sv-SE" dirty="0" err="1"/>
              <a:t>loads</a:t>
            </a:r>
            <a:r>
              <a:rPr lang="sv-SE" dirty="0"/>
              <a:t> (</a:t>
            </a:r>
            <a:r>
              <a:rPr lang="sv-SE" dirty="0" err="1"/>
              <a:t>TeWeb</a:t>
            </a:r>
            <a:r>
              <a:rPr lang="sv-SE" dirty="0"/>
              <a:t>) and </a:t>
            </a:r>
            <a:r>
              <a:rPr lang="sv-SE" dirty="0" err="1"/>
              <a:t>dangerous</a:t>
            </a:r>
            <a:r>
              <a:rPr lang="sv-SE" dirty="0"/>
              <a:t> </a:t>
            </a:r>
            <a:r>
              <a:rPr lang="sv-SE" dirty="0" err="1"/>
              <a:t>goods</a:t>
            </a:r>
            <a:r>
              <a:rPr lang="sv-SE" dirty="0"/>
              <a:t> (</a:t>
            </a:r>
            <a:r>
              <a:rPr lang="sv-SE" dirty="0" err="1"/>
              <a:t>Ulisse</a:t>
            </a:r>
            <a:r>
              <a:rPr lang="sv-SE" dirty="0"/>
              <a:t>)</a:t>
            </a:r>
          </a:p>
          <a:p>
            <a:pPr lvl="1"/>
            <a:r>
              <a:rPr lang="sv-SE" dirty="0" err="1"/>
              <a:t>Both</a:t>
            </a:r>
            <a:r>
              <a:rPr lang="sv-SE" dirty="0"/>
              <a:t> systems </a:t>
            </a:r>
            <a:r>
              <a:rPr lang="sv-SE" dirty="0" err="1"/>
              <a:t>are</a:t>
            </a:r>
            <a:r>
              <a:rPr lang="sv-SE" dirty="0"/>
              <a:t> </a:t>
            </a:r>
            <a:r>
              <a:rPr lang="sv-SE" dirty="0" err="1"/>
              <a:t>time</a:t>
            </a:r>
            <a:r>
              <a:rPr lang="sv-SE" dirty="0"/>
              <a:t> and </a:t>
            </a:r>
            <a:r>
              <a:rPr lang="sv-SE" dirty="0" err="1"/>
              <a:t>cost</a:t>
            </a:r>
            <a:r>
              <a:rPr lang="sv-SE" dirty="0"/>
              <a:t> </a:t>
            </a:r>
            <a:r>
              <a:rPr lang="sv-SE" dirty="0" err="1"/>
              <a:t>saving</a:t>
            </a:r>
            <a:endParaRPr lang="sv-SE" dirty="0"/>
          </a:p>
          <a:p>
            <a:r>
              <a:rPr lang="sv-SE" dirty="0" err="1"/>
              <a:t>Netherlands</a:t>
            </a:r>
            <a:endParaRPr lang="sv-SE" dirty="0"/>
          </a:p>
          <a:p>
            <a:pPr lvl="1"/>
            <a:r>
              <a:rPr lang="sv-SE" dirty="0"/>
              <a:t>Marcel Otto </a:t>
            </a:r>
            <a:r>
              <a:rPr lang="sv-SE" dirty="0" err="1"/>
              <a:t>will</a:t>
            </a:r>
            <a:r>
              <a:rPr lang="sv-SE" dirty="0"/>
              <a:t> present </a:t>
            </a:r>
            <a:r>
              <a:rPr lang="sv-SE" dirty="0" err="1"/>
              <a:t>their</a:t>
            </a:r>
            <a:r>
              <a:rPr lang="sv-SE" dirty="0"/>
              <a:t> pilots in </a:t>
            </a:r>
            <a:r>
              <a:rPr lang="sv-SE" dirty="0" err="1"/>
              <a:t>another</a:t>
            </a:r>
            <a:r>
              <a:rPr lang="sv-SE" dirty="0"/>
              <a:t> presentation</a:t>
            </a:r>
          </a:p>
          <a:p>
            <a:r>
              <a:rPr lang="sv-SE" dirty="0"/>
              <a:t>Sweden</a:t>
            </a:r>
          </a:p>
          <a:p>
            <a:pPr lvl="1"/>
            <a:r>
              <a:rPr lang="sv-SE" dirty="0" err="1"/>
              <a:t>Developed</a:t>
            </a:r>
            <a:r>
              <a:rPr lang="sv-SE" dirty="0"/>
              <a:t> 2018 a system </a:t>
            </a:r>
            <a:r>
              <a:rPr lang="sv-SE" dirty="0" err="1"/>
              <a:t>including</a:t>
            </a:r>
            <a:r>
              <a:rPr lang="sv-SE" dirty="0"/>
              <a:t> </a:t>
            </a:r>
            <a:r>
              <a:rPr lang="sv-SE" dirty="0" err="1"/>
              <a:t>how</a:t>
            </a:r>
            <a:r>
              <a:rPr lang="sv-SE" dirty="0"/>
              <a:t> and </a:t>
            </a:r>
            <a:r>
              <a:rPr lang="sv-SE" dirty="0" err="1"/>
              <a:t>how</a:t>
            </a:r>
            <a:r>
              <a:rPr lang="sv-SE" dirty="0"/>
              <a:t> </a:t>
            </a:r>
            <a:r>
              <a:rPr lang="sv-SE" dirty="0" err="1"/>
              <a:t>often</a:t>
            </a:r>
            <a:r>
              <a:rPr lang="sv-SE" dirty="0"/>
              <a:t> </a:t>
            </a:r>
            <a:r>
              <a:rPr lang="sv-SE" dirty="0" err="1"/>
              <a:t>you</a:t>
            </a:r>
            <a:r>
              <a:rPr lang="sv-SE" dirty="0"/>
              <a:t> </a:t>
            </a:r>
            <a:r>
              <a:rPr lang="sv-SE" dirty="0" err="1"/>
              <a:t>need</a:t>
            </a:r>
            <a:r>
              <a:rPr lang="sv-SE" dirty="0"/>
              <a:t> to </a:t>
            </a:r>
            <a:r>
              <a:rPr lang="sv-SE" dirty="0" err="1"/>
              <a:t>collect</a:t>
            </a:r>
            <a:r>
              <a:rPr lang="sv-SE" dirty="0"/>
              <a:t> data</a:t>
            </a:r>
          </a:p>
          <a:p>
            <a:pPr lvl="1"/>
            <a:r>
              <a:rPr lang="sv-SE" dirty="0" err="1"/>
              <a:t>Have</a:t>
            </a:r>
            <a:r>
              <a:rPr lang="sv-SE" dirty="0"/>
              <a:t> </a:t>
            </a:r>
            <a:r>
              <a:rPr lang="sv-SE" dirty="0" err="1"/>
              <a:t>ongoing</a:t>
            </a:r>
            <a:r>
              <a:rPr lang="sv-SE" dirty="0"/>
              <a:t> pilot </a:t>
            </a:r>
            <a:r>
              <a:rPr lang="sv-SE" dirty="0" err="1"/>
              <a:t>there</a:t>
            </a:r>
            <a:r>
              <a:rPr lang="sv-SE" dirty="0"/>
              <a:t> IA </a:t>
            </a:r>
            <a:r>
              <a:rPr lang="sv-SE" dirty="0" err="1"/>
              <a:t>are</a:t>
            </a:r>
            <a:r>
              <a:rPr lang="sv-SE" dirty="0"/>
              <a:t> </a:t>
            </a:r>
            <a:r>
              <a:rPr lang="sv-SE" dirty="0" err="1"/>
              <a:t>used</a:t>
            </a:r>
            <a:r>
              <a:rPr lang="sv-SE" dirty="0"/>
              <a:t> for </a:t>
            </a:r>
            <a:r>
              <a:rPr lang="sv-SE" dirty="0" err="1"/>
              <a:t>allowing</a:t>
            </a:r>
            <a:r>
              <a:rPr lang="sv-SE" dirty="0"/>
              <a:t> </a:t>
            </a:r>
            <a:r>
              <a:rPr lang="sv-SE" dirty="0" err="1"/>
              <a:t>higher</a:t>
            </a:r>
            <a:r>
              <a:rPr lang="sv-SE" dirty="0"/>
              <a:t> </a:t>
            </a:r>
            <a:r>
              <a:rPr lang="sv-SE" dirty="0" err="1"/>
              <a:t>weights</a:t>
            </a:r>
            <a:r>
              <a:rPr lang="sv-SE" dirty="0"/>
              <a:t> </a:t>
            </a:r>
            <a:r>
              <a:rPr lang="sv-SE" dirty="0" err="1"/>
              <a:t>wintertime</a:t>
            </a:r>
            <a:endParaRPr lang="sv-SE" dirty="0"/>
          </a:p>
          <a:p>
            <a:pPr lvl="1"/>
            <a:r>
              <a:rPr lang="sv-SE" dirty="0"/>
              <a:t>Plan to </a:t>
            </a:r>
            <a:r>
              <a:rPr lang="sv-SE" dirty="0" err="1"/>
              <a:t>introduce</a:t>
            </a:r>
            <a:r>
              <a:rPr lang="sv-SE" dirty="0"/>
              <a:t> a system for </a:t>
            </a:r>
            <a:r>
              <a:rPr lang="sv-SE" dirty="0" err="1"/>
              <a:t>abnormal</a:t>
            </a:r>
            <a:r>
              <a:rPr lang="sv-SE" dirty="0"/>
              <a:t> </a:t>
            </a:r>
            <a:r>
              <a:rPr lang="sv-SE" dirty="0" err="1"/>
              <a:t>loads</a:t>
            </a:r>
            <a:endParaRPr lang="sv-SE" dirty="0"/>
          </a:p>
          <a:p>
            <a:endParaRPr lang="sv-SE" dirty="0"/>
          </a:p>
        </p:txBody>
      </p:sp>
      <p:sp>
        <p:nvSpPr>
          <p:cNvPr id="3" name="Rubrik 2">
            <a:extLst>
              <a:ext uri="{FF2B5EF4-FFF2-40B4-BE49-F238E27FC236}">
                <a16:creationId xmlns:a16="http://schemas.microsoft.com/office/drawing/2014/main" id="{C86BE04D-7387-441B-BD21-6F5B12D9CEB6}"/>
              </a:ext>
            </a:extLst>
          </p:cNvPr>
          <p:cNvSpPr>
            <a:spLocks noGrp="1"/>
          </p:cNvSpPr>
          <p:nvPr>
            <p:ph type="title"/>
          </p:nvPr>
        </p:nvSpPr>
        <p:spPr/>
        <p:txBody>
          <a:bodyPr/>
          <a:lstStyle/>
          <a:p>
            <a:r>
              <a:rPr lang="sv-SE" dirty="0" err="1">
                <a:latin typeface="Arial" panose="020B0604020202020204" pitchFamily="34" charset="0"/>
                <a:cs typeface="Arial" panose="020B0604020202020204" pitchFamily="34" charset="0"/>
              </a:rPr>
              <a:t>Results</a:t>
            </a:r>
            <a:r>
              <a:rPr lang="sv-SE" dirty="0">
                <a:latin typeface="Arial" panose="020B0604020202020204" pitchFamily="34" charset="0"/>
                <a:cs typeface="Arial" panose="020B0604020202020204" pitchFamily="34" charset="0"/>
              </a:rPr>
              <a:t> from </a:t>
            </a:r>
            <a:r>
              <a:rPr lang="sv-SE" dirty="0" err="1">
                <a:latin typeface="Arial" panose="020B0604020202020204" pitchFamily="34" charset="0"/>
                <a:cs typeface="Arial" panose="020B0604020202020204" pitchFamily="34" charset="0"/>
              </a:rPr>
              <a:t>interviews</a:t>
            </a:r>
            <a:endParaRPr lang="sv-SE"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417A003D-9921-473E-93E0-D5E597BD8A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Tree>
    <p:extLst>
      <p:ext uri="{BB962C8B-B14F-4D97-AF65-F5344CB8AC3E}">
        <p14:creationId xmlns:p14="http://schemas.microsoft.com/office/powerpoint/2010/main" val="198769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86BE04D-7387-441B-BD21-6F5B12D9CEB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IA - </a:t>
            </a:r>
            <a:r>
              <a:rPr lang="sv-SE" dirty="0" err="1">
                <a:latin typeface="Arial" panose="020B0604020202020204" pitchFamily="34" charset="0"/>
                <a:cs typeface="Arial" panose="020B0604020202020204" pitchFamily="34" charset="0"/>
              </a:rPr>
              <a:t>example</a:t>
            </a:r>
            <a:r>
              <a:rPr lang="sv-SE" dirty="0">
                <a:latin typeface="Arial" panose="020B0604020202020204" pitchFamily="34" charset="0"/>
                <a:cs typeface="Arial" panose="020B0604020202020204" pitchFamily="34" charset="0"/>
              </a:rPr>
              <a:t> from Sweden </a:t>
            </a:r>
            <a:br>
              <a:rPr lang="sv-SE" dirty="0">
                <a:latin typeface="Arial" panose="020B0604020202020204" pitchFamily="34" charset="0"/>
                <a:cs typeface="Arial" panose="020B0604020202020204" pitchFamily="34" charset="0"/>
              </a:rPr>
            </a:br>
            <a:r>
              <a:rPr lang="sv-SE" sz="4400" dirty="0">
                <a:latin typeface="Arial" panose="020B0604020202020204" pitchFamily="34" charset="0"/>
                <a:cs typeface="Arial" panose="020B0604020202020204" pitchFamily="34" charset="0"/>
              </a:rPr>
              <a:t>(</a:t>
            </a:r>
            <a:r>
              <a:rPr lang="sv-SE" sz="4400" dirty="0" err="1">
                <a:latin typeface="Arial" panose="020B0604020202020204" pitchFamily="34" charset="0"/>
                <a:cs typeface="Arial" panose="020B0604020202020204" pitchFamily="34" charset="0"/>
              </a:rPr>
              <a:t>abnormal</a:t>
            </a:r>
            <a:r>
              <a:rPr lang="sv-SE" sz="4400" dirty="0">
                <a:latin typeface="Arial" panose="020B0604020202020204" pitchFamily="34" charset="0"/>
                <a:cs typeface="Arial" panose="020B0604020202020204" pitchFamily="34" charset="0"/>
              </a:rPr>
              <a:t> </a:t>
            </a:r>
            <a:r>
              <a:rPr lang="sv-SE" sz="4400" dirty="0" err="1">
                <a:latin typeface="Arial" panose="020B0604020202020204" pitchFamily="34" charset="0"/>
                <a:cs typeface="Arial" panose="020B0604020202020204" pitchFamily="34" charset="0"/>
              </a:rPr>
              <a:t>loads</a:t>
            </a:r>
            <a:r>
              <a:rPr lang="sv-SE" sz="4400" dirty="0">
                <a:latin typeface="Arial" panose="020B0604020202020204" pitchFamily="34" charset="0"/>
                <a:cs typeface="Arial" panose="020B0604020202020204" pitchFamily="34" charset="0"/>
              </a:rPr>
              <a:t>)</a:t>
            </a:r>
          </a:p>
        </p:txBody>
      </p:sp>
      <p:sp>
        <p:nvSpPr>
          <p:cNvPr id="4" name="Platshållare för innehåll 3">
            <a:extLst>
              <a:ext uri="{FF2B5EF4-FFF2-40B4-BE49-F238E27FC236}">
                <a16:creationId xmlns:a16="http://schemas.microsoft.com/office/drawing/2014/main" id="{417A003D-9921-473E-93E0-D5E597BD8A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pic>
        <p:nvPicPr>
          <p:cNvPr id="86" name="Platshållare för innehåll 85">
            <a:extLst>
              <a:ext uri="{FF2B5EF4-FFF2-40B4-BE49-F238E27FC236}">
                <a16:creationId xmlns:a16="http://schemas.microsoft.com/office/drawing/2014/main" id="{045A7796-E6FD-4022-88E8-AE75CA8EAB42}"/>
              </a:ext>
            </a:extLst>
          </p:cNvPr>
          <p:cNvPicPr>
            <a:picLocks noGrp="1" noChangeAspect="1"/>
          </p:cNvPicPr>
          <p:nvPr>
            <p:ph sz="quarter" idx="11"/>
          </p:nvPr>
        </p:nvPicPr>
        <p:blipFill>
          <a:blip r:embed="rId2"/>
          <a:stretch>
            <a:fillRect/>
          </a:stretch>
        </p:blipFill>
        <p:spPr>
          <a:xfrm>
            <a:off x="2879304" y="2263180"/>
            <a:ext cx="12713397" cy="6536310"/>
          </a:xfrm>
          <a:prstGeom prst="rect">
            <a:avLst/>
          </a:prstGeom>
        </p:spPr>
      </p:pic>
    </p:spTree>
    <p:extLst>
      <p:ext uri="{BB962C8B-B14F-4D97-AF65-F5344CB8AC3E}">
        <p14:creationId xmlns:p14="http://schemas.microsoft.com/office/powerpoint/2010/main" val="51967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3BB7A61-5419-4C30-A26C-D94579A60F0B}"/>
              </a:ext>
            </a:extLst>
          </p:cNvPr>
          <p:cNvSpPr>
            <a:spLocks noGrp="1"/>
          </p:cNvSpPr>
          <p:nvPr>
            <p:ph sz="quarter" idx="11"/>
          </p:nvPr>
        </p:nvSpPr>
        <p:spPr/>
        <p:txBody>
          <a:bodyPr/>
          <a:lstStyle/>
          <a:p>
            <a:r>
              <a:rPr lang="en-US" sz="2800" dirty="0">
                <a:latin typeface="Arial" panose="020B0604020202020204" pitchFamily="34" charset="0"/>
                <a:cs typeface="Arial" panose="020B0604020202020204" pitchFamily="34" charset="0"/>
              </a:rPr>
              <a:t>Taking advantage of opportunities</a:t>
            </a:r>
          </a:p>
          <a:p>
            <a:pPr lvl="1"/>
            <a:r>
              <a:rPr lang="en-US" sz="2400" dirty="0">
                <a:latin typeface="Arial" panose="020B0604020202020204" pitchFamily="34" charset="0"/>
                <a:cs typeface="Arial" panose="020B0604020202020204" pitchFamily="34" charset="0"/>
              </a:rPr>
              <a:t>We need to understand the importance of creating incentives for parties in the logistics chain to share data. </a:t>
            </a:r>
          </a:p>
          <a:p>
            <a:r>
              <a:rPr lang="en-US" sz="2800" dirty="0">
                <a:latin typeface="Arial" panose="020B0604020202020204" pitchFamily="34" charset="0"/>
                <a:cs typeface="Arial" panose="020B0604020202020204" pitchFamily="34" charset="0"/>
              </a:rPr>
              <a:t>The promises of Intelligent Access</a:t>
            </a:r>
          </a:p>
          <a:p>
            <a:pPr lvl="1"/>
            <a:r>
              <a:rPr lang="en-US" sz="2400" dirty="0">
                <a:latin typeface="Arial" panose="020B0604020202020204" pitchFamily="34" charset="0"/>
                <a:cs typeface="Arial" panose="020B0604020202020204" pitchFamily="34" charset="0"/>
              </a:rPr>
              <a:t>IA technology can bring useful information for drivers and vehicle. </a:t>
            </a:r>
          </a:p>
          <a:p>
            <a:pPr lvl="1"/>
            <a:r>
              <a:rPr lang="en-US" sz="2400" dirty="0">
                <a:latin typeface="Arial" panose="020B0604020202020204" pitchFamily="34" charset="0"/>
                <a:cs typeface="Arial" panose="020B0604020202020204" pitchFamily="34" charset="0"/>
              </a:rPr>
              <a:t>IA can lead to harmonization in regulations but it is not obvious. </a:t>
            </a:r>
          </a:p>
          <a:p>
            <a:r>
              <a:rPr lang="en-US" sz="2800" dirty="0">
                <a:latin typeface="Arial" panose="020B0604020202020204" pitchFamily="34" charset="0"/>
                <a:cs typeface="Arial" panose="020B0604020202020204" pitchFamily="34" charset="0"/>
              </a:rPr>
              <a:t>Are we ready for IA? </a:t>
            </a:r>
          </a:p>
          <a:p>
            <a:pPr lvl="1"/>
            <a:r>
              <a:rPr lang="en-US" sz="2400" dirty="0">
                <a:latin typeface="Arial" panose="020B0604020202020204" pitchFamily="34" charset="0"/>
                <a:cs typeface="Arial" panose="020B0604020202020204" pitchFamily="34" charset="0"/>
              </a:rPr>
              <a:t>Various domains play a role in technology and we need to understand that better. </a:t>
            </a:r>
          </a:p>
          <a:p>
            <a:pPr lvl="1"/>
            <a:r>
              <a:rPr lang="en-US" sz="2400" dirty="0">
                <a:latin typeface="Arial" panose="020B0604020202020204" pitchFamily="34" charset="0"/>
                <a:cs typeface="Arial" panose="020B0604020202020204" pitchFamily="34" charset="0"/>
              </a:rPr>
              <a:t>Authorities also have to analyze more what their needs are and what they want to achieve. </a:t>
            </a:r>
          </a:p>
          <a:p>
            <a:pPr lvl="1"/>
            <a:r>
              <a:rPr lang="en-US" sz="2400" dirty="0">
                <a:latin typeface="Arial" panose="020B0604020202020204" pitchFamily="34" charset="0"/>
                <a:cs typeface="Arial" panose="020B0604020202020204" pitchFamily="34" charset="0"/>
              </a:rPr>
              <a:t>We need collaboration between stakeholders who are normally more likely to oppose each other</a:t>
            </a:r>
          </a:p>
          <a:p>
            <a:pPr marL="0" indent="0">
              <a:buNone/>
            </a:pPr>
            <a:endParaRPr lang="sv-SE" sz="2400" dirty="0">
              <a:latin typeface="Arial" panose="020B0604020202020204" pitchFamily="34" charset="0"/>
              <a:cs typeface="Arial" panose="020B0604020202020204" pitchFamily="34" charset="0"/>
            </a:endParaRPr>
          </a:p>
        </p:txBody>
      </p:sp>
      <p:sp>
        <p:nvSpPr>
          <p:cNvPr id="3" name="Rubrik 2">
            <a:extLst>
              <a:ext uri="{FF2B5EF4-FFF2-40B4-BE49-F238E27FC236}">
                <a16:creationId xmlns:a16="http://schemas.microsoft.com/office/drawing/2014/main" id="{22FEB1E1-73A9-4059-86DE-028ED9D00442}"/>
              </a:ext>
            </a:extLst>
          </p:cNvPr>
          <p:cNvSpPr>
            <a:spLocks noGrp="1"/>
          </p:cNvSpPr>
          <p:nvPr>
            <p:ph type="title"/>
          </p:nvPr>
        </p:nvSpPr>
        <p:spPr>
          <a:xfrm>
            <a:off x="1257300" y="763713"/>
            <a:ext cx="12495212" cy="1787500"/>
          </a:xfrm>
        </p:spPr>
        <p:txBody>
          <a:bodyPr/>
          <a:lstStyle/>
          <a:p>
            <a:r>
              <a:rPr lang="en-US" sz="4800" b="1" dirty="0">
                <a:effectLst/>
                <a:latin typeface="Arial" panose="020B0604020202020204" pitchFamily="34" charset="0"/>
                <a:ea typeface="Times New Roman" panose="02020603050405020304" pitchFamily="18" charset="0"/>
                <a:cs typeface="Arial" panose="020B0604020202020204" pitchFamily="34" charset="0"/>
              </a:rPr>
              <a:t>Results from CEDR-PIARC webinar</a:t>
            </a:r>
            <a:endParaRPr lang="sv-SE" sz="4800" dirty="0">
              <a:latin typeface="Arial" panose="020B0604020202020204" pitchFamily="34" charset="0"/>
              <a:cs typeface="Arial" panose="020B0604020202020204" pitchFamily="34" charset="0"/>
            </a:endParaRPr>
          </a:p>
        </p:txBody>
      </p:sp>
      <p:sp>
        <p:nvSpPr>
          <p:cNvPr id="4" name="Platshållare för innehåll 3">
            <a:extLst>
              <a:ext uri="{FF2B5EF4-FFF2-40B4-BE49-F238E27FC236}">
                <a16:creationId xmlns:a16="http://schemas.microsoft.com/office/drawing/2014/main" id="{EAABCB50-486C-4D26-9B1C-630828631D09}"/>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Thomas Asp, Loes Aarts</a:t>
            </a:r>
          </a:p>
        </p:txBody>
      </p:sp>
    </p:spTree>
    <p:extLst>
      <p:ext uri="{BB962C8B-B14F-4D97-AF65-F5344CB8AC3E}">
        <p14:creationId xmlns:p14="http://schemas.microsoft.com/office/powerpoint/2010/main" val="2399548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3925</TotalTime>
  <Words>1687</Words>
  <Application>Microsoft Office PowerPoint</Application>
  <PresentationFormat>Anpassad</PresentationFormat>
  <Paragraphs>153</Paragraphs>
  <Slides>12</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Symbol</vt:lpstr>
      <vt:lpstr>Arial</vt:lpstr>
      <vt:lpstr>Calibri</vt:lpstr>
      <vt:lpstr>Open Sauce Bold</vt:lpstr>
      <vt:lpstr>Office Theme</vt:lpstr>
      <vt:lpstr>Results from CEDR-work done around Intelligent Access</vt:lpstr>
      <vt:lpstr>CEDR WG Road Freight Transport</vt:lpstr>
      <vt:lpstr>Background and scope</vt:lpstr>
      <vt:lpstr>Why Intelligent Access (IA)</vt:lpstr>
      <vt:lpstr>Following activities have been undertaken</vt:lpstr>
      <vt:lpstr>Results from questionnaire</vt:lpstr>
      <vt:lpstr>Results from interviews</vt:lpstr>
      <vt:lpstr>IA - example from Sweden  (abnormal loads)</vt:lpstr>
      <vt:lpstr>Results from CEDR-PIARC webinar</vt:lpstr>
      <vt:lpstr>Results from GDPR Workshop</vt:lpstr>
      <vt:lpstr>Topics for further exploration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Asp Thomas, IVtuv</cp:lastModifiedBy>
  <cp:revision>23</cp:revision>
  <dcterms:created xsi:type="dcterms:W3CDTF">2023-08-30T05:28:25Z</dcterms:created>
  <dcterms:modified xsi:type="dcterms:W3CDTF">2023-10-18T14:19:26Z</dcterms:modified>
  <dc:identifier>DAFqF3977AU</dc:identifier>
</cp:coreProperties>
</file>