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1" r:id="rId6"/>
    <p:sldId id="275" r:id="rId7"/>
    <p:sldId id="262" r:id="rId8"/>
    <p:sldId id="263" r:id="rId9"/>
    <p:sldId id="264" r:id="rId10"/>
    <p:sldId id="265" r:id="rId11"/>
    <p:sldId id="266" r:id="rId12"/>
    <p:sldId id="273" r:id="rId13"/>
    <p:sldId id="274" r:id="rId14"/>
    <p:sldId id="268" r:id="rId15"/>
    <p:sldId id="269" r:id="rId16"/>
    <p:sldId id="270" r:id="rId17"/>
    <p:sldId id="271" r:id="rId18"/>
    <p:sldId id="272" r:id="rId19"/>
    <p:sldId id="260" r:id="rId20"/>
  </p:sldIdLst>
  <p:sldSz cx="18288000" cy="10287000"/>
  <p:notesSz cx="6858000" cy="9144000"/>
  <p:embeddedFontLst>
    <p:embeddedFont>
      <p:font typeface="Arial Nova Cond Light" panose="020B030602020202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Open Sauce Bold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617C1C-13B1-4C39-BCFE-5E929C0814FC}" v="124" dt="2023-10-13T12:05:26.506"/>
    <p1510:client id="{B8C1C393-7FE0-684D-89A9-066B7A13D89E}" v="1611" dt="2023-11-03T04:54:04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5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DD61D4-708E-86E9-E863-EE9FF4C24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8BF61-01BB-5B11-576B-6233E0C4A5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D6CC9-30A9-4211-8439-25737B6C8885}" type="datetimeFigureOut">
              <a:rPr lang="en-AU" smtClean="0"/>
              <a:t>3/11/2023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E0E2A-C016-8299-5176-385C9D366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E73EB-7D69-F0B3-42DF-14C9757D0D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8DECD-48E5-4866-970A-9F94AA76EE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9934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F3A0F-8DB1-48A8-B3E1-8055C35C5EEF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145E1-3EC8-4E70-A266-6F2194834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589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999F7FE1-235E-7934-12A4-F22BA4E1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3304665"/>
            <a:ext cx="15773400" cy="1120186"/>
          </a:xfrm>
          <a:prstGeom prst="rect">
            <a:avLst/>
          </a:prstGeom>
        </p:spPr>
        <p:txBody>
          <a:bodyPr/>
          <a:lstStyle>
            <a:lvl1pPr algn="l">
              <a:defRPr sz="4800" b="1"/>
            </a:lvl1pPr>
          </a:lstStyle>
          <a:p>
            <a:r>
              <a:rPr lang="en-US"/>
              <a:t>Paper Title</a:t>
            </a:r>
            <a:endParaRPr lang="en-AU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4E1BDCB-DEB8-3897-1194-8D429EF012E0}"/>
              </a:ext>
            </a:extLst>
          </p:cNvPr>
          <p:cNvSpPr/>
          <p:nvPr userDrawn="1"/>
        </p:nvSpPr>
        <p:spPr>
          <a:xfrm>
            <a:off x="12581773" y="9084464"/>
            <a:ext cx="4742440" cy="836068"/>
          </a:xfrm>
          <a:custGeom>
            <a:avLst/>
            <a:gdLst/>
            <a:ahLst/>
            <a:cxnLst/>
            <a:rect l="l" t="t" r="r" b="b"/>
            <a:pathLst>
              <a:path w="4742440" h="836068">
                <a:moveTo>
                  <a:pt x="0" y="0"/>
                </a:moveTo>
                <a:lnTo>
                  <a:pt x="4742440" y="0"/>
                </a:lnTo>
                <a:lnTo>
                  <a:pt x="4742440" y="836068"/>
                </a:lnTo>
                <a:lnTo>
                  <a:pt x="0" y="836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A366E07C-F3A3-8F32-0D03-052D2778B399}"/>
              </a:ext>
            </a:extLst>
          </p:cNvPr>
          <p:cNvSpPr/>
          <p:nvPr userDrawn="1"/>
        </p:nvSpPr>
        <p:spPr>
          <a:xfrm>
            <a:off x="1093613" y="8974432"/>
            <a:ext cx="4278487" cy="1120186"/>
          </a:xfrm>
          <a:custGeom>
            <a:avLst/>
            <a:gdLst/>
            <a:ahLst/>
            <a:cxnLst/>
            <a:rect l="l" t="t" r="r" b="b"/>
            <a:pathLst>
              <a:path w="4278487" h="1120186">
                <a:moveTo>
                  <a:pt x="0" y="0"/>
                </a:moveTo>
                <a:lnTo>
                  <a:pt x="4278487" y="0"/>
                </a:lnTo>
                <a:lnTo>
                  <a:pt x="4278487" y="1120186"/>
                </a:lnTo>
                <a:lnTo>
                  <a:pt x="0" y="112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FA060C8-CB59-4A6C-E3D0-21CA218114CC}"/>
              </a:ext>
            </a:extLst>
          </p:cNvPr>
          <p:cNvSpPr txBox="1"/>
          <p:nvPr userDrawn="1"/>
        </p:nvSpPr>
        <p:spPr>
          <a:xfrm>
            <a:off x="5954195" y="9046364"/>
            <a:ext cx="6509437" cy="1343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707070"/>
                </a:solidFill>
                <a:latin typeface="Open Sauce Bold"/>
              </a:rPr>
              <a:t>6 - 10 November 2023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707070"/>
                </a:solidFill>
                <a:latin typeface="Open Sauce Bold"/>
              </a:rPr>
              <a:t>Brisbane, Australia </a:t>
            </a:r>
          </a:p>
          <a:p>
            <a:pPr>
              <a:lnSpc>
                <a:spcPts val="3640"/>
              </a:lnSpc>
            </a:pPr>
            <a:endParaRPr lang="en-US" sz="2600">
              <a:solidFill>
                <a:srgbClr val="707070"/>
              </a:solidFill>
              <a:latin typeface="Open Sauce Bold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3B2AE936-FA78-CA8C-8AE1-3AB7F26F374D}"/>
              </a:ext>
            </a:extLst>
          </p:cNvPr>
          <p:cNvSpPr/>
          <p:nvPr userDrawn="1"/>
        </p:nvSpPr>
        <p:spPr>
          <a:xfrm>
            <a:off x="13104440" y="199752"/>
            <a:ext cx="4929560" cy="1932146"/>
          </a:xfrm>
          <a:custGeom>
            <a:avLst/>
            <a:gdLst/>
            <a:ahLst/>
            <a:cxnLst/>
            <a:rect l="l" t="t" r="r" b="b"/>
            <a:pathLst>
              <a:path w="5710198" h="2287442">
                <a:moveTo>
                  <a:pt x="0" y="0"/>
                </a:moveTo>
                <a:lnTo>
                  <a:pt x="5710198" y="0"/>
                </a:lnTo>
                <a:lnTo>
                  <a:pt x="5710198" y="2287442"/>
                </a:lnTo>
                <a:lnTo>
                  <a:pt x="0" y="228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599" t="-14198" r="-23217" b="-1441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37D3CAB7-8D46-6621-9686-911AAF1AB7E5}"/>
              </a:ext>
            </a:extLst>
          </p:cNvPr>
          <p:cNvSpPr/>
          <p:nvPr userDrawn="1"/>
        </p:nvSpPr>
        <p:spPr>
          <a:xfrm>
            <a:off x="1943200" y="492384"/>
            <a:ext cx="7599645" cy="1738103"/>
          </a:xfrm>
          <a:custGeom>
            <a:avLst/>
            <a:gdLst/>
            <a:ahLst/>
            <a:cxnLst/>
            <a:rect l="l" t="t" r="r" b="b"/>
            <a:pathLst>
              <a:path w="11809899" h="2767945">
                <a:moveTo>
                  <a:pt x="0" y="0"/>
                </a:moveTo>
                <a:lnTo>
                  <a:pt x="11809899" y="0"/>
                </a:lnTo>
                <a:lnTo>
                  <a:pt x="11809899" y="2767945"/>
                </a:lnTo>
                <a:lnTo>
                  <a:pt x="0" y="2767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6DBE4ABF-5949-BB04-A4A7-6E6D656880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2203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98B5617-8CD5-AFB9-64FA-069BE8359C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072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First Author’s Name</a:t>
            </a:r>
            <a:endParaRPr lang="en-AU"/>
          </a:p>
        </p:txBody>
      </p:sp>
      <p:sp>
        <p:nvSpPr>
          <p:cNvPr id="42" name="Picture Placeholder 34">
            <a:extLst>
              <a:ext uri="{FF2B5EF4-FFF2-40B4-BE49-F238E27FC236}">
                <a16:creationId xmlns:a16="http://schemas.microsoft.com/office/drawing/2014/main" id="{03F2A3D6-9A3B-563C-1BCC-C945CBE8DA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50882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08483973-8FC7-1195-B480-6974AAE3D6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751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Second Author’s Name</a:t>
            </a:r>
            <a:endParaRPr lang="en-AU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8D018AD3-4B87-5B1C-DEF7-98BF5FE52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09561" y="5787904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/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B3B41B62-E9C3-DA34-5F20-9DCF1F6BE4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8430" y="7390691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Third Author’s Name</a:t>
            </a:r>
            <a:endParaRPr lang="en-AU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350540-7C4D-8F65-971D-317792632497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6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5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3A299A5E-D3E2-51B1-A1F8-8A80F2A37510}"/>
              </a:ext>
            </a:extLst>
          </p:cNvPr>
          <p:cNvSpPr/>
          <p:nvPr userDrawn="1"/>
        </p:nvSpPr>
        <p:spPr>
          <a:xfrm>
            <a:off x="12984848" y="0"/>
            <a:ext cx="5303152" cy="2983023"/>
          </a:xfrm>
          <a:custGeom>
            <a:avLst/>
            <a:gdLst/>
            <a:ahLst/>
            <a:cxnLst/>
            <a:rect l="l" t="t" r="r" b="b"/>
            <a:pathLst>
              <a:path w="5303152" h="2983023">
                <a:moveTo>
                  <a:pt x="0" y="0"/>
                </a:moveTo>
                <a:lnTo>
                  <a:pt x="5303152" y="0"/>
                </a:lnTo>
                <a:lnTo>
                  <a:pt x="5303152" y="2983023"/>
                </a:lnTo>
                <a:lnTo>
                  <a:pt x="0" y="298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B21D8-F5B4-574E-A404-9859B6235F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5976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FD79B66-4661-E68C-76C0-7D4B2A8C9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2495212" cy="178750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rgbClr val="3B9D48"/>
                </a:solidFill>
              </a:defRPr>
            </a:lvl1pPr>
          </a:lstStyle>
          <a:p>
            <a:r>
              <a:rPr lang="en-US"/>
              <a:t>Title</a:t>
            </a:r>
            <a:endParaRPr lang="en-AU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F328DD7-50DC-F844-77D2-965DFD9BFB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300" y="9046843"/>
            <a:ext cx="7886700" cy="9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AU"/>
              <a:t>Author/s</a:t>
            </a:r>
          </a:p>
          <a:p>
            <a:pPr lvl="0"/>
            <a:r>
              <a:rPr lang="en-AU"/>
              <a:t>XXX, XXX, XXX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1104CC-3BEC-2D84-08C2-C957D49FD7A5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3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08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.cam.ac.uk/" TargetMode="External"/><Relationship Id="rId2" Type="http://schemas.openxmlformats.org/officeDocument/2006/relationships/hyperlink" Target="mailto:prd41@cam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rf.ac.uk/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://www.eng.cam.ac.uk/profiles/prd4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oecd.org/transport/freight-transport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rbonfootprint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A96A-5200-B26C-995D-433F98A6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335188"/>
            <a:ext cx="15932866" cy="1838835"/>
          </a:xfrm>
        </p:spPr>
        <p:txBody>
          <a:bodyPr/>
          <a:lstStyle/>
          <a:p>
            <a:r>
              <a:rPr lang="en-GB" sz="5200" dirty="0">
                <a:latin typeface="Arial" panose="020B0604020202020204" pitchFamily="34" charset="0"/>
                <a:cs typeface="Arial" panose="020B0604020202020204" pitchFamily="34" charset="0"/>
              </a:rPr>
              <a:t>ROAD FREIGHT ELECTRIFICATION AROUND THE WORLD USING ELECTRIC ROAD SYSTEMS</a:t>
            </a:r>
            <a:endParaRPr lang="en-AU" sz="5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Placeholder 9" descr="A person in a suit and tie&#10;&#10;Description automatically generated">
            <a:extLst>
              <a:ext uri="{FF2B5EF4-FFF2-40B4-BE49-F238E27FC236}">
                <a16:creationId xmlns:a16="http://schemas.microsoft.com/office/drawing/2014/main" id="{4A93B541-B335-B16C-45C4-10B2E64C4A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4"/>
          <a:stretch/>
        </p:blipFill>
        <p:spPr>
          <a:xfrm>
            <a:off x="1312862" y="4567436"/>
            <a:ext cx="1980605" cy="2160000"/>
          </a:xfr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A680-EB0E-0814-22CB-B6D807106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1070" y="6962496"/>
            <a:ext cx="3024188" cy="557213"/>
          </a:xfrm>
        </p:spPr>
        <p:txBody>
          <a:bodyPr/>
          <a:lstStyle/>
          <a:p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Parth Deshpande</a:t>
            </a:r>
          </a:p>
        </p:txBody>
      </p:sp>
      <p:pic>
        <p:nvPicPr>
          <p:cNvPr id="12" name="Picture Placeholder 1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84D1A79D-CEBC-B468-69B9-F8153F2BB7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t="2616" r="4011"/>
          <a:stretch/>
        </p:blipFill>
        <p:spPr>
          <a:xfrm>
            <a:off x="4733279" y="4567436"/>
            <a:ext cx="1980605" cy="2160000"/>
          </a:xfrm>
          <a:ln>
            <a:solidFill>
              <a:schemeClr val="tx1"/>
            </a:solidFill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567595-7022-4DBF-820E-E6FB76FAB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487" y="6962495"/>
            <a:ext cx="3024188" cy="557213"/>
          </a:xfrm>
        </p:spPr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Christopher de Saxe</a:t>
            </a:r>
          </a:p>
        </p:txBody>
      </p:sp>
      <p:pic>
        <p:nvPicPr>
          <p:cNvPr id="14" name="Picture Placeholder 1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49C88B2-D126-9FC2-3714-0F2C7A99200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9" t="8958" r="6854" b="1"/>
          <a:stretch/>
        </p:blipFill>
        <p:spPr>
          <a:xfrm>
            <a:off x="8153697" y="4567436"/>
            <a:ext cx="1980605" cy="2160000"/>
          </a:xfrm>
          <a:ln>
            <a:solidFill>
              <a:schemeClr val="tx1"/>
            </a:solidFill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9E674F-2A82-A8F6-0C96-5EB6450413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31904" y="6962495"/>
            <a:ext cx="3024188" cy="557213"/>
          </a:xfrm>
        </p:spPr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Daniel Ainalis</a:t>
            </a:r>
          </a:p>
        </p:txBody>
      </p:sp>
      <p:pic>
        <p:nvPicPr>
          <p:cNvPr id="17" name="Picture Placeholder 13">
            <a:extLst>
              <a:ext uri="{FF2B5EF4-FFF2-40B4-BE49-F238E27FC236}">
                <a16:creationId xmlns:a16="http://schemas.microsoft.com/office/drawing/2014/main" id="{90AB2246-2A5B-2B39-257E-8FEA8D5B6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3" r="4153"/>
          <a:stretch/>
        </p:blipFill>
        <p:spPr>
          <a:xfrm>
            <a:off x="11574115" y="4567436"/>
            <a:ext cx="198060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Placeholder 13">
            <a:extLst>
              <a:ext uri="{FF2B5EF4-FFF2-40B4-BE49-F238E27FC236}">
                <a16:creationId xmlns:a16="http://schemas.microsoft.com/office/drawing/2014/main" id="{88D59CD4-3BEC-03E6-F4E4-5687D88D1E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14" r="14270" b="20630"/>
          <a:stretch/>
        </p:blipFill>
        <p:spPr>
          <a:xfrm>
            <a:off x="14994533" y="4567436"/>
            <a:ext cx="198060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8D0AB85-B35B-A8FD-E178-49D5C6F60880}"/>
              </a:ext>
            </a:extLst>
          </p:cNvPr>
          <p:cNvSpPr txBox="1">
            <a:spLocks/>
          </p:cNvSpPr>
          <p:nvPr/>
        </p:nvSpPr>
        <p:spPr>
          <a:xfrm>
            <a:off x="11052321" y="6962495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John Miles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FE5585F-A875-5B08-E1D3-320D698A849E}"/>
              </a:ext>
            </a:extLst>
          </p:cNvPr>
          <p:cNvSpPr txBox="1">
            <a:spLocks/>
          </p:cNvSpPr>
          <p:nvPr/>
        </p:nvSpPr>
        <p:spPr>
          <a:xfrm>
            <a:off x="14472738" y="6962494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David Cebon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EFDB662-F4A7-288F-A2AF-9C65C57989C9}"/>
              </a:ext>
            </a:extLst>
          </p:cNvPr>
          <p:cNvSpPr txBox="1">
            <a:spLocks/>
          </p:cNvSpPr>
          <p:nvPr/>
        </p:nvSpPr>
        <p:spPr>
          <a:xfrm>
            <a:off x="3023320" y="7592059"/>
            <a:ext cx="7848872" cy="107983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Centre for Sustainable Road Freight</a:t>
            </a:r>
          </a:p>
          <a:p>
            <a:pPr algn="l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Department of Engineering, University of Cambridge</a:t>
            </a:r>
          </a:p>
        </p:txBody>
      </p:sp>
      <p:pic>
        <p:nvPicPr>
          <p:cNvPr id="23" name="Picture 22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858B2B3F-8522-9F85-3A89-9C195F049A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24" y="7592059"/>
            <a:ext cx="1549305" cy="95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1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Case Study – Single Corridor (Canada)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pic>
        <p:nvPicPr>
          <p:cNvPr id="9" name="Picture 8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B8110038-8F73-8B4E-E526-9A8650787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04" y="1957146"/>
            <a:ext cx="11362403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31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97A456D-AD86-2B9D-B472-AB289EDD306D}"/>
              </a:ext>
            </a:extLst>
          </p:cNvPr>
          <p:cNvSpPr/>
          <p:nvPr/>
        </p:nvSpPr>
        <p:spPr>
          <a:xfrm>
            <a:off x="831273" y="8312727"/>
            <a:ext cx="16396854" cy="1771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Case Study – Single Corridor (Canada)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line, plot, font&#10;&#10;Description automatically generated">
            <a:extLst>
              <a:ext uri="{FF2B5EF4-FFF2-40B4-BE49-F238E27FC236}">
                <a16:creationId xmlns:a16="http://schemas.microsoft.com/office/drawing/2014/main" id="{721AFDEF-2B3F-7F14-78EC-E7FFEC799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45" y="2114404"/>
            <a:ext cx="8424936" cy="328150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340962-090E-2E22-13D0-31A465DA18F1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5350685" y="2004510"/>
            <a:ext cx="0" cy="6328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621DCD-8EE2-6D91-C440-6CEFEC1939C7}"/>
              </a:ext>
            </a:extLst>
          </p:cNvPr>
          <p:cNvSpPr txBox="1"/>
          <p:nvPr/>
        </p:nvSpPr>
        <p:spPr>
          <a:xfrm>
            <a:off x="3745821" y="1589012"/>
            <a:ext cx="32097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3A749B-75A3-460B-8D3A-86D812F9AAA8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7078877" y="1995396"/>
            <a:ext cx="0" cy="16140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C3AB5F-FA92-15A1-4253-7DB9BFE2139D}"/>
              </a:ext>
            </a:extLst>
          </p:cNvPr>
          <p:cNvSpPr txBox="1"/>
          <p:nvPr/>
        </p:nvSpPr>
        <p:spPr>
          <a:xfrm>
            <a:off x="5474013" y="1579898"/>
            <a:ext cx="32097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FD2AE-DCCF-5855-2607-748D52052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294" y="6362064"/>
            <a:ext cx="10324206" cy="372542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4BAA01-7B4B-07D1-80F4-A73BD232A290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1592506" y="6296421"/>
            <a:ext cx="0" cy="46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2BA227-1014-CE29-09D9-BE1D004E67F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0208267" y="7895553"/>
            <a:ext cx="0" cy="5971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3A384F-558F-1378-C70B-3A2659F6BBF1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8837702" y="6296421"/>
            <a:ext cx="0" cy="6840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A49096-A4CC-589E-2879-3A441B92A0B3}"/>
              </a:ext>
            </a:extLst>
          </p:cNvPr>
          <p:cNvSpPr txBox="1"/>
          <p:nvPr/>
        </p:nvSpPr>
        <p:spPr>
          <a:xfrm>
            <a:off x="7232838" y="5557757"/>
            <a:ext cx="3209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(static charging)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9CD9F3-41A5-BFE3-2820-F4E4C24379BA}"/>
              </a:ext>
            </a:extLst>
          </p:cNvPr>
          <p:cNvSpPr txBox="1"/>
          <p:nvPr/>
        </p:nvSpPr>
        <p:spPr>
          <a:xfrm>
            <a:off x="10042146" y="5557757"/>
            <a:ext cx="3100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(ERS charging)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0D65C3-49D4-8987-AB8A-685E3C441BB9}"/>
              </a:ext>
            </a:extLst>
          </p:cNvPr>
          <p:cNvSpPr txBox="1"/>
          <p:nvPr/>
        </p:nvSpPr>
        <p:spPr>
          <a:xfrm>
            <a:off x="8603403" y="7156889"/>
            <a:ext cx="3209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(no charging)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FFB5B4-89B1-77DC-60A3-1D431AB990C2}"/>
              </a:ext>
            </a:extLst>
          </p:cNvPr>
          <p:cNvCxnSpPr>
            <a:cxnSpLocks/>
          </p:cNvCxnSpPr>
          <p:nvPr/>
        </p:nvCxnSpPr>
        <p:spPr>
          <a:xfrm>
            <a:off x="5672286" y="8530567"/>
            <a:ext cx="0" cy="3197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6F0CC6-9FD9-0117-275B-910C8817EE06}"/>
              </a:ext>
            </a:extLst>
          </p:cNvPr>
          <p:cNvCxnSpPr>
            <a:cxnSpLocks/>
          </p:cNvCxnSpPr>
          <p:nvPr/>
        </p:nvCxnSpPr>
        <p:spPr>
          <a:xfrm>
            <a:off x="7711632" y="8046680"/>
            <a:ext cx="6787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536164E-1392-6966-B4F2-31BA6D54E581}"/>
              </a:ext>
            </a:extLst>
          </p:cNvPr>
          <p:cNvSpPr txBox="1"/>
          <p:nvPr/>
        </p:nvSpPr>
        <p:spPr>
          <a:xfrm>
            <a:off x="6230097" y="7492682"/>
            <a:ext cx="16864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Static charging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(600 kW)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DCA55C-D7F2-26DF-D0D1-EDECC3D90D73}"/>
              </a:ext>
            </a:extLst>
          </p:cNvPr>
          <p:cNvSpPr txBox="1"/>
          <p:nvPr/>
        </p:nvSpPr>
        <p:spPr>
          <a:xfrm>
            <a:off x="4819957" y="7493156"/>
            <a:ext cx="16607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ERS charging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(150 kW)</a:t>
            </a:r>
          </a:p>
        </p:txBody>
      </p:sp>
      <p:sp>
        <p:nvSpPr>
          <p:cNvPr id="25" name="Freeform: Shape 41">
            <a:extLst>
              <a:ext uri="{FF2B5EF4-FFF2-40B4-BE49-F238E27FC236}">
                <a16:creationId xmlns:a16="http://schemas.microsoft.com/office/drawing/2014/main" id="{98BD8575-72D2-C81A-20FF-609EB4C0331B}"/>
              </a:ext>
            </a:extLst>
          </p:cNvPr>
          <p:cNvSpPr/>
          <p:nvPr/>
        </p:nvSpPr>
        <p:spPr>
          <a:xfrm rot="6410512">
            <a:off x="13000897" y="8977771"/>
            <a:ext cx="607973" cy="974009"/>
          </a:xfrm>
          <a:custGeom>
            <a:avLst/>
            <a:gdLst>
              <a:gd name="connsiteX0" fmla="*/ 438538 w 551576"/>
              <a:gd name="connsiteY0" fmla="*/ 0 h 1073021"/>
              <a:gd name="connsiteX1" fmla="*/ 522514 w 551576"/>
              <a:gd name="connsiteY1" fmla="*/ 774441 h 1073021"/>
              <a:gd name="connsiteX2" fmla="*/ 0 w 551576"/>
              <a:gd name="connsiteY2" fmla="*/ 1073021 h 107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1576" h="1073021">
                <a:moveTo>
                  <a:pt x="438538" y="0"/>
                </a:moveTo>
                <a:cubicBezTo>
                  <a:pt x="517071" y="297802"/>
                  <a:pt x="595604" y="595604"/>
                  <a:pt x="522514" y="774441"/>
                </a:cubicBezTo>
                <a:cubicBezTo>
                  <a:pt x="449424" y="953278"/>
                  <a:pt x="224712" y="1013149"/>
                  <a:pt x="0" y="107302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1EAEF4-1D18-302F-9F98-5D02D90A91AC}"/>
              </a:ext>
            </a:extLst>
          </p:cNvPr>
          <p:cNvSpPr txBox="1"/>
          <p:nvPr/>
        </p:nvSpPr>
        <p:spPr>
          <a:xfrm>
            <a:off x="13682925" y="9345582"/>
            <a:ext cx="3345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i="1">
                <a:latin typeface="Arial" panose="020B0604020202020204" pitchFamily="34" charset="0"/>
                <a:cs typeface="Arial" panose="020B0604020202020204" pitchFamily="34" charset="0"/>
              </a:rPr>
              <a:t>Extra journey time due to charging stop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611C9A-180E-D6D1-8D66-A214D941DC9A}"/>
              </a:ext>
            </a:extLst>
          </p:cNvPr>
          <p:cNvSpPr txBox="1"/>
          <p:nvPr/>
        </p:nvSpPr>
        <p:spPr>
          <a:xfrm>
            <a:off x="505461" y="2876043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i="1">
                <a:latin typeface="Arial" panose="020B0604020202020204" pitchFamily="34" charset="0"/>
                <a:cs typeface="Arial" panose="020B0604020202020204" pitchFamily="34" charset="0"/>
              </a:rPr>
              <a:t>Drive Cycle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287BBA-9167-EA77-F6F8-B27FC6C5C8DE}"/>
              </a:ext>
            </a:extLst>
          </p:cNvPr>
          <p:cNvSpPr txBox="1"/>
          <p:nvPr/>
        </p:nvSpPr>
        <p:spPr>
          <a:xfrm>
            <a:off x="505461" y="7341555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i="1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</p:txBody>
      </p:sp>
      <p:pic>
        <p:nvPicPr>
          <p:cNvPr id="29" name="Picture 28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05A2A961-0FC2-2040-AA9F-EE6DABF4B9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411" y="2604562"/>
            <a:ext cx="5033129" cy="28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9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4" grpId="0"/>
      <p:bldP spid="25" grpId="0" animBg="1"/>
      <p:bldP spid="26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Case Study – Single Corridor (Canada)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63BEA6DB-46F7-E20D-A16E-207107C8AFA9}"/>
              </a:ext>
            </a:extLst>
          </p:cNvPr>
          <p:cNvSpPr txBox="1">
            <a:spLocks/>
          </p:cNvSpPr>
          <p:nvPr/>
        </p:nvSpPr>
        <p:spPr>
          <a:xfrm>
            <a:off x="914400" y="6289528"/>
            <a:ext cx="16459200" cy="3931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1371600" rtl="0" eaLnBrk="1" latinLnBrk="0" hangingPunct="1">
              <a:spcBef>
                <a:spcPts val="1800"/>
              </a:spcBef>
              <a:buClrTx/>
              <a:buFont typeface="Wingdings" pitchFamily="2" charset="2"/>
              <a:buChar char="§"/>
              <a:defRPr sz="3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114425" indent="-342900" algn="l" defTabSz="13716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Char char="§"/>
              <a:defRPr lang="en-US" sz="3000" b="0" kern="1200">
                <a:solidFill>
                  <a:srgbClr val="29486D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17145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b="0" kern="1200">
                <a:solidFill>
                  <a:srgbClr val="72AF2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003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4pPr>
            <a:lvl5pPr marL="30861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5pPr>
            <a:lvl6pPr marL="37719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Assumptions:</a:t>
            </a:r>
          </a:p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Tesla Semi – 36 tonnes gross, 12 tonnes tare (tractor), 4 tonnes (empty trailer)</a:t>
            </a:r>
          </a:p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Coefficient of drag: 0.36 (lower than most trucks)</a:t>
            </a:r>
          </a:p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Battery energy density: 0.186 kWh/kg</a:t>
            </a:r>
          </a:p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Battery size required = Lowest battery dip / 0.8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6919A07-DDF9-581C-CC08-82DDF2F6D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294" y="2558994"/>
            <a:ext cx="10324206" cy="372542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BDE5686-E372-0E33-0E38-5899593CEE7A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11592506" y="2493351"/>
            <a:ext cx="0" cy="46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C3FD04C-452F-9624-3122-4C0163479DFD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10208267" y="4092483"/>
            <a:ext cx="0" cy="5971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EA965F0-6B6C-AAF4-3E46-1E4A6C8ACC65}"/>
              </a:ext>
            </a:extLst>
          </p:cNvPr>
          <p:cNvCxnSpPr>
            <a:cxnSpLocks/>
            <a:stCxn id="43" idx="2"/>
          </p:cNvCxnSpPr>
          <p:nvPr/>
        </p:nvCxnSpPr>
        <p:spPr>
          <a:xfrm>
            <a:off x="8837702" y="2493351"/>
            <a:ext cx="0" cy="6840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6FB24D3-BDCB-5D1D-55BC-90CB8DD54957}"/>
              </a:ext>
            </a:extLst>
          </p:cNvPr>
          <p:cNvSpPr txBox="1"/>
          <p:nvPr/>
        </p:nvSpPr>
        <p:spPr>
          <a:xfrm>
            <a:off x="7232838" y="1754687"/>
            <a:ext cx="3209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(static charging)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802331-31E5-90DD-3EA6-44F8231B7849}"/>
              </a:ext>
            </a:extLst>
          </p:cNvPr>
          <p:cNvSpPr txBox="1"/>
          <p:nvPr/>
        </p:nvSpPr>
        <p:spPr>
          <a:xfrm>
            <a:off x="10042146" y="1754687"/>
            <a:ext cx="3100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(ERS charging)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039592-AA5A-2694-06A9-A08E06C7D078}"/>
              </a:ext>
            </a:extLst>
          </p:cNvPr>
          <p:cNvSpPr txBox="1"/>
          <p:nvPr/>
        </p:nvSpPr>
        <p:spPr>
          <a:xfrm>
            <a:off x="8603403" y="3353819"/>
            <a:ext cx="3209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(no charging)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B37B9D4-EFF5-1016-6A13-94BFB528E80D}"/>
              </a:ext>
            </a:extLst>
          </p:cNvPr>
          <p:cNvCxnSpPr>
            <a:cxnSpLocks/>
          </p:cNvCxnSpPr>
          <p:nvPr/>
        </p:nvCxnSpPr>
        <p:spPr>
          <a:xfrm>
            <a:off x="5672286" y="4727497"/>
            <a:ext cx="0" cy="3197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5A69758-FD3A-85DD-24CC-E3C17B6BED0A}"/>
              </a:ext>
            </a:extLst>
          </p:cNvPr>
          <p:cNvCxnSpPr>
            <a:cxnSpLocks/>
          </p:cNvCxnSpPr>
          <p:nvPr/>
        </p:nvCxnSpPr>
        <p:spPr>
          <a:xfrm>
            <a:off x="7711632" y="4243610"/>
            <a:ext cx="6787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CC9E2D4-69C4-9E91-855A-AB10E132AF2B}"/>
              </a:ext>
            </a:extLst>
          </p:cNvPr>
          <p:cNvSpPr txBox="1"/>
          <p:nvPr/>
        </p:nvSpPr>
        <p:spPr>
          <a:xfrm>
            <a:off x="6230097" y="3689612"/>
            <a:ext cx="16864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Static charging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(600 kW)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29C9FE-4D05-9337-E56B-151142CA49CB}"/>
              </a:ext>
            </a:extLst>
          </p:cNvPr>
          <p:cNvSpPr txBox="1"/>
          <p:nvPr/>
        </p:nvSpPr>
        <p:spPr>
          <a:xfrm>
            <a:off x="4819957" y="3690086"/>
            <a:ext cx="16607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ERS charging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(150 kW)</a:t>
            </a:r>
          </a:p>
        </p:txBody>
      </p:sp>
      <p:sp>
        <p:nvSpPr>
          <p:cNvPr id="50" name="Freeform: Shape 41">
            <a:extLst>
              <a:ext uri="{FF2B5EF4-FFF2-40B4-BE49-F238E27FC236}">
                <a16:creationId xmlns:a16="http://schemas.microsoft.com/office/drawing/2014/main" id="{308E3808-5DE4-29DF-1D04-B447760306B0}"/>
              </a:ext>
            </a:extLst>
          </p:cNvPr>
          <p:cNvSpPr/>
          <p:nvPr/>
        </p:nvSpPr>
        <p:spPr>
          <a:xfrm rot="6410512">
            <a:off x="13000897" y="5174701"/>
            <a:ext cx="607973" cy="974009"/>
          </a:xfrm>
          <a:custGeom>
            <a:avLst/>
            <a:gdLst>
              <a:gd name="connsiteX0" fmla="*/ 438538 w 551576"/>
              <a:gd name="connsiteY0" fmla="*/ 0 h 1073021"/>
              <a:gd name="connsiteX1" fmla="*/ 522514 w 551576"/>
              <a:gd name="connsiteY1" fmla="*/ 774441 h 1073021"/>
              <a:gd name="connsiteX2" fmla="*/ 0 w 551576"/>
              <a:gd name="connsiteY2" fmla="*/ 1073021 h 107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1576" h="1073021">
                <a:moveTo>
                  <a:pt x="438538" y="0"/>
                </a:moveTo>
                <a:cubicBezTo>
                  <a:pt x="517071" y="297802"/>
                  <a:pt x="595604" y="595604"/>
                  <a:pt x="522514" y="774441"/>
                </a:cubicBezTo>
                <a:cubicBezTo>
                  <a:pt x="449424" y="953278"/>
                  <a:pt x="224712" y="1013149"/>
                  <a:pt x="0" y="107302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102E8BD-AB87-214E-08B7-36BE9D71B5B5}"/>
              </a:ext>
            </a:extLst>
          </p:cNvPr>
          <p:cNvSpPr txBox="1"/>
          <p:nvPr/>
        </p:nvSpPr>
        <p:spPr>
          <a:xfrm>
            <a:off x="13682925" y="5542512"/>
            <a:ext cx="3345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i="1">
                <a:latin typeface="Arial" panose="020B0604020202020204" pitchFamily="34" charset="0"/>
                <a:cs typeface="Arial" panose="020B0604020202020204" pitchFamily="34" charset="0"/>
              </a:rPr>
              <a:t>Extra journey time due to charging stop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E5C1DE-2AED-ADD8-337C-ECBB4C6F73E0}"/>
              </a:ext>
            </a:extLst>
          </p:cNvPr>
          <p:cNvSpPr txBox="1"/>
          <p:nvPr/>
        </p:nvSpPr>
        <p:spPr>
          <a:xfrm>
            <a:off x="505461" y="3538485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i="1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</p:txBody>
      </p:sp>
    </p:spTree>
    <p:extLst>
      <p:ext uri="{BB962C8B-B14F-4D97-AF65-F5344CB8AC3E}">
        <p14:creationId xmlns:p14="http://schemas.microsoft.com/office/powerpoint/2010/main" val="414685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Case Study – Single Corridor (Canada)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949CCA-2BE2-41C3-9863-1DD533A0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873" y="2556735"/>
            <a:ext cx="10324206" cy="372542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65E656-9227-6130-3016-3B9965B7CADD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1590085" y="2491092"/>
            <a:ext cx="0" cy="46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031396-8E54-39A1-5009-2555E3649E5D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0205846" y="4090224"/>
            <a:ext cx="0" cy="5971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549E20-2D7A-4A5D-E140-C1DB1958B720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8835281" y="2491092"/>
            <a:ext cx="0" cy="6840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C1E240-015B-DF82-E044-770E3688A6C9}"/>
              </a:ext>
            </a:extLst>
          </p:cNvPr>
          <p:cNvSpPr txBox="1"/>
          <p:nvPr/>
        </p:nvSpPr>
        <p:spPr>
          <a:xfrm>
            <a:off x="7230417" y="1752428"/>
            <a:ext cx="3209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(static charging)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A99F36-7BCA-ED28-9C26-DD57AC8492AB}"/>
              </a:ext>
            </a:extLst>
          </p:cNvPr>
          <p:cNvSpPr txBox="1"/>
          <p:nvPr/>
        </p:nvSpPr>
        <p:spPr>
          <a:xfrm>
            <a:off x="10039725" y="1752428"/>
            <a:ext cx="3100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(ERS charging)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433C2-9B5C-C3A1-2620-32EB77ED0D88}"/>
              </a:ext>
            </a:extLst>
          </p:cNvPr>
          <p:cNvSpPr txBox="1"/>
          <p:nvPr/>
        </p:nvSpPr>
        <p:spPr>
          <a:xfrm>
            <a:off x="8600982" y="3351560"/>
            <a:ext cx="3209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(no charging)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934005-1D1D-BDA9-E6B7-D1C04EA8ED8D}"/>
              </a:ext>
            </a:extLst>
          </p:cNvPr>
          <p:cNvCxnSpPr>
            <a:cxnSpLocks/>
          </p:cNvCxnSpPr>
          <p:nvPr/>
        </p:nvCxnSpPr>
        <p:spPr>
          <a:xfrm>
            <a:off x="5669865" y="4725238"/>
            <a:ext cx="0" cy="3197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AFCA3D-0BBA-88F0-F93B-E3ABF6B8DF12}"/>
              </a:ext>
            </a:extLst>
          </p:cNvPr>
          <p:cNvCxnSpPr>
            <a:cxnSpLocks/>
          </p:cNvCxnSpPr>
          <p:nvPr/>
        </p:nvCxnSpPr>
        <p:spPr>
          <a:xfrm>
            <a:off x="7709211" y="4241351"/>
            <a:ext cx="6787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C0D1F72-9A48-6C54-76C2-D7BA8B5E646C}"/>
              </a:ext>
            </a:extLst>
          </p:cNvPr>
          <p:cNvSpPr txBox="1"/>
          <p:nvPr/>
        </p:nvSpPr>
        <p:spPr>
          <a:xfrm>
            <a:off x="6227676" y="3687353"/>
            <a:ext cx="16864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Static charging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(600 kW)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8B5678-0995-BBDA-786C-0F27641100D8}"/>
              </a:ext>
            </a:extLst>
          </p:cNvPr>
          <p:cNvSpPr txBox="1"/>
          <p:nvPr/>
        </p:nvSpPr>
        <p:spPr>
          <a:xfrm>
            <a:off x="4817536" y="3687827"/>
            <a:ext cx="16607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ERS charging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(150 kW)</a:t>
            </a:r>
          </a:p>
        </p:txBody>
      </p:sp>
      <p:sp>
        <p:nvSpPr>
          <p:cNvPr id="20" name="Freeform: Shape 41">
            <a:extLst>
              <a:ext uri="{FF2B5EF4-FFF2-40B4-BE49-F238E27FC236}">
                <a16:creationId xmlns:a16="http://schemas.microsoft.com/office/drawing/2014/main" id="{EE2DDB99-DA13-22A4-E220-B720C2C8E6B9}"/>
              </a:ext>
            </a:extLst>
          </p:cNvPr>
          <p:cNvSpPr/>
          <p:nvPr/>
        </p:nvSpPr>
        <p:spPr>
          <a:xfrm rot="6410512">
            <a:off x="12998476" y="5172442"/>
            <a:ext cx="607973" cy="974009"/>
          </a:xfrm>
          <a:custGeom>
            <a:avLst/>
            <a:gdLst>
              <a:gd name="connsiteX0" fmla="*/ 438538 w 551576"/>
              <a:gd name="connsiteY0" fmla="*/ 0 h 1073021"/>
              <a:gd name="connsiteX1" fmla="*/ 522514 w 551576"/>
              <a:gd name="connsiteY1" fmla="*/ 774441 h 1073021"/>
              <a:gd name="connsiteX2" fmla="*/ 0 w 551576"/>
              <a:gd name="connsiteY2" fmla="*/ 1073021 h 107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1576" h="1073021">
                <a:moveTo>
                  <a:pt x="438538" y="0"/>
                </a:moveTo>
                <a:cubicBezTo>
                  <a:pt x="517071" y="297802"/>
                  <a:pt x="595604" y="595604"/>
                  <a:pt x="522514" y="774441"/>
                </a:cubicBezTo>
                <a:cubicBezTo>
                  <a:pt x="449424" y="953278"/>
                  <a:pt x="224712" y="1013149"/>
                  <a:pt x="0" y="107302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430B8-B554-60F4-8C4C-5B30247AA32D}"/>
              </a:ext>
            </a:extLst>
          </p:cNvPr>
          <p:cNvSpPr txBox="1"/>
          <p:nvPr/>
        </p:nvSpPr>
        <p:spPr>
          <a:xfrm>
            <a:off x="13680504" y="5540253"/>
            <a:ext cx="3345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i="1">
                <a:latin typeface="Arial" panose="020B0604020202020204" pitchFamily="34" charset="0"/>
                <a:cs typeface="Arial" panose="020B0604020202020204" pitchFamily="34" charset="0"/>
              </a:rPr>
              <a:t>Extra journey time due to charging stop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35642C-E292-CF25-A46E-644A69799F89}"/>
              </a:ext>
            </a:extLst>
          </p:cNvPr>
          <p:cNvSpPr txBox="1"/>
          <p:nvPr/>
        </p:nvSpPr>
        <p:spPr>
          <a:xfrm>
            <a:off x="503040" y="3536226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i="1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B1048D5-1646-00A8-33F3-81BE43BD8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236820"/>
              </p:ext>
            </p:extLst>
          </p:nvPr>
        </p:nvGraphicFramePr>
        <p:xfrm>
          <a:off x="914401" y="6535384"/>
          <a:ext cx="16459199" cy="115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770">
                  <a:extLst>
                    <a:ext uri="{9D8B030D-6E8A-4147-A177-3AD203B41FA5}">
                      <a16:colId xmlns:a16="http://schemas.microsoft.com/office/drawing/2014/main" val="1665693947"/>
                    </a:ext>
                  </a:extLst>
                </a:gridCol>
                <a:gridCol w="3901662">
                  <a:extLst>
                    <a:ext uri="{9D8B030D-6E8A-4147-A177-3AD203B41FA5}">
                      <a16:colId xmlns:a16="http://schemas.microsoft.com/office/drawing/2014/main" val="3496163762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968160414"/>
                    </a:ext>
                  </a:extLst>
                </a:gridCol>
                <a:gridCol w="3181820">
                  <a:extLst>
                    <a:ext uri="{9D8B030D-6E8A-4147-A177-3AD203B41FA5}">
                      <a16:colId xmlns:a16="http://schemas.microsoft.com/office/drawing/2014/main" val="732028808"/>
                    </a:ext>
                  </a:extLst>
                </a:gridCol>
                <a:gridCol w="3103563">
                  <a:extLst>
                    <a:ext uri="{9D8B030D-6E8A-4147-A177-3AD203B41FA5}">
                      <a16:colId xmlns:a16="http://schemas.microsoft.com/office/drawing/2014/main" val="2707358230"/>
                    </a:ext>
                  </a:extLst>
                </a:gridCol>
              </a:tblGrid>
              <a:tr h="753200"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Charging Scenario</a:t>
                      </a: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Required Battery Size (kWh)</a:t>
                      </a: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Battery Weight (tonnes)</a:t>
                      </a: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Payload (tonnes)</a:t>
                      </a: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Journey Time (min)</a:t>
                      </a: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66536"/>
                  </a:ext>
                </a:extLst>
              </a:tr>
              <a:tr h="398800"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charging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i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</a:t>
                      </a:r>
                      <a:r>
                        <a:rPr lang="en-GB" sz="2400" baseline="300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1732943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FB58E60-116D-A8DA-0744-D8FCFEDD4F01}"/>
              </a:ext>
            </a:extLst>
          </p:cNvPr>
          <p:cNvSpPr txBox="1"/>
          <p:nvPr/>
        </p:nvSpPr>
        <p:spPr>
          <a:xfrm>
            <a:off x="7914126" y="9092980"/>
            <a:ext cx="7072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aseline="3000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similar to diesel HGV assuming no other stops.</a:t>
            </a:r>
          </a:p>
          <a:p>
            <a:pPr algn="ctr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*assuming an 850 kWh battery with the current charging strategy.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07C2850-ACD6-F505-A073-9D9C67F55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97300"/>
              </p:ext>
            </p:extLst>
          </p:nvPr>
        </p:nvGraphicFramePr>
        <p:xfrm>
          <a:off x="914399" y="7710326"/>
          <a:ext cx="16459199" cy="3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770">
                  <a:extLst>
                    <a:ext uri="{9D8B030D-6E8A-4147-A177-3AD203B41FA5}">
                      <a16:colId xmlns:a16="http://schemas.microsoft.com/office/drawing/2014/main" val="997164831"/>
                    </a:ext>
                  </a:extLst>
                </a:gridCol>
                <a:gridCol w="3901662">
                  <a:extLst>
                    <a:ext uri="{9D8B030D-6E8A-4147-A177-3AD203B41FA5}">
                      <a16:colId xmlns:a16="http://schemas.microsoft.com/office/drawing/2014/main" val="4200863461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960182143"/>
                    </a:ext>
                  </a:extLst>
                </a:gridCol>
                <a:gridCol w="3181820">
                  <a:extLst>
                    <a:ext uri="{9D8B030D-6E8A-4147-A177-3AD203B41FA5}">
                      <a16:colId xmlns:a16="http://schemas.microsoft.com/office/drawing/2014/main" val="4243297752"/>
                    </a:ext>
                  </a:extLst>
                </a:gridCol>
                <a:gridCol w="3103563">
                  <a:extLst>
                    <a:ext uri="{9D8B030D-6E8A-4147-A177-3AD203B41FA5}">
                      <a16:colId xmlns:a16="http://schemas.microsoft.com/office/drawing/2014/main" val="994499991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 charging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4.5*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20*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437368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06C6938-A15F-6BDC-453A-EC087974F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128179"/>
              </p:ext>
            </p:extLst>
          </p:nvPr>
        </p:nvGraphicFramePr>
        <p:xfrm>
          <a:off x="914398" y="8113140"/>
          <a:ext cx="16459199" cy="3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770">
                  <a:extLst>
                    <a:ext uri="{9D8B030D-6E8A-4147-A177-3AD203B41FA5}">
                      <a16:colId xmlns:a16="http://schemas.microsoft.com/office/drawing/2014/main" val="923265935"/>
                    </a:ext>
                  </a:extLst>
                </a:gridCol>
                <a:gridCol w="3901662">
                  <a:extLst>
                    <a:ext uri="{9D8B030D-6E8A-4147-A177-3AD203B41FA5}">
                      <a16:colId xmlns:a16="http://schemas.microsoft.com/office/drawing/2014/main" val="2862083384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55706027"/>
                    </a:ext>
                  </a:extLst>
                </a:gridCol>
                <a:gridCol w="3181820">
                  <a:extLst>
                    <a:ext uri="{9D8B030D-6E8A-4147-A177-3AD203B41FA5}">
                      <a16:colId xmlns:a16="http://schemas.microsoft.com/office/drawing/2014/main" val="1810859172"/>
                    </a:ext>
                  </a:extLst>
                </a:gridCol>
                <a:gridCol w="3103563">
                  <a:extLst>
                    <a:ext uri="{9D8B030D-6E8A-4147-A177-3AD203B41FA5}">
                      <a16:colId xmlns:a16="http://schemas.microsoft.com/office/drawing/2014/main" val="147981183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charging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</a:t>
                      </a:r>
                      <a:r>
                        <a:rPr lang="en-GB" sz="2400" b="0" baseline="300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454613"/>
                  </a:ext>
                </a:extLst>
              </a:tr>
            </a:tbl>
          </a:graphicData>
        </a:graphic>
      </p:graphicFrame>
      <p:sp>
        <p:nvSpPr>
          <p:cNvPr id="27" name="Arrow: Right 2">
            <a:extLst>
              <a:ext uri="{FF2B5EF4-FFF2-40B4-BE49-F238E27FC236}">
                <a16:creationId xmlns:a16="http://schemas.microsoft.com/office/drawing/2014/main" id="{46DAA1AE-7381-AC64-8201-70069A897437}"/>
              </a:ext>
            </a:extLst>
          </p:cNvPr>
          <p:cNvSpPr/>
          <p:nvPr/>
        </p:nvSpPr>
        <p:spPr>
          <a:xfrm rot="5400000">
            <a:off x="10957845" y="3969756"/>
            <a:ext cx="2748423" cy="16174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0A73E5-78A7-E8F5-B962-7D2CCC32B7A7}"/>
              </a:ext>
            </a:extLst>
          </p:cNvPr>
          <p:cNvCxnSpPr/>
          <p:nvPr/>
        </p:nvCxnSpPr>
        <p:spPr>
          <a:xfrm>
            <a:off x="12068369" y="5462936"/>
            <a:ext cx="432048" cy="0"/>
          </a:xfrm>
          <a:prstGeom prst="lin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Arrow: Right 10">
            <a:extLst>
              <a:ext uri="{FF2B5EF4-FFF2-40B4-BE49-F238E27FC236}">
                <a16:creationId xmlns:a16="http://schemas.microsoft.com/office/drawing/2014/main" id="{2DD46819-B20C-F5C3-2D65-3F8C019593E4}"/>
              </a:ext>
            </a:extLst>
          </p:cNvPr>
          <p:cNvSpPr/>
          <p:nvPr/>
        </p:nvSpPr>
        <p:spPr>
          <a:xfrm rot="5400000">
            <a:off x="12436670" y="2875968"/>
            <a:ext cx="576603" cy="16174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2F0F85-FCAE-104B-A8B5-EDC249E51FCE}"/>
              </a:ext>
            </a:extLst>
          </p:cNvPr>
          <p:cNvCxnSpPr>
            <a:cxnSpLocks/>
          </p:cNvCxnSpPr>
          <p:nvPr/>
        </p:nvCxnSpPr>
        <p:spPr>
          <a:xfrm>
            <a:off x="12500417" y="3264599"/>
            <a:ext cx="424004" cy="0"/>
          </a:xfrm>
          <a:prstGeom prst="lin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8C7759E-866D-9BD3-43D9-9E55209A7E63}"/>
              </a:ext>
            </a:extLst>
          </p:cNvPr>
          <p:cNvCxnSpPr>
            <a:cxnSpLocks/>
          </p:cNvCxnSpPr>
          <p:nvPr/>
        </p:nvCxnSpPr>
        <p:spPr>
          <a:xfrm>
            <a:off x="12853549" y="4155853"/>
            <a:ext cx="424004" cy="0"/>
          </a:xfrm>
          <a:prstGeom prst="lin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Arrow: Right 17">
            <a:extLst>
              <a:ext uri="{FF2B5EF4-FFF2-40B4-BE49-F238E27FC236}">
                <a16:creationId xmlns:a16="http://schemas.microsoft.com/office/drawing/2014/main" id="{42D0AD08-E2C3-DE97-D4EB-024EF1B32592}"/>
              </a:ext>
            </a:extLst>
          </p:cNvPr>
          <p:cNvSpPr/>
          <p:nvPr/>
        </p:nvSpPr>
        <p:spPr>
          <a:xfrm rot="5400000">
            <a:off x="12365981" y="3324045"/>
            <a:ext cx="1447556" cy="16174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</p:spTree>
    <p:extLst>
      <p:ext uri="{BB962C8B-B14F-4D97-AF65-F5344CB8AC3E}">
        <p14:creationId xmlns:p14="http://schemas.microsoft.com/office/powerpoint/2010/main" val="421244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27" grpId="0" animBg="1"/>
      <p:bldP spid="29" grpId="0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Case Study – South Africa Long-Haul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pic>
        <p:nvPicPr>
          <p:cNvPr id="33" name="Picture 32" descr="Map&#10;&#10;Description automatically generated">
            <a:extLst>
              <a:ext uri="{FF2B5EF4-FFF2-40B4-BE49-F238E27FC236}">
                <a16:creationId xmlns:a16="http://schemas.microsoft.com/office/drawing/2014/main" id="{8069E479-0341-604B-3223-700CBCB66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81" y="2554860"/>
            <a:ext cx="9296319" cy="3938441"/>
          </a:xfrm>
          <a:prstGeom prst="rect">
            <a:avLst/>
          </a:prstGeom>
        </p:spPr>
      </p:pic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296BEC1-3CE9-0971-47C5-049A52154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370705"/>
              </p:ext>
            </p:extLst>
          </p:nvPr>
        </p:nvGraphicFramePr>
        <p:xfrm>
          <a:off x="544346" y="6994646"/>
          <a:ext cx="17578876" cy="988696"/>
        </p:xfrm>
        <a:graphic>
          <a:graphicData uri="http://schemas.openxmlformats.org/drawingml/2006/table">
            <a:tbl>
              <a:tblPr/>
              <a:tblGrid>
                <a:gridCol w="3828818">
                  <a:extLst>
                    <a:ext uri="{9D8B030D-6E8A-4147-A177-3AD203B41FA5}">
                      <a16:colId xmlns:a16="http://schemas.microsoft.com/office/drawing/2014/main" val="2912085277"/>
                    </a:ext>
                  </a:extLst>
                </a:gridCol>
                <a:gridCol w="2180844">
                  <a:extLst>
                    <a:ext uri="{9D8B030D-6E8A-4147-A177-3AD203B41FA5}">
                      <a16:colId xmlns:a16="http://schemas.microsoft.com/office/drawing/2014/main" val="3301383188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378518863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496795055"/>
                    </a:ext>
                  </a:extLst>
                </a:gridCol>
                <a:gridCol w="905256">
                  <a:extLst>
                    <a:ext uri="{9D8B030D-6E8A-4147-A177-3AD203B41FA5}">
                      <a16:colId xmlns:a16="http://schemas.microsoft.com/office/drawing/2014/main" val="3510076072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3824465267"/>
                    </a:ext>
                  </a:extLst>
                </a:gridCol>
                <a:gridCol w="1824228">
                  <a:extLst>
                    <a:ext uri="{9D8B030D-6E8A-4147-A177-3AD203B41FA5}">
                      <a16:colId xmlns:a16="http://schemas.microsoft.com/office/drawing/2014/main" val="3621470364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1839281088"/>
                    </a:ext>
                  </a:extLst>
                </a:gridCol>
                <a:gridCol w="1879092">
                  <a:extLst>
                    <a:ext uri="{9D8B030D-6E8A-4147-A177-3AD203B41FA5}">
                      <a16:colId xmlns:a16="http://schemas.microsoft.com/office/drawing/2014/main" val="3307991166"/>
                    </a:ext>
                  </a:extLst>
                </a:gridCol>
                <a:gridCol w="1830854">
                  <a:extLst>
                    <a:ext uri="{9D8B030D-6E8A-4147-A177-3AD203B41FA5}">
                      <a16:colId xmlns:a16="http://schemas.microsoft.com/office/drawing/2014/main" val="1553141451"/>
                    </a:ext>
                  </a:extLst>
                </a:gridCol>
              </a:tblGrid>
              <a:tr h="334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Journey / Battery size (kWh)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charging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(a)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(b)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(a) + SC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(b) + SC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(a) + DC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(b) + DC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8844586"/>
                  </a:ext>
                </a:extLst>
              </a:tr>
              <a:tr h="654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Durban - Johannesburg - Pretoria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1708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1138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1534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708854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0E4D70BE-D2AD-E9CA-B8E5-309A64DF1C6B}"/>
              </a:ext>
            </a:extLst>
          </p:cNvPr>
          <p:cNvSpPr txBox="1"/>
          <p:nvPr/>
        </p:nvSpPr>
        <p:spPr>
          <a:xfrm>
            <a:off x="4759497" y="8184502"/>
            <a:ext cx="914857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GB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SC: static charging at rest stops, DC: static charging at drop locations.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008EBB48-5A62-9477-6A43-20EA346CCB08}"/>
              </a:ext>
            </a:extLst>
          </p:cNvPr>
          <p:cNvSpPr txBox="1">
            <a:spLocks/>
          </p:cNvSpPr>
          <p:nvPr/>
        </p:nvSpPr>
        <p:spPr>
          <a:xfrm>
            <a:off x="1257299" y="2520577"/>
            <a:ext cx="6464808" cy="3731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1371600" rtl="0" eaLnBrk="1" latinLnBrk="0" hangingPunct="1">
              <a:spcBef>
                <a:spcPts val="1800"/>
              </a:spcBef>
              <a:buClrTx/>
              <a:buFont typeface="Wingdings" pitchFamily="2" charset="2"/>
              <a:buChar char="§"/>
              <a:defRPr sz="3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114425" indent="-342900" algn="l" defTabSz="13716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Char char="§"/>
              <a:defRPr lang="en-US" sz="3000" b="0" kern="1200">
                <a:solidFill>
                  <a:srgbClr val="29486D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17145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b="0" kern="1200">
                <a:solidFill>
                  <a:srgbClr val="72AF2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003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4pPr>
            <a:lvl5pPr marL="30861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5pPr>
            <a:lvl6pPr marL="37719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N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Logistics company based in South Africa</a:t>
            </a:r>
          </a:p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N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Route: Durban to Pretoria via Johannesburg</a:t>
            </a:r>
          </a:p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N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Total distance: 675 km in 1 day</a:t>
            </a:r>
          </a:p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IN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44 tonne HGV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928178E-D057-F3FE-1897-F0963D375AE6}"/>
              </a:ext>
            </a:extLst>
          </p:cNvPr>
          <p:cNvSpPr/>
          <p:nvPr/>
        </p:nvSpPr>
        <p:spPr>
          <a:xfrm>
            <a:off x="7462078" y="7215841"/>
            <a:ext cx="899627" cy="899627"/>
          </a:xfrm>
          <a:prstGeom prst="ellipse">
            <a:avLst/>
          </a:prstGeom>
          <a:noFill/>
          <a:ln w="28575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2591045-408A-4D29-DB8E-E58FF3C623E8}"/>
              </a:ext>
            </a:extLst>
          </p:cNvPr>
          <p:cNvSpPr/>
          <p:nvPr/>
        </p:nvSpPr>
        <p:spPr>
          <a:xfrm>
            <a:off x="4229674" y="7207269"/>
            <a:ext cx="899627" cy="899627"/>
          </a:xfrm>
          <a:prstGeom prst="ellipse">
            <a:avLst/>
          </a:prstGeom>
          <a:noFill/>
          <a:ln w="28575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B70535C-424B-DA08-BC63-E89C1682B513}"/>
              </a:ext>
            </a:extLst>
          </p:cNvPr>
          <p:cNvSpPr/>
          <p:nvPr/>
        </p:nvSpPr>
        <p:spPr>
          <a:xfrm>
            <a:off x="11275061" y="7207269"/>
            <a:ext cx="899627" cy="899627"/>
          </a:xfrm>
          <a:prstGeom prst="ellipse">
            <a:avLst/>
          </a:prstGeom>
          <a:noFill/>
          <a:ln w="28575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F4EED37-2BAE-75AD-CC73-92F76CDF4A8A}"/>
              </a:ext>
            </a:extLst>
          </p:cNvPr>
          <p:cNvSpPr/>
          <p:nvPr/>
        </p:nvSpPr>
        <p:spPr>
          <a:xfrm>
            <a:off x="15992708" y="7207267"/>
            <a:ext cx="899627" cy="899627"/>
          </a:xfrm>
          <a:prstGeom prst="ellipse">
            <a:avLst/>
          </a:prstGeom>
          <a:noFill/>
          <a:ln w="28575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57381A4-F9A1-C595-7548-249C5A1EA72B}"/>
              </a:ext>
            </a:extLst>
          </p:cNvPr>
          <p:cNvSpPr/>
          <p:nvPr/>
        </p:nvSpPr>
        <p:spPr>
          <a:xfrm>
            <a:off x="14188418" y="7215841"/>
            <a:ext cx="899627" cy="899627"/>
          </a:xfrm>
          <a:prstGeom prst="ellipse">
            <a:avLst/>
          </a:prstGeom>
          <a:noFill/>
          <a:ln w="28575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Picture 41" descr="Map&#10;&#10;Description automatically generated">
            <a:extLst>
              <a:ext uri="{FF2B5EF4-FFF2-40B4-BE49-F238E27FC236}">
                <a16:creationId xmlns:a16="http://schemas.microsoft.com/office/drawing/2014/main" id="{F481CFBB-DD31-F000-2525-2407056F6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81" y="2554860"/>
            <a:ext cx="9296321" cy="3938441"/>
          </a:xfrm>
          <a:prstGeom prst="rect">
            <a:avLst/>
          </a:prstGeom>
        </p:spPr>
      </p:pic>
      <p:pic>
        <p:nvPicPr>
          <p:cNvPr id="43" name="Picture 42" descr="Map&#10;&#10;Description automatically generated">
            <a:extLst>
              <a:ext uri="{FF2B5EF4-FFF2-40B4-BE49-F238E27FC236}">
                <a16:creationId xmlns:a16="http://schemas.microsoft.com/office/drawing/2014/main" id="{27F087A4-3777-2F0D-14AA-EA558B695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79" y="2554858"/>
            <a:ext cx="9296322" cy="393844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04CC073-1A9B-77AD-DCAE-E8CBBEE00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2122" y="5081035"/>
            <a:ext cx="2230980" cy="13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7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build="p"/>
      <p:bldP spid="37" grpId="0" animBg="1"/>
      <p:bldP spid="38" grpId="0" animBg="1"/>
      <p:bldP spid="38" grpId="1" animBg="1"/>
      <p:bldP spid="39" grpId="0" animBg="1"/>
      <p:bldP spid="40" grpId="0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Case Study – South Africa Multi-Day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D6D367-6474-2666-3853-220495EEC13D}"/>
              </a:ext>
            </a:extLst>
          </p:cNvPr>
          <p:cNvSpPr txBox="1"/>
          <p:nvPr/>
        </p:nvSpPr>
        <p:spPr>
          <a:xfrm>
            <a:off x="4569714" y="8323822"/>
            <a:ext cx="914857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SC: static charging at rest stops.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6931F7C-C628-84D6-6503-7084B18C2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224118"/>
              </p:ext>
            </p:extLst>
          </p:nvPr>
        </p:nvGraphicFramePr>
        <p:xfrm>
          <a:off x="1892644" y="5684354"/>
          <a:ext cx="14068841" cy="970597"/>
        </p:xfrm>
        <a:graphic>
          <a:graphicData uri="http://schemas.openxmlformats.org/drawingml/2006/table">
            <a:tbl>
              <a:tblPr/>
              <a:tblGrid>
                <a:gridCol w="4646340">
                  <a:extLst>
                    <a:ext uri="{9D8B030D-6E8A-4147-A177-3AD203B41FA5}">
                      <a16:colId xmlns:a16="http://schemas.microsoft.com/office/drawing/2014/main" val="51545325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319524426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1306618625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33881118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25062079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766461721"/>
                    </a:ext>
                  </a:extLst>
                </a:gridCol>
                <a:gridCol w="1861661">
                  <a:extLst>
                    <a:ext uri="{9D8B030D-6E8A-4147-A177-3AD203B41FA5}">
                      <a16:colId xmlns:a16="http://schemas.microsoft.com/office/drawing/2014/main" val="214430828"/>
                    </a:ext>
                  </a:extLst>
                </a:gridCol>
              </a:tblGrid>
              <a:tr h="541583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Journey / Battery size (kWh)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charging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(a)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(a) + SC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(b)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(b) + SC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953911"/>
                  </a:ext>
                </a:extLst>
              </a:tr>
              <a:tr h="429014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1: Durban - Bethlehem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1139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949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661571"/>
                  </a:ext>
                </a:extLst>
              </a:tr>
            </a:tbl>
          </a:graphicData>
        </a:graphic>
      </p:graphicFrame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A4D9FD-93CF-BF86-B87E-61EECC763362}"/>
              </a:ext>
            </a:extLst>
          </p:cNvPr>
          <p:cNvSpPr txBox="1">
            <a:spLocks/>
          </p:cNvSpPr>
          <p:nvPr/>
        </p:nvSpPr>
        <p:spPr>
          <a:xfrm>
            <a:off x="10731259" y="2951592"/>
            <a:ext cx="7197717" cy="899627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Tx/>
              <a:buFont typeface="Wingdings" pitchFamily="2" charset="2"/>
              <a:buChar char="§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Char char="§"/>
              <a:defRPr lang="en-US" sz="2000" b="0" kern="1200">
                <a:solidFill>
                  <a:srgbClr val="29486D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kern="1200">
                <a:solidFill>
                  <a:srgbClr val="72AF2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000"/>
              <a:t>More off-ERS journeys: need large batteries, more charging stops or range extenders.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05934-9A53-B0E3-EA24-2187CBF58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235" y="1832304"/>
            <a:ext cx="4965623" cy="371278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04DB73D-95B4-9133-EC30-2194159DF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654088"/>
              </p:ext>
            </p:extLst>
          </p:nvPr>
        </p:nvGraphicFramePr>
        <p:xfrm>
          <a:off x="1892642" y="6635182"/>
          <a:ext cx="14068841" cy="429014"/>
        </p:xfrm>
        <a:graphic>
          <a:graphicData uri="http://schemas.openxmlformats.org/drawingml/2006/table">
            <a:tbl>
              <a:tblPr/>
              <a:tblGrid>
                <a:gridCol w="4646340">
                  <a:extLst>
                    <a:ext uri="{9D8B030D-6E8A-4147-A177-3AD203B41FA5}">
                      <a16:colId xmlns:a16="http://schemas.microsoft.com/office/drawing/2014/main" val="12919812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513818543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4102627714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252172178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81766262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619571173"/>
                    </a:ext>
                  </a:extLst>
                </a:gridCol>
                <a:gridCol w="1861661">
                  <a:extLst>
                    <a:ext uri="{9D8B030D-6E8A-4147-A177-3AD203B41FA5}">
                      <a16:colId xmlns:a16="http://schemas.microsoft.com/office/drawing/2014/main" val="3781760179"/>
                    </a:ext>
                  </a:extLst>
                </a:gridCol>
              </a:tblGrid>
              <a:tr h="429014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2: Bethlehem - Worcester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1355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51262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44519E5-D3CA-64E7-2FD1-E9735EE33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143829"/>
              </p:ext>
            </p:extLst>
          </p:nvPr>
        </p:nvGraphicFramePr>
        <p:xfrm>
          <a:off x="1892642" y="7043806"/>
          <a:ext cx="14068841" cy="429014"/>
        </p:xfrm>
        <a:graphic>
          <a:graphicData uri="http://schemas.openxmlformats.org/drawingml/2006/table">
            <a:tbl>
              <a:tblPr/>
              <a:tblGrid>
                <a:gridCol w="4646340">
                  <a:extLst>
                    <a:ext uri="{9D8B030D-6E8A-4147-A177-3AD203B41FA5}">
                      <a16:colId xmlns:a16="http://schemas.microsoft.com/office/drawing/2014/main" val="133084719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347728389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360914545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21895066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94384176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790173924"/>
                    </a:ext>
                  </a:extLst>
                </a:gridCol>
                <a:gridCol w="1861661">
                  <a:extLst>
                    <a:ext uri="{9D8B030D-6E8A-4147-A177-3AD203B41FA5}">
                      <a16:colId xmlns:a16="http://schemas.microsoft.com/office/drawing/2014/main" val="1319409911"/>
                    </a:ext>
                  </a:extLst>
                </a:gridCol>
              </a:tblGrid>
              <a:tr h="429014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3: Worcester - Port Elizabeth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00170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3B77CB7-1A41-7403-EF37-6E3438F72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220341"/>
              </p:ext>
            </p:extLst>
          </p:nvPr>
        </p:nvGraphicFramePr>
        <p:xfrm>
          <a:off x="1892642" y="7444141"/>
          <a:ext cx="14068841" cy="835067"/>
        </p:xfrm>
        <a:graphic>
          <a:graphicData uri="http://schemas.openxmlformats.org/drawingml/2006/table">
            <a:tbl>
              <a:tblPr/>
              <a:tblGrid>
                <a:gridCol w="4646340">
                  <a:extLst>
                    <a:ext uri="{9D8B030D-6E8A-4147-A177-3AD203B41FA5}">
                      <a16:colId xmlns:a16="http://schemas.microsoft.com/office/drawing/2014/main" val="2922520999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324942826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108136731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283667242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72109247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704531215"/>
                    </a:ext>
                  </a:extLst>
                </a:gridCol>
                <a:gridCol w="1861661">
                  <a:extLst>
                    <a:ext uri="{9D8B030D-6E8A-4147-A177-3AD203B41FA5}">
                      <a16:colId xmlns:a16="http://schemas.microsoft.com/office/drawing/2014/main" val="2096759040"/>
                    </a:ext>
                  </a:extLst>
                </a:gridCol>
              </a:tblGrid>
              <a:tr h="429014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4: Port Elizabeth - Bloemfontein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1589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1209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942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799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817181"/>
                  </a:ext>
                </a:extLst>
              </a:tr>
              <a:tr h="406053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1355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942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799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152733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D7F12DDB-F45B-680D-3329-F5278EB66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69" y="2767324"/>
            <a:ext cx="2971401" cy="18046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9569BC-54FB-164A-9452-72B9061D6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235" y="1836875"/>
            <a:ext cx="4965623" cy="37036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4E34C8-1DB0-AA09-2E6C-EE0DBF879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235" y="1836875"/>
            <a:ext cx="4965623" cy="37036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BF1258-A7BC-64FA-07DE-E24F9ACC5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235" y="1836875"/>
            <a:ext cx="4965623" cy="37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8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Case Study – UK Multi-Drop Journeys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01447BC-A80A-DC64-BF64-4F6BAE8D1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652685"/>
              </p:ext>
            </p:extLst>
          </p:nvPr>
        </p:nvGraphicFramePr>
        <p:xfrm>
          <a:off x="8387917" y="2552006"/>
          <a:ext cx="9289031" cy="1628776"/>
        </p:xfrm>
        <a:graphic>
          <a:graphicData uri="http://schemas.openxmlformats.org/drawingml/2006/table">
            <a:tbl>
              <a:tblPr/>
              <a:tblGrid>
                <a:gridCol w="3456384">
                  <a:extLst>
                    <a:ext uri="{9D8B030D-6E8A-4147-A177-3AD203B41FA5}">
                      <a16:colId xmlns:a16="http://schemas.microsoft.com/office/drawing/2014/main" val="3157416173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250093006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87451637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562522671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788074157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785899536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487262234"/>
                    </a:ext>
                  </a:extLst>
                </a:gridCol>
              </a:tblGrid>
              <a:tr h="654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Journey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charging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(a)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(a) + DC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(b)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 (b) + DC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8937131"/>
                  </a:ext>
                </a:extLst>
              </a:tr>
              <a:tr h="97440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Aylesford - Eastbourne - Lewes - Marylebone - Aylesford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818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413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49329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6894C0D-9C0E-D1A5-7B09-789CE9D8B4E7}"/>
              </a:ext>
            </a:extLst>
          </p:cNvPr>
          <p:cNvSpPr txBox="1"/>
          <p:nvPr/>
        </p:nvSpPr>
        <p:spPr>
          <a:xfrm>
            <a:off x="11593902" y="7473674"/>
            <a:ext cx="54730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SC: static charging at rest stops</a:t>
            </a:r>
          </a:p>
          <a:p>
            <a:pPr algn="ctr"/>
            <a:r>
              <a:rPr lang="en-GB" sz="2100">
                <a:latin typeface="Arial" panose="020B0604020202020204" pitchFamily="34" charset="0"/>
                <a:cs typeface="Arial" panose="020B0604020202020204" pitchFamily="34" charset="0"/>
              </a:rPr>
              <a:t>DC: static charging at drop locations.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0960F8B-E6BC-BD4C-EC67-81CA9B8F2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563207"/>
              </p:ext>
            </p:extLst>
          </p:nvPr>
        </p:nvGraphicFramePr>
        <p:xfrm>
          <a:off x="8387914" y="4333054"/>
          <a:ext cx="9289031" cy="974408"/>
        </p:xfrm>
        <a:graphic>
          <a:graphicData uri="http://schemas.openxmlformats.org/drawingml/2006/table">
            <a:tbl>
              <a:tblPr/>
              <a:tblGrid>
                <a:gridCol w="3456384">
                  <a:extLst>
                    <a:ext uri="{9D8B030D-6E8A-4147-A177-3AD203B41FA5}">
                      <a16:colId xmlns:a16="http://schemas.microsoft.com/office/drawing/2014/main" val="284618426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4033430092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80158161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697733065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100390150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793284596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4168067062"/>
                    </a:ext>
                  </a:extLst>
                </a:gridCol>
              </a:tblGrid>
              <a:tr h="97440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Aylesford - Bloomsbury - Kensington Gardens - Ramsgate - Aylesford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18057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A76E189-4EBB-D50E-C149-EB086F827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00197"/>
              </p:ext>
            </p:extLst>
          </p:nvPr>
        </p:nvGraphicFramePr>
        <p:xfrm>
          <a:off x="8387914" y="5459734"/>
          <a:ext cx="9289031" cy="1308736"/>
        </p:xfrm>
        <a:graphic>
          <a:graphicData uri="http://schemas.openxmlformats.org/drawingml/2006/table">
            <a:tbl>
              <a:tblPr/>
              <a:tblGrid>
                <a:gridCol w="3456384">
                  <a:extLst>
                    <a:ext uri="{9D8B030D-6E8A-4147-A177-3AD203B41FA5}">
                      <a16:colId xmlns:a16="http://schemas.microsoft.com/office/drawing/2014/main" val="683008093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3180334882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47141663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146914351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357813130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400303966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2481558636"/>
                    </a:ext>
                  </a:extLst>
                </a:gridCol>
              </a:tblGrid>
              <a:tr h="97440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(3) Aylesford - </a:t>
                      </a:r>
                      <a:r>
                        <a:rPr lang="en-GB" sz="21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Saxmundham</a:t>
                      </a: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Woodbridge - Dover - Aylesford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983792"/>
                  </a:ext>
                </a:extLst>
              </a:tr>
              <a:tr h="33432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413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</a:t>
                      </a:r>
                    </a:p>
                  </a:txBody>
                  <a:tcPr marL="14288" marR="14288" marT="142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746224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530DA057-E125-F62C-6290-0C1DCA71720A}"/>
              </a:ext>
            </a:extLst>
          </p:cNvPr>
          <p:cNvSpPr/>
          <p:nvPr/>
        </p:nvSpPr>
        <p:spPr>
          <a:xfrm>
            <a:off x="15770838" y="2443994"/>
            <a:ext cx="2052228" cy="4428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33F978-200B-FD49-3CC5-D60C9E15E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914" y="7078569"/>
            <a:ext cx="2453906" cy="1528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3E4138-EC6E-B198-E774-611CFD494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136" y="2597760"/>
            <a:ext cx="5184576" cy="57239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AE5F07-E6AE-0B73-786F-41DDA545C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99" y="3509821"/>
            <a:ext cx="6278450" cy="32689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CE3838-D84D-0738-7E48-114A2C0E0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51" y="2785030"/>
            <a:ext cx="619654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Conclusions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A130B7-3541-A5E8-8780-4AC7612E6ADC}"/>
              </a:ext>
            </a:extLst>
          </p:cNvPr>
          <p:cNvSpPr txBox="1">
            <a:spLocks/>
          </p:cNvSpPr>
          <p:nvPr/>
        </p:nvSpPr>
        <p:spPr>
          <a:xfrm>
            <a:off x="1252331" y="2551212"/>
            <a:ext cx="16459200" cy="34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1371600" rtl="0" eaLnBrk="1" latinLnBrk="0" hangingPunct="1">
              <a:spcBef>
                <a:spcPts val="1800"/>
              </a:spcBef>
              <a:buClrTx/>
              <a:buFont typeface="Wingdings" pitchFamily="2" charset="2"/>
              <a:buChar char="§"/>
              <a:defRPr sz="3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114425" indent="-342900" algn="l" defTabSz="13716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Char char="§"/>
              <a:defRPr lang="en-US" sz="3000" b="0" kern="1200">
                <a:solidFill>
                  <a:srgbClr val="29486D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17145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b="0" kern="1200">
                <a:solidFill>
                  <a:srgbClr val="72AF2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003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4pPr>
            <a:lvl5pPr marL="30861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5pPr>
            <a:lvl6pPr marL="37719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ERS can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electrify major freight routes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these countries with economic feasibility</a:t>
            </a:r>
          </a:p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Differences in countries in terms of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geographic distribution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 road freight and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Potential decarbonisation solutions: a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mix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of what is presented here</a:t>
            </a:r>
          </a:p>
          <a:p>
            <a:pPr marL="514350" marR="0" lvl="0" indent="-51435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This analysis acts as a base for governments to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promote Electric Road</a:t>
            </a:r>
            <a:r>
              <a:rPr kumimoji="0" lang="en-GB" sz="3000" b="0" i="0" u="none" strike="noStrike" kern="1200" cap="none" spc="0" normalizeH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Systems</a:t>
            </a:r>
            <a:endParaRPr kumimoji="0" lang="en-GB" sz="3000" b="0" i="0" u="none" strike="noStrike" kern="1200" cap="none" spc="0" normalizeH="0" baseline="0" noProof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A8F0AE0-F603-E084-8704-414D92B56072}"/>
              </a:ext>
            </a:extLst>
          </p:cNvPr>
          <p:cNvSpPr txBox="1">
            <a:spLocks/>
          </p:cNvSpPr>
          <p:nvPr/>
        </p:nvSpPr>
        <p:spPr>
          <a:xfrm>
            <a:off x="1252331" y="6622942"/>
            <a:ext cx="16459200" cy="206747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Tx/>
              <a:buFont typeface="Wingdings" pitchFamily="2" charset="2"/>
              <a:buChar char="§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Char char="§"/>
              <a:defRPr lang="en-US" sz="2000" b="0" kern="1200">
                <a:solidFill>
                  <a:srgbClr val="29486D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kern="1200">
                <a:solidFill>
                  <a:srgbClr val="72AF2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Evaluating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battery swapping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pony express 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range extenders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Modelling multiple</a:t>
            </a:r>
            <a:r>
              <a:rPr kumimoji="0" lang="en-GB" sz="3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journeys for determining optimal </a:t>
            </a:r>
            <a:r>
              <a:rPr lang="en-GB" sz="3000">
                <a:solidFill>
                  <a:srgbClr val="9BBB59"/>
                </a:solidFill>
              </a:rPr>
              <a:t>charging strategies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98D464-33E8-CA08-5686-7780F2EB0F78}"/>
              </a:ext>
            </a:extLst>
          </p:cNvPr>
          <p:cNvSpPr txBox="1">
            <a:spLocks/>
          </p:cNvSpPr>
          <p:nvPr/>
        </p:nvSpPr>
        <p:spPr>
          <a:xfrm>
            <a:off x="1257300" y="5542823"/>
            <a:ext cx="14946017" cy="86409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79579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uiExpand="1" build="p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193" y="3559324"/>
            <a:ext cx="12495212" cy="1787500"/>
          </a:xfrm>
        </p:spPr>
        <p:txBody>
          <a:bodyPr/>
          <a:lstStyle/>
          <a:p>
            <a:r>
              <a:rPr lang="en-US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Thank You!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31478A-852A-8506-5FDB-3154920DF115}"/>
              </a:ext>
            </a:extLst>
          </p:cNvPr>
          <p:cNvSpPr txBox="1">
            <a:spLocks/>
          </p:cNvSpPr>
          <p:nvPr/>
        </p:nvSpPr>
        <p:spPr>
          <a:xfrm>
            <a:off x="1254193" y="5575548"/>
            <a:ext cx="10410087" cy="1452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800" b="1" kern="1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None/>
              <a:defRPr lang="en-US" sz="2000" b="0" kern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Parth Deshpande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600" b="0" i="0" u="sng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prd41@cam.ac.uk</a:t>
            </a: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| </a:t>
            </a:r>
            <a:r>
              <a:rPr kumimoji="0" lang="en-GB" sz="2600" b="0" i="0" u="sng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www.eng.cam.ac.uk/</a:t>
            </a:r>
            <a:r>
              <a:rPr kumimoji="0" lang="en-GB" sz="2600" b="0" i="0" u="sng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profiles/prd41</a:t>
            </a:r>
            <a:endParaRPr kumimoji="0" lang="en-GB" sz="260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E52153-753A-8DF0-8422-F8E0FA2E17A9}"/>
              </a:ext>
            </a:extLst>
          </p:cNvPr>
          <p:cNvSpPr txBox="1">
            <a:spLocks/>
          </p:cNvSpPr>
          <p:nvPr/>
        </p:nvSpPr>
        <p:spPr>
          <a:xfrm>
            <a:off x="3023320" y="7592059"/>
            <a:ext cx="7848872" cy="107983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Centre for Sustainable Road Freight</a:t>
            </a:r>
          </a:p>
          <a:p>
            <a:pPr algn="l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Department of Engineering, University of Cambridge</a:t>
            </a:r>
          </a:p>
        </p:txBody>
      </p:sp>
      <p:pic>
        <p:nvPicPr>
          <p:cNvPr id="16" name="Picture 15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A0636D64-F416-E132-50CE-1E9FB5BE7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24" y="7592059"/>
            <a:ext cx="1549305" cy="957641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68643E7F-FE96-1012-A082-46D3159F18E4}"/>
              </a:ext>
            </a:extLst>
          </p:cNvPr>
          <p:cNvSpPr txBox="1">
            <a:spLocks/>
          </p:cNvSpPr>
          <p:nvPr/>
        </p:nvSpPr>
        <p:spPr>
          <a:xfrm>
            <a:off x="14472592" y="8056168"/>
            <a:ext cx="2585384" cy="601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800" b="1" kern="1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None/>
              <a:defRPr lang="en-US" sz="2000" b="0" kern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GB" sz="2600" b="0" u="sng">
                <a:solidFill>
                  <a:srgbClr val="4F81BD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www.csrf.ac.uk</a:t>
            </a:r>
            <a:endParaRPr lang="en-GB" sz="2600" b="0" u="sng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652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29312" y="1792915"/>
            <a:ext cx="7886700" cy="4408997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Aim: To determine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number of trucks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required for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cost breakeven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1 km of ERS:</a:t>
            </a:r>
          </a:p>
          <a:p>
            <a:pPr marL="74295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Expenditure: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Infrastructure (£2m) on loan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Maintenance (5%)</a:t>
            </a:r>
          </a:p>
          <a:p>
            <a:pPr marL="74295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Profit: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Electricity selling (7p/kWh)</a:t>
            </a: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72AF2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Depends on number of trucks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Appendix: ERS Cost Breakeven Model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4">
                <a:extLst>
                  <a:ext uri="{FF2B5EF4-FFF2-40B4-BE49-F238E27FC236}">
                    <a16:creationId xmlns:a16="http://schemas.microsoft.com/office/drawing/2014/main" id="{72392CE8-FFD2-9F7C-B98C-77FB716CAF14}"/>
                  </a:ext>
                </a:extLst>
              </p:cNvPr>
              <p:cNvSpPr txBox="1"/>
              <p:nvPr/>
            </p:nvSpPr>
            <p:spPr>
              <a:xfrm>
                <a:off x="8841718" y="3689127"/>
                <a:ext cx="8852372" cy="2155617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GB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𝐸𝑅𝑆</m:t>
                              </m:r>
                            </m:sub>
                          </m:sSub>
                          <m:r>
                            <a:rPr lang="en-GB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GB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280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1+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2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Times New Roman" panose="020206030504050203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2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2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𝑧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GB" sz="28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28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sz="280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80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80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28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den>
                          </m:f>
                          <m:r>
                            <a:rPr lang="en-GB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 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𝑡𝑟</m:t>
                              </m:r>
                            </m:sub>
                          </m:sSub>
                          <m:r>
                            <a:rPr lang="en-GB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 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−4(</m:t>
                                      </m:r>
                                      <m:sSub>
                                        <m:sSubPr>
                                          <m:ctrlP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den>
                                  </m:f>
                                </m:sup>
                              </m:sSup>
                            </m:e>
                          </m:d>
                          <m:r>
                            <a:rPr lang="en-GB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 </m:t>
                          </m:r>
                          <m:d>
                            <m:d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80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𝑧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GB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n-GB" sz="28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sz="28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GB" sz="28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a:rPr lang="en-GB" sz="28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GB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GB" sz="16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5" name="TextBox 4">
                <a:extLst>
                  <a:ext uri="{FF2B5EF4-FFF2-40B4-BE49-F238E27FC236}">
                    <a16:creationId xmlns:a16="http://schemas.microsoft.com/office/drawing/2014/main" id="{72392CE8-FFD2-9F7C-B98C-77FB716CA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718" y="3689127"/>
                <a:ext cx="8852372" cy="2155617"/>
              </a:xfrm>
              <a:prstGeom prst="rect">
                <a:avLst/>
              </a:prstGeom>
              <a:blipFill>
                <a:blip r:embed="rId3"/>
                <a:stretch>
                  <a:fillRect b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>
            <a:extLst>
              <a:ext uri="{FF2B5EF4-FFF2-40B4-BE49-F238E27FC236}">
                <a16:creationId xmlns:a16="http://schemas.microsoft.com/office/drawing/2014/main" id="{72559BB7-0131-287E-706A-FE208DFC481C}"/>
              </a:ext>
            </a:extLst>
          </p:cNvPr>
          <p:cNvSpPr/>
          <p:nvPr/>
        </p:nvSpPr>
        <p:spPr>
          <a:xfrm>
            <a:off x="14258927" y="3855902"/>
            <a:ext cx="3066141" cy="947340"/>
          </a:xfrm>
          <a:prstGeom prst="rect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C2382B0-2364-71E9-F986-2DBAB89C5852}"/>
              </a:ext>
            </a:extLst>
          </p:cNvPr>
          <p:cNvSpPr/>
          <p:nvPr/>
        </p:nvSpPr>
        <p:spPr>
          <a:xfrm>
            <a:off x="14422251" y="4963926"/>
            <a:ext cx="2902817" cy="924690"/>
          </a:xfrm>
          <a:prstGeom prst="rect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F69BB82-C882-6763-34EC-B8C4BC6B7875}"/>
              </a:ext>
            </a:extLst>
          </p:cNvPr>
          <p:cNvSpPr/>
          <p:nvPr/>
        </p:nvSpPr>
        <p:spPr>
          <a:xfrm>
            <a:off x="9891641" y="4144244"/>
            <a:ext cx="814106" cy="505357"/>
          </a:xfrm>
          <a:prstGeom prst="rect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9199BD4-AA51-A4D6-5502-C551711B258E}"/>
              </a:ext>
            </a:extLst>
          </p:cNvPr>
          <p:cNvSpPr/>
          <p:nvPr/>
        </p:nvSpPr>
        <p:spPr>
          <a:xfrm>
            <a:off x="10572872" y="5266982"/>
            <a:ext cx="467942" cy="467942"/>
          </a:xfrm>
          <a:prstGeom prst="ellipse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E5167DF-1A9F-D261-3351-AF8114D8554D}"/>
              </a:ext>
            </a:extLst>
          </p:cNvPr>
          <p:cNvSpPr/>
          <p:nvPr/>
        </p:nvSpPr>
        <p:spPr>
          <a:xfrm>
            <a:off x="11064612" y="5250123"/>
            <a:ext cx="467942" cy="467942"/>
          </a:xfrm>
          <a:prstGeom prst="ellipse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545F8701-A095-D22B-8DE5-AFEFA71AA245}"/>
              </a:ext>
            </a:extLst>
          </p:cNvPr>
          <p:cNvSpPr/>
          <p:nvPr/>
        </p:nvSpPr>
        <p:spPr>
          <a:xfrm>
            <a:off x="10808604" y="4165904"/>
            <a:ext cx="498726" cy="498726"/>
          </a:xfrm>
          <a:prstGeom prst="ellipse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F5B8D1C-AF7D-4796-A379-426483F96E8A}"/>
              </a:ext>
            </a:extLst>
          </p:cNvPr>
          <p:cNvCxnSpPr>
            <a:cxnSpLocks/>
            <a:endCxn id="88" idx="0"/>
          </p:cNvCxnSpPr>
          <p:nvPr/>
        </p:nvCxnSpPr>
        <p:spPr>
          <a:xfrm>
            <a:off x="9238505" y="3429870"/>
            <a:ext cx="1060189" cy="714374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227E106-063F-4979-12B7-97A3657E77D9}"/>
              </a:ext>
            </a:extLst>
          </p:cNvPr>
          <p:cNvCxnSpPr>
            <a:cxnSpLocks/>
            <a:endCxn id="91" idx="0"/>
          </p:cNvCxnSpPr>
          <p:nvPr/>
        </p:nvCxnSpPr>
        <p:spPr>
          <a:xfrm flipH="1">
            <a:off x="11057967" y="2963091"/>
            <a:ext cx="59743" cy="1202813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39A5996E-06E0-2BB8-9230-F11A8BCBEF98}"/>
              </a:ext>
            </a:extLst>
          </p:cNvPr>
          <p:cNvCxnSpPr>
            <a:cxnSpLocks/>
            <a:stCxn id="102" idx="2"/>
            <a:endCxn id="110" idx="0"/>
          </p:cNvCxnSpPr>
          <p:nvPr/>
        </p:nvCxnSpPr>
        <p:spPr>
          <a:xfrm>
            <a:off x="13843281" y="3674190"/>
            <a:ext cx="46624" cy="430822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EC00917-F1D4-28FC-6A3F-2DF0618165B3}"/>
              </a:ext>
            </a:extLst>
          </p:cNvPr>
          <p:cNvCxnSpPr>
            <a:cxnSpLocks/>
            <a:stCxn id="103" idx="2"/>
          </p:cNvCxnSpPr>
          <p:nvPr/>
        </p:nvCxnSpPr>
        <p:spPr>
          <a:xfrm flipH="1">
            <a:off x="16912876" y="3180013"/>
            <a:ext cx="412192" cy="666138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2009568-C3BD-85A7-49D4-9E8426E9271C}"/>
              </a:ext>
            </a:extLst>
          </p:cNvPr>
          <p:cNvCxnSpPr>
            <a:cxnSpLocks/>
            <a:stCxn id="103" idx="2"/>
          </p:cNvCxnSpPr>
          <p:nvPr/>
        </p:nvCxnSpPr>
        <p:spPr>
          <a:xfrm flipH="1">
            <a:off x="16912876" y="3180013"/>
            <a:ext cx="412192" cy="1783913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D3B3FC02-5051-BE42-1B1D-80D140753939}"/>
              </a:ext>
            </a:extLst>
          </p:cNvPr>
          <p:cNvCxnSpPr>
            <a:cxnSpLocks/>
            <a:endCxn id="89" idx="4"/>
          </p:cNvCxnSpPr>
          <p:nvPr/>
        </p:nvCxnSpPr>
        <p:spPr>
          <a:xfrm flipH="1" flipV="1">
            <a:off x="10806843" y="5734924"/>
            <a:ext cx="120779" cy="1137027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213F826-9517-8AF3-6C00-586E28379023}"/>
              </a:ext>
            </a:extLst>
          </p:cNvPr>
          <p:cNvCxnSpPr>
            <a:cxnSpLocks/>
            <a:endCxn id="90" idx="5"/>
          </p:cNvCxnSpPr>
          <p:nvPr/>
        </p:nvCxnSpPr>
        <p:spPr>
          <a:xfrm flipH="1" flipV="1">
            <a:off x="11464025" y="5649536"/>
            <a:ext cx="395081" cy="565912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A75A901F-0B46-4946-6A7E-B1CBEEF548DA}"/>
              </a:ext>
            </a:extLst>
          </p:cNvPr>
          <p:cNvCxnSpPr>
            <a:cxnSpLocks/>
            <a:endCxn id="111" idx="4"/>
          </p:cNvCxnSpPr>
          <p:nvPr/>
        </p:nvCxnSpPr>
        <p:spPr>
          <a:xfrm flipV="1">
            <a:off x="9824985" y="5476575"/>
            <a:ext cx="381062" cy="1487560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91851EF9-B941-5CA7-AE8C-339D35438498}"/>
              </a:ext>
            </a:extLst>
          </p:cNvPr>
          <p:cNvSpPr txBox="1"/>
          <p:nvPr/>
        </p:nvSpPr>
        <p:spPr>
          <a:xfrm>
            <a:off x="7845022" y="2803337"/>
            <a:ext cx="177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cost of ERS (£/km)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164244-8B2A-5566-2F53-7728FFD12BC1}"/>
              </a:ext>
            </a:extLst>
          </p:cNvPr>
          <p:cNvSpPr txBox="1"/>
          <p:nvPr/>
        </p:nvSpPr>
        <p:spPr>
          <a:xfrm>
            <a:off x="10565313" y="1973388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years for breakeven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B948FAF-4379-5EBA-31F3-4590040E2E01}"/>
              </a:ext>
            </a:extLst>
          </p:cNvPr>
          <p:cNvSpPr txBox="1"/>
          <p:nvPr/>
        </p:nvSpPr>
        <p:spPr>
          <a:xfrm>
            <a:off x="12951859" y="2750860"/>
            <a:ext cx="1782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maintenance cost 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90861FD-BEC7-E3B5-27B9-B55D148397B9}"/>
                  </a:ext>
                </a:extLst>
              </p:cNvPr>
              <p:cNvSpPr txBox="1"/>
              <p:nvPr/>
            </p:nvSpPr>
            <p:spPr>
              <a:xfrm>
                <a:off x="16397776" y="2215005"/>
                <a:ext cx="1854583" cy="9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Sum of inflation terms over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GB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years</a:t>
                </a: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90861FD-BEC7-E3B5-27B9-B55D14839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7776" y="2215005"/>
                <a:ext cx="1854583" cy="965008"/>
              </a:xfrm>
              <a:prstGeom prst="rect">
                <a:avLst/>
              </a:prstGeom>
              <a:blipFill>
                <a:blip r:embed="rId4"/>
                <a:stretch>
                  <a:fillRect l="-2961" t="-3145" r="-987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CD7EF672-C43B-483E-4A55-AC70419EB2D4}"/>
              </a:ext>
            </a:extLst>
          </p:cNvPr>
          <p:cNvSpPr txBox="1"/>
          <p:nvPr/>
        </p:nvSpPr>
        <p:spPr>
          <a:xfrm>
            <a:off x="11149794" y="6160456"/>
            <a:ext cx="230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days of ERS use per year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E34E7C2-D865-92C2-849B-AA051CC32C95}"/>
              </a:ext>
            </a:extLst>
          </p:cNvPr>
          <p:cNvSpPr txBox="1"/>
          <p:nvPr/>
        </p:nvSpPr>
        <p:spPr>
          <a:xfrm>
            <a:off x="10503293" y="6877709"/>
            <a:ext cx="2430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transferred per vehicle (kWh/km)</a:t>
            </a:r>
          </a:p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(= Max. power / average speed)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6A5A0E3-DA2F-3A4A-550C-0DF3868D21C0}"/>
              </a:ext>
            </a:extLst>
          </p:cNvPr>
          <p:cNvSpPr txBox="1"/>
          <p:nvPr/>
        </p:nvSpPr>
        <p:spPr>
          <a:xfrm>
            <a:off x="8226028" y="6944371"/>
            <a:ext cx="2479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Electricity profit margin (pence/kWh)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21753EE6-64D0-FE28-F5FD-69EB520F7D68}"/>
              </a:ext>
            </a:extLst>
          </p:cNvPr>
          <p:cNvSpPr/>
          <p:nvPr/>
        </p:nvSpPr>
        <p:spPr>
          <a:xfrm>
            <a:off x="8989707" y="4685246"/>
            <a:ext cx="480384" cy="480384"/>
          </a:xfrm>
          <a:prstGeom prst="ellipse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981491B-EF50-446C-1513-37078AF530FD}"/>
              </a:ext>
            </a:extLst>
          </p:cNvPr>
          <p:cNvSpPr txBox="1"/>
          <p:nvPr/>
        </p:nvSpPr>
        <p:spPr>
          <a:xfrm>
            <a:off x="8100976" y="5476575"/>
            <a:ext cx="1387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number of trucks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C357A64-69DD-A424-8425-1295A0A37A97}"/>
              </a:ext>
            </a:extLst>
          </p:cNvPr>
          <p:cNvCxnSpPr>
            <a:cxnSpLocks/>
            <a:stCxn id="108" idx="0"/>
            <a:endCxn id="107" idx="3"/>
          </p:cNvCxnSpPr>
          <p:nvPr/>
        </p:nvCxnSpPr>
        <p:spPr>
          <a:xfrm flipV="1">
            <a:off x="8794907" y="5095279"/>
            <a:ext cx="265151" cy="381296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659B8511-9A4F-9F23-1E43-330B3B8C2D06}"/>
              </a:ext>
            </a:extLst>
          </p:cNvPr>
          <p:cNvSpPr/>
          <p:nvPr/>
        </p:nvSpPr>
        <p:spPr>
          <a:xfrm>
            <a:off x="13638417" y="4105012"/>
            <a:ext cx="502976" cy="502976"/>
          </a:xfrm>
          <a:prstGeom prst="ellipse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45644EC8-7FD5-D09D-E8E9-447D999C38B8}"/>
              </a:ext>
            </a:extLst>
          </p:cNvPr>
          <p:cNvSpPr/>
          <p:nvPr/>
        </p:nvSpPr>
        <p:spPr>
          <a:xfrm>
            <a:off x="9965855" y="4996192"/>
            <a:ext cx="480383" cy="480383"/>
          </a:xfrm>
          <a:prstGeom prst="ellipse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95EE224-EEEE-DA83-8FD5-EA8779BDD5C8}"/>
              </a:ext>
            </a:extLst>
          </p:cNvPr>
          <p:cNvSpPr txBox="1"/>
          <p:nvPr/>
        </p:nvSpPr>
        <p:spPr>
          <a:xfrm>
            <a:off x="11900863" y="1809622"/>
            <a:ext cx="209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loan instalment fraction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DE70809-CA72-457E-938C-38769AC3F3F2}"/>
              </a:ext>
            </a:extLst>
          </p:cNvPr>
          <p:cNvSpPr/>
          <p:nvPr/>
        </p:nvSpPr>
        <p:spPr>
          <a:xfrm>
            <a:off x="11307331" y="3961155"/>
            <a:ext cx="2120250" cy="863488"/>
          </a:xfrm>
          <a:prstGeom prst="rect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9C9B316E-338D-0E2B-FFFF-DF90A28FFD5C}"/>
              </a:ext>
            </a:extLst>
          </p:cNvPr>
          <p:cNvCxnSpPr>
            <a:cxnSpLocks/>
            <a:endCxn id="113" idx="0"/>
          </p:cNvCxnSpPr>
          <p:nvPr/>
        </p:nvCxnSpPr>
        <p:spPr>
          <a:xfrm flipH="1">
            <a:off x="12367456" y="2455953"/>
            <a:ext cx="80270" cy="1505202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025EDC8-15F0-FFAD-4702-8BEED695B585}"/>
              </a:ext>
            </a:extLst>
          </p:cNvPr>
          <p:cNvSpPr/>
          <p:nvPr/>
        </p:nvSpPr>
        <p:spPr>
          <a:xfrm>
            <a:off x="11720699" y="4926479"/>
            <a:ext cx="2209858" cy="708120"/>
          </a:xfrm>
          <a:prstGeom prst="rect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9CF772D-1DAD-2F1F-E392-8C125C5A4DEE}"/>
              </a:ext>
            </a:extLst>
          </p:cNvPr>
          <p:cNvCxnSpPr>
            <a:cxnSpLocks/>
            <a:endCxn id="115" idx="2"/>
          </p:cNvCxnSpPr>
          <p:nvPr/>
        </p:nvCxnSpPr>
        <p:spPr>
          <a:xfrm flipH="1" flipV="1">
            <a:off x="12825628" y="5634599"/>
            <a:ext cx="1224142" cy="1254198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4450ED5F-2AE1-AD61-572C-3F78D9F2C1BE}"/>
              </a:ext>
            </a:extLst>
          </p:cNvPr>
          <p:cNvSpPr txBox="1"/>
          <p:nvPr/>
        </p:nvSpPr>
        <p:spPr>
          <a:xfrm>
            <a:off x="13658951" y="6812733"/>
            <a:ext cx="334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Ramp-up curve for number of trucks using the ERS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CC8371D-65D5-06CF-553F-45F665B1EAE3}"/>
              </a:ext>
            </a:extLst>
          </p:cNvPr>
          <p:cNvSpPr txBox="1"/>
          <p:nvPr/>
        </p:nvSpPr>
        <p:spPr>
          <a:xfrm>
            <a:off x="14749573" y="2269067"/>
            <a:ext cx="1624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years for ERS construction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FA171230-4DA4-E779-B11D-3AF2BF9A1751}"/>
              </a:ext>
            </a:extLst>
          </p:cNvPr>
          <p:cNvSpPr/>
          <p:nvPr/>
        </p:nvSpPr>
        <p:spPr>
          <a:xfrm>
            <a:off x="16011343" y="3904883"/>
            <a:ext cx="402319" cy="402319"/>
          </a:xfrm>
          <a:prstGeom prst="ellipse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C043247-EA8A-4003-50FA-B844168B80F4}"/>
              </a:ext>
            </a:extLst>
          </p:cNvPr>
          <p:cNvCxnSpPr>
            <a:cxnSpLocks/>
            <a:endCxn id="119" idx="0"/>
          </p:cNvCxnSpPr>
          <p:nvPr/>
        </p:nvCxnSpPr>
        <p:spPr>
          <a:xfrm>
            <a:off x="15692316" y="3139286"/>
            <a:ext cx="520187" cy="765597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121" name="Oval 120">
            <a:extLst>
              <a:ext uri="{FF2B5EF4-FFF2-40B4-BE49-F238E27FC236}">
                <a16:creationId xmlns:a16="http://schemas.microsoft.com/office/drawing/2014/main" id="{75DD7AF4-555E-ED72-D8FF-B8A1E4F6FEC8}"/>
              </a:ext>
            </a:extLst>
          </p:cNvPr>
          <p:cNvSpPr/>
          <p:nvPr/>
        </p:nvSpPr>
        <p:spPr>
          <a:xfrm>
            <a:off x="13047206" y="5243479"/>
            <a:ext cx="382580" cy="382580"/>
          </a:xfrm>
          <a:prstGeom prst="ellipse">
            <a:avLst/>
          </a:prstGeom>
          <a:noFill/>
          <a:ln w="1905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94BB8D7-E869-A689-E1F5-9B49FBFD80E8}"/>
              </a:ext>
            </a:extLst>
          </p:cNvPr>
          <p:cNvCxnSpPr>
            <a:cxnSpLocks/>
            <a:endCxn id="121" idx="5"/>
          </p:cNvCxnSpPr>
          <p:nvPr/>
        </p:nvCxnSpPr>
        <p:spPr>
          <a:xfrm flipH="1" flipV="1">
            <a:off x="13373758" y="5570031"/>
            <a:ext cx="943732" cy="756185"/>
          </a:xfrm>
          <a:prstGeom prst="straightConnector1">
            <a:avLst/>
          </a:prstGeom>
          <a:noFill/>
          <a:ln w="19050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AE97B0D6-3C9A-0518-4846-54F2C3AC85C6}"/>
              </a:ext>
            </a:extLst>
          </p:cNvPr>
          <p:cNvSpPr txBox="1"/>
          <p:nvPr/>
        </p:nvSpPr>
        <p:spPr>
          <a:xfrm>
            <a:off x="14301947" y="6078635"/>
            <a:ext cx="2902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years for 98% ERS usage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D87C18-E405-14CF-B1FF-252BFD92957B}"/>
              </a:ext>
            </a:extLst>
          </p:cNvPr>
          <p:cNvSpPr txBox="1">
            <a:spLocks/>
          </p:cNvSpPr>
          <p:nvPr/>
        </p:nvSpPr>
        <p:spPr>
          <a:xfrm>
            <a:off x="3981482" y="8159887"/>
            <a:ext cx="5205264" cy="6463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^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 terms of freight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3A544E-1D62-4E2A-0A4C-B3CBE71DECE1}"/>
                  </a:ext>
                </a:extLst>
              </p:cNvPr>
              <p:cNvSpPr txBox="1"/>
              <p:nvPr/>
            </p:nvSpPr>
            <p:spPr>
              <a:xfrm>
                <a:off x="2070665" y="6937051"/>
                <a:ext cx="3239690" cy="958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0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3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GB" sz="3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sz="3000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  <m:r>
                            <a:rPr lang="en-GB" sz="3000">
                              <a:latin typeface="Cambria Math" panose="02040503050406030204" pitchFamily="18" charset="0"/>
                            </a:rPr>
                            <m:t> </m:t>
                          </m:r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sz="3000">
                              <a:latin typeface="Cambria Math" panose="02040503050406030204" pitchFamily="18" charset="0"/>
                            </a:rPr>
                            <m:t> </m:t>
                          </m:r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3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3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3A544E-1D62-4E2A-0A4C-B3CBE71D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665" y="6937051"/>
                <a:ext cx="3239690" cy="9585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07687F43-A7A9-C155-29CB-7A4E28E9C41B}"/>
              </a:ext>
            </a:extLst>
          </p:cNvPr>
          <p:cNvSpPr/>
          <p:nvPr/>
        </p:nvSpPr>
        <p:spPr>
          <a:xfrm>
            <a:off x="2447933" y="7198102"/>
            <a:ext cx="488360" cy="488360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F252D1-C31D-0EC3-D2CD-9027DA10108A}"/>
              </a:ext>
            </a:extLst>
          </p:cNvPr>
          <p:cNvSpPr txBox="1"/>
          <p:nvPr/>
        </p:nvSpPr>
        <p:spPr>
          <a:xfrm>
            <a:off x="631098" y="8078652"/>
            <a:ext cx="303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Annual freight flow (t/year)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FE909B-8CF7-A370-0BCA-37F362FB9A2E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2361141" y="7614943"/>
            <a:ext cx="158311" cy="463709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1B32A1E7-789B-C748-8B45-98B486ACE461}"/>
              </a:ext>
            </a:extLst>
          </p:cNvPr>
          <p:cNvSpPr/>
          <p:nvPr/>
        </p:nvSpPr>
        <p:spPr>
          <a:xfrm>
            <a:off x="3431357" y="6920791"/>
            <a:ext cx="488360" cy="488360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7DFA05-F6B7-AB30-7894-E843188B17CF}"/>
              </a:ext>
            </a:extLst>
          </p:cNvPr>
          <p:cNvSpPr/>
          <p:nvPr/>
        </p:nvSpPr>
        <p:spPr>
          <a:xfrm>
            <a:off x="3949661" y="6901980"/>
            <a:ext cx="488360" cy="488360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9BA0FD-8327-669B-551F-208A6527B4D4}"/>
              </a:ext>
            </a:extLst>
          </p:cNvPr>
          <p:cNvSpPr/>
          <p:nvPr/>
        </p:nvSpPr>
        <p:spPr>
          <a:xfrm>
            <a:off x="4444397" y="6917644"/>
            <a:ext cx="488360" cy="488360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8C86DF-146D-0254-9274-6EAC800FDC6C}"/>
              </a:ext>
            </a:extLst>
          </p:cNvPr>
          <p:cNvSpPr/>
          <p:nvPr/>
        </p:nvSpPr>
        <p:spPr>
          <a:xfrm>
            <a:off x="3919717" y="7458630"/>
            <a:ext cx="488360" cy="488360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236E41-4DCB-38D3-D97A-9BBEAA99CDD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2945871" y="6685820"/>
            <a:ext cx="557005" cy="306490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8E5DFA-F211-D1DC-A63D-E81CA736B3D1}"/>
              </a:ext>
            </a:extLst>
          </p:cNvPr>
          <p:cNvCxnSpPr>
            <a:cxnSpLocks/>
          </p:cNvCxnSpPr>
          <p:nvPr/>
        </p:nvCxnSpPr>
        <p:spPr>
          <a:xfrm flipH="1">
            <a:off x="4193840" y="6383078"/>
            <a:ext cx="33095" cy="558405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B39A89-2DA9-C4D0-220F-4A3420CD7651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4397351" y="7721578"/>
            <a:ext cx="459913" cy="73767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0F9319-1772-AAF7-9065-501302EE93E6}"/>
              </a:ext>
            </a:extLst>
          </p:cNvPr>
          <p:cNvCxnSpPr>
            <a:cxnSpLocks/>
            <a:stCxn id="21" idx="1"/>
            <a:endCxn id="14" idx="7"/>
          </p:cNvCxnSpPr>
          <p:nvPr/>
        </p:nvCxnSpPr>
        <p:spPr>
          <a:xfrm flipH="1">
            <a:off x="4861238" y="6656344"/>
            <a:ext cx="410693" cy="332819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D3E9DD6-AC22-840C-5500-74E61AAAEEF6}"/>
              </a:ext>
            </a:extLst>
          </p:cNvPr>
          <p:cNvSpPr txBox="1"/>
          <p:nvPr/>
        </p:nvSpPr>
        <p:spPr>
          <a:xfrm>
            <a:off x="4857264" y="7472179"/>
            <a:ext cx="2873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Energy efficiency of freight (kWh/t-km)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7AE9F6-B209-BC69-A053-4D7B5BB64328}"/>
              </a:ext>
            </a:extLst>
          </p:cNvPr>
          <p:cNvSpPr txBox="1"/>
          <p:nvPr/>
        </p:nvSpPr>
        <p:spPr>
          <a:xfrm>
            <a:off x="5271931" y="6333178"/>
            <a:ext cx="2873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Number of days of ERS usage (days/year)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61CFCE-B7D1-9A52-D5E3-68CB533BF619}"/>
              </a:ext>
            </a:extLst>
          </p:cNvPr>
          <p:cNvSpPr txBox="1"/>
          <p:nvPr/>
        </p:nvSpPr>
        <p:spPr>
          <a:xfrm>
            <a:off x="3468757" y="5895556"/>
            <a:ext cx="323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Max. number of trucks (1/day)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57107E-0BA1-0F5C-5C8F-35A457CD2812}"/>
              </a:ext>
            </a:extLst>
          </p:cNvPr>
          <p:cNvSpPr txBox="1"/>
          <p:nvPr/>
        </p:nvSpPr>
        <p:spPr>
          <a:xfrm>
            <a:off x="943212" y="6201568"/>
            <a:ext cx="2873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Energy transferred per vehicle (kWh/km)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A51FC9-8AC7-58D2-C447-DBF9C9B330C3}"/>
              </a:ext>
            </a:extLst>
          </p:cNvPr>
          <p:cNvSpPr txBox="1"/>
          <p:nvPr/>
        </p:nvSpPr>
        <p:spPr>
          <a:xfrm>
            <a:off x="7743378" y="9036226"/>
            <a:ext cx="70543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Ref: Parth Deshpande et al. (2023), “A breakeven cost analysis framework for electric road systems”, Transportation Research Part D: Transport and Environment, ﻿103870.</a:t>
            </a:r>
          </a:p>
        </p:txBody>
      </p:sp>
    </p:spTree>
    <p:extLst>
      <p:ext uri="{BB962C8B-B14F-4D97-AF65-F5344CB8AC3E}">
        <p14:creationId xmlns:p14="http://schemas.microsoft.com/office/powerpoint/2010/main" val="304977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 animBg="1"/>
      <p:bldP spid="108" grpId="0"/>
      <p:bldP spid="110" grpId="0" animBg="1"/>
      <p:bldP spid="111" grpId="0" animBg="1"/>
      <p:bldP spid="112" grpId="0"/>
      <p:bldP spid="113" grpId="0" animBg="1"/>
      <p:bldP spid="115" grpId="0" animBg="1"/>
      <p:bldP spid="117" grpId="0"/>
      <p:bldP spid="118" grpId="0"/>
      <p:bldP spid="119" grpId="0" animBg="1"/>
      <p:bldP spid="121" grpId="0" animBg="1"/>
      <p:bldP spid="123" grpId="0"/>
      <p:bldP spid="6" grpId="0" build="p"/>
      <p:bldP spid="8" grpId="0"/>
      <p:bldP spid="9" grpId="0" animBg="1"/>
      <p:bldP spid="10" grpId="0"/>
      <p:bldP spid="12" grpId="0" animBg="1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Road Freight Statistics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D16983EC-C216-AE40-5835-1BBCB1A72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" r="5314"/>
          <a:stretch/>
        </p:blipFill>
        <p:spPr>
          <a:xfrm>
            <a:off x="2044314" y="1905369"/>
            <a:ext cx="11703124" cy="60244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626326-80AA-438E-BC59-CDDA76A4E2E3}"/>
              </a:ext>
            </a:extLst>
          </p:cNvPr>
          <p:cNvSpPr txBox="1"/>
          <p:nvPr/>
        </p:nvSpPr>
        <p:spPr>
          <a:xfrm>
            <a:off x="11159967" y="8189322"/>
            <a:ext cx="710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Source: OECD </a:t>
            </a: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https://data.oecd.org/transport/freight-transport.htm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928ED7-2CB8-C9E3-AF5A-2D60DB737C54}"/>
              </a:ext>
            </a:extLst>
          </p:cNvPr>
          <p:cNvSpPr txBox="1"/>
          <p:nvPr/>
        </p:nvSpPr>
        <p:spPr>
          <a:xfrm>
            <a:off x="1439144" y="8158545"/>
            <a:ext cx="880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* EU data from major countries, i.e., France, Germany, Italy and Netherlands</a:t>
            </a:r>
          </a:p>
        </p:txBody>
      </p:sp>
    </p:spTree>
    <p:extLst>
      <p:ext uri="{BB962C8B-B14F-4D97-AF65-F5344CB8AC3E}">
        <p14:creationId xmlns:p14="http://schemas.microsoft.com/office/powerpoint/2010/main" val="4281126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Electric Road Systems (ERS)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DEECDBD-4B92-1CB6-A21C-9849C4F3CE44}"/>
              </a:ext>
            </a:extLst>
          </p:cNvPr>
          <p:cNvGrpSpPr/>
          <p:nvPr/>
        </p:nvGrpSpPr>
        <p:grpSpPr>
          <a:xfrm>
            <a:off x="12312352" y="2424212"/>
            <a:ext cx="3888432" cy="6125754"/>
            <a:chOff x="7657862" y="1429791"/>
            <a:chExt cx="3888432" cy="6125754"/>
          </a:xfrm>
        </p:grpSpPr>
        <p:pic>
          <p:nvPicPr>
            <p:cNvPr id="19" name="Picture 18" descr="A picture containing outdoor, sky, vehicle, land vehicle&#10;&#10;Description automatically generated">
              <a:extLst>
                <a:ext uri="{FF2B5EF4-FFF2-40B4-BE49-F238E27FC236}">
                  <a16:creationId xmlns:a16="http://schemas.microsoft.com/office/drawing/2014/main" id="{BD0299E8-2891-E176-4110-8C016E1BE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7862" y="1429791"/>
              <a:ext cx="3888432" cy="583264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282704-0DA3-9D11-00CD-400DDF1E25DE}"/>
                </a:ext>
              </a:extLst>
            </p:cNvPr>
            <p:cNvSpPr txBox="1"/>
            <p:nvPr/>
          </p:nvSpPr>
          <p:spPr>
            <a:xfrm>
              <a:off x="8521958" y="7247768"/>
              <a:ext cx="302433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Credit: Dezeen.com</a:t>
              </a: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131E79F-0B6B-051D-5448-ADA8C3BD5CC1}"/>
              </a:ext>
            </a:extLst>
          </p:cNvPr>
          <p:cNvSpPr txBox="1">
            <a:spLocks/>
          </p:cNvSpPr>
          <p:nvPr/>
        </p:nvSpPr>
        <p:spPr>
          <a:xfrm>
            <a:off x="1583160" y="2335189"/>
            <a:ext cx="7560840" cy="5921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Tx/>
              <a:buFont typeface="Wingdings" pitchFamily="2" charset="2"/>
              <a:buChar char="§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Char char="§"/>
              <a:defRPr lang="en-US" sz="2000" b="0" kern="1200">
                <a:solidFill>
                  <a:srgbClr val="29486D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kern="1200">
                <a:solidFill>
                  <a:srgbClr val="72AF2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In-road (on-ground) power transfer</a:t>
            </a:r>
          </a:p>
          <a:p>
            <a:pPr>
              <a:buFont typeface="Arial" panose="020B0604020202020204" pitchFamily="34" charset="0"/>
              <a:buChar char="•"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Wireless (inductive) power transfer</a:t>
            </a:r>
          </a:p>
          <a:p>
            <a:pPr>
              <a:buFont typeface="Arial" panose="020B0604020202020204" pitchFamily="34" charset="0"/>
              <a:buChar char="•"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Overhead catenary cables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88D521-7954-EECF-6311-7A85154D20BA}"/>
              </a:ext>
            </a:extLst>
          </p:cNvPr>
          <p:cNvGrpSpPr/>
          <p:nvPr/>
        </p:nvGrpSpPr>
        <p:grpSpPr>
          <a:xfrm>
            <a:off x="9820366" y="3201678"/>
            <a:ext cx="7604554" cy="4534816"/>
            <a:chOff x="5144244" y="1715006"/>
            <a:chExt cx="7604554" cy="4534816"/>
          </a:xfrm>
        </p:grpSpPr>
        <p:pic>
          <p:nvPicPr>
            <p:cNvPr id="23" name="Picture 22" descr="A truck driving on a road&#10;&#10;Description automatically generated with low confidence">
              <a:extLst>
                <a:ext uri="{FF2B5EF4-FFF2-40B4-BE49-F238E27FC236}">
                  <a16:creationId xmlns:a16="http://schemas.microsoft.com/office/drawing/2014/main" id="{683D7745-FCF9-AF5E-D6A0-15537D38A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244" y="1715006"/>
              <a:ext cx="7538918" cy="424064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AEC49D-6B95-ACE6-629D-249412663AE7}"/>
                </a:ext>
              </a:extLst>
            </p:cNvPr>
            <p:cNvSpPr txBox="1"/>
            <p:nvPr/>
          </p:nvSpPr>
          <p:spPr>
            <a:xfrm>
              <a:off x="9724462" y="5942045"/>
              <a:ext cx="302433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Credit: </a:t>
              </a:r>
              <a:r>
                <a:rPr lang="en-GB" sz="1400" kern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BusinessWire</a:t>
              </a: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6D66EA-31E1-5CB2-FC7B-948FC4D4C2D2}"/>
              </a:ext>
            </a:extLst>
          </p:cNvPr>
          <p:cNvGrpSpPr/>
          <p:nvPr/>
        </p:nvGrpSpPr>
        <p:grpSpPr>
          <a:xfrm>
            <a:off x="9769000" y="2731506"/>
            <a:ext cx="7655920" cy="5414908"/>
            <a:chOff x="6891797" y="2400069"/>
            <a:chExt cx="7655920" cy="5414908"/>
          </a:xfrm>
        </p:grpSpPr>
        <p:pic>
          <p:nvPicPr>
            <p:cNvPr id="25" name="Picture 24" descr="A truck on the ERS">
              <a:extLst>
                <a:ext uri="{FF2B5EF4-FFF2-40B4-BE49-F238E27FC236}">
                  <a16:creationId xmlns:a16="http://schemas.microsoft.com/office/drawing/2014/main" id="{66D041C3-615B-6132-2C6D-9FAB76316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1797" y="2400069"/>
              <a:ext cx="7655920" cy="510394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DAC899-F70B-ECCA-C996-85D3B4E4362D}"/>
                </a:ext>
              </a:extLst>
            </p:cNvPr>
            <p:cNvSpPr txBox="1"/>
            <p:nvPr/>
          </p:nvSpPr>
          <p:spPr>
            <a:xfrm>
              <a:off x="10980837" y="7507200"/>
              <a:ext cx="34871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Credit: Siemens Mobility GmbH</a:t>
              </a:r>
              <a:endParaRPr lang="en-GB" sz="24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18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Emissions Comparison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pic>
        <p:nvPicPr>
          <p:cNvPr id="132" name="Picture 131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FD8BF383-44B0-58F8-8708-F3DC932B3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5" y="3424602"/>
            <a:ext cx="16208330" cy="4920568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D7ACEE33-7B92-3492-3A85-84E70AE01ECC}"/>
              </a:ext>
            </a:extLst>
          </p:cNvPr>
          <p:cNvSpPr txBox="1"/>
          <p:nvPr/>
        </p:nvSpPr>
        <p:spPr>
          <a:xfrm>
            <a:off x="2591272" y="8345170"/>
            <a:ext cx="9937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2020 Grid Electricity Emissions Factors v1.4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www.carbonfootprint.com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| Emissions subject to change</a:t>
            </a:r>
          </a:p>
        </p:txBody>
      </p:sp>
      <p:sp>
        <p:nvSpPr>
          <p:cNvPr id="134" name="Content Placeholder 1">
            <a:extLst>
              <a:ext uri="{FF2B5EF4-FFF2-40B4-BE49-F238E27FC236}">
                <a16:creationId xmlns:a16="http://schemas.microsoft.com/office/drawing/2014/main" id="{8E94A17D-E474-73B4-F6D7-4126768D814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138779"/>
            <a:ext cx="15773400" cy="1285824"/>
          </a:xfrm>
        </p:spPr>
        <p:txBody>
          <a:bodyPr/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Well-to-wheel efficiencies: 23% for FCEV, 70% for BEV, 77% for ERS EV</a:t>
            </a:r>
          </a:p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Diesel well-to-wheel efficiency: 38%; Emissions factor: 0.3 kg-CO</a:t>
            </a:r>
            <a:r>
              <a:rPr lang="en-US" sz="26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/kWh</a:t>
            </a:r>
          </a:p>
        </p:txBody>
      </p:sp>
    </p:spTree>
    <p:extLst>
      <p:ext uri="{BB962C8B-B14F-4D97-AF65-F5344CB8AC3E}">
        <p14:creationId xmlns:p14="http://schemas.microsoft.com/office/powerpoint/2010/main" val="287081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ERS Cost Breakeven Model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D2A0046-074B-E9CD-9603-601E0149E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49" r="4781" b="7311"/>
          <a:stretch/>
        </p:blipFill>
        <p:spPr>
          <a:xfrm>
            <a:off x="2678637" y="2070241"/>
            <a:ext cx="10709702" cy="433191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3DAD92-3AE7-86AE-8EF4-39FB77D6B5B1}"/>
              </a:ext>
            </a:extLst>
          </p:cNvPr>
          <p:cNvCxnSpPr>
            <a:cxnSpLocks/>
          </p:cNvCxnSpPr>
          <p:nvPr/>
        </p:nvCxnSpPr>
        <p:spPr>
          <a:xfrm>
            <a:off x="3882395" y="6424784"/>
            <a:ext cx="0" cy="16201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794F18-F6F4-4521-DA79-112B66D27B02}"/>
              </a:ext>
            </a:extLst>
          </p:cNvPr>
          <p:cNvCxnSpPr>
            <a:cxnSpLocks/>
          </p:cNvCxnSpPr>
          <p:nvPr/>
        </p:nvCxnSpPr>
        <p:spPr>
          <a:xfrm>
            <a:off x="4949975" y="6424784"/>
            <a:ext cx="0" cy="16201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67E506-87D3-507F-D39C-6FC75DEEE4C9}"/>
              </a:ext>
            </a:extLst>
          </p:cNvPr>
          <p:cNvCxnSpPr>
            <a:cxnSpLocks/>
          </p:cNvCxnSpPr>
          <p:nvPr/>
        </p:nvCxnSpPr>
        <p:spPr>
          <a:xfrm>
            <a:off x="7237199" y="6424784"/>
            <a:ext cx="0" cy="16201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FF42A2-DCE6-0CCA-4A11-C484E81A573E}"/>
              </a:ext>
            </a:extLst>
          </p:cNvPr>
          <p:cNvCxnSpPr>
            <a:cxnSpLocks/>
          </p:cNvCxnSpPr>
          <p:nvPr/>
        </p:nvCxnSpPr>
        <p:spPr>
          <a:xfrm>
            <a:off x="3882395" y="8044962"/>
            <a:ext cx="106758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5B0A0D-5EF3-AD6E-A2DC-0C657F62AA22}"/>
              </a:ext>
            </a:extLst>
          </p:cNvPr>
          <p:cNvCxnSpPr>
            <a:cxnSpLocks/>
          </p:cNvCxnSpPr>
          <p:nvPr/>
        </p:nvCxnSpPr>
        <p:spPr>
          <a:xfrm>
            <a:off x="4949975" y="8044962"/>
            <a:ext cx="228722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44C4B7-7AAC-22F6-2EE6-901B9C7E8D0F}"/>
                  </a:ext>
                </a:extLst>
              </p:cNvPr>
              <p:cNvSpPr txBox="1"/>
              <p:nvPr/>
            </p:nvSpPr>
            <p:spPr>
              <a:xfrm>
                <a:off x="2229857" y="8375082"/>
                <a:ext cx="25166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latin typeface="Arial" panose="020B0604020202020204" pitchFamily="34" charset="0"/>
                    <a:cs typeface="Arial" panose="020B0604020202020204" pitchFamily="34" charset="0"/>
                  </a:rPr>
                  <a:t>Construction time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GB" sz="18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44C4B7-7AAC-22F6-2EE6-901B9C7E8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857" y="8375082"/>
                <a:ext cx="2516634" cy="369332"/>
              </a:xfrm>
              <a:prstGeom prst="rect">
                <a:avLst/>
              </a:prstGeom>
              <a:blipFill>
                <a:blip r:embed="rId5"/>
                <a:stretch>
                  <a:fillRect l="-217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FCC9CD-9698-6D3D-6358-B4519C76CF1D}"/>
                  </a:ext>
                </a:extLst>
              </p:cNvPr>
              <p:cNvSpPr txBox="1"/>
              <p:nvPr/>
            </p:nvSpPr>
            <p:spPr>
              <a:xfrm>
                <a:off x="4962514" y="8375084"/>
                <a:ext cx="34149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latin typeface="Arial" panose="020B0604020202020204" pitchFamily="34" charset="0"/>
                    <a:cs typeface="Arial" panose="020B0604020202020204" pitchFamily="34" charset="0"/>
                  </a:rPr>
                  <a:t>98% usage ramp-up time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GB" sz="18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FCC9CD-9698-6D3D-6358-B4519C76C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514" y="8375084"/>
                <a:ext cx="3414986" cy="369332"/>
              </a:xfrm>
              <a:prstGeom prst="rect">
                <a:avLst/>
              </a:prstGeom>
              <a:blipFill>
                <a:blip r:embed="rId6"/>
                <a:stretch>
                  <a:fillRect l="-142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8309AC-CD8B-12E1-B170-5883B64A513B}"/>
                  </a:ext>
                </a:extLst>
              </p:cNvPr>
              <p:cNvSpPr txBox="1"/>
              <p:nvPr/>
            </p:nvSpPr>
            <p:spPr>
              <a:xfrm>
                <a:off x="7872731" y="7703324"/>
                <a:ext cx="3341787" cy="394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latin typeface="Arial" panose="020B0604020202020204" pitchFamily="34" charset="0"/>
                    <a:cs typeface="Arial" panose="020B0604020202020204" pitchFamily="34" charset="0"/>
                  </a:rPr>
                  <a:t>Breakeven point (at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</m:oMath>
                </a14:m>
                <a:r>
                  <a:rPr lang="en-GB" sz="1800">
                    <a:latin typeface="Arial" panose="020B0604020202020204" pitchFamily="34" charset="0"/>
                    <a:cs typeface="Arial" panose="020B0604020202020204" pitchFamily="34" charset="0"/>
                  </a:rPr>
                  <a:t> years)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8309AC-CD8B-12E1-B170-5883B64A5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731" y="7703324"/>
                <a:ext cx="3341787" cy="394852"/>
              </a:xfrm>
              <a:prstGeom prst="rect">
                <a:avLst/>
              </a:prstGeom>
              <a:blipFill>
                <a:blip r:embed="rId7"/>
                <a:stretch>
                  <a:fillRect l="-1457" t="-937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321873-8556-6D11-AF6B-6FAC68E2DAAB}"/>
              </a:ext>
            </a:extLst>
          </p:cNvPr>
          <p:cNvCxnSpPr>
            <a:cxnSpLocks/>
          </p:cNvCxnSpPr>
          <p:nvPr/>
        </p:nvCxnSpPr>
        <p:spPr>
          <a:xfrm>
            <a:off x="10585571" y="4101632"/>
            <a:ext cx="0" cy="26735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D66411-605A-001D-9528-119A379EFDB3}"/>
              </a:ext>
            </a:extLst>
          </p:cNvPr>
          <p:cNvCxnSpPr>
            <a:cxnSpLocks/>
          </p:cNvCxnSpPr>
          <p:nvPr/>
        </p:nvCxnSpPr>
        <p:spPr>
          <a:xfrm>
            <a:off x="3882395" y="6778174"/>
            <a:ext cx="6703176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1D14A3-56D8-BC1A-5DE1-22409599AF75}"/>
                  </a:ext>
                </a:extLst>
              </p:cNvPr>
              <p:cNvSpPr txBox="1"/>
              <p:nvPr/>
            </p:nvSpPr>
            <p:spPr>
              <a:xfrm>
                <a:off x="9962725" y="7065531"/>
                <a:ext cx="2243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latin typeface="Arial" panose="020B0604020202020204" pitchFamily="34" charset="0"/>
                    <a:cs typeface="Arial" panose="020B0604020202020204" pitchFamily="34" charset="0"/>
                  </a:rPr>
                  <a:t>Loan duration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GB" sz="18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1D14A3-56D8-BC1A-5DE1-22409599A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2725" y="7065531"/>
                <a:ext cx="2243027" cy="369332"/>
              </a:xfrm>
              <a:prstGeom prst="rect">
                <a:avLst/>
              </a:prstGeom>
              <a:blipFill>
                <a:blip r:embed="rId8"/>
                <a:stretch>
                  <a:fillRect l="-217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BA05645-75F1-FB33-4965-D1B81D1659C3}"/>
              </a:ext>
            </a:extLst>
          </p:cNvPr>
          <p:cNvSpPr txBox="1"/>
          <p:nvPr/>
        </p:nvSpPr>
        <p:spPr>
          <a:xfrm>
            <a:off x="11019209" y="6372124"/>
            <a:ext cx="210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Time (years)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382410-C778-30A6-4AA5-3149639BC061}"/>
              </a:ext>
            </a:extLst>
          </p:cNvPr>
          <p:cNvCxnSpPr>
            <a:cxnSpLocks/>
          </p:cNvCxnSpPr>
          <p:nvPr/>
        </p:nvCxnSpPr>
        <p:spPr>
          <a:xfrm flipV="1">
            <a:off x="4206431" y="8044962"/>
            <a:ext cx="108012" cy="33012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331A66-AEED-1E4F-BB29-D5FFD0D23902}"/>
              </a:ext>
            </a:extLst>
          </p:cNvPr>
          <p:cNvCxnSpPr>
            <a:cxnSpLocks/>
          </p:cNvCxnSpPr>
          <p:nvPr/>
        </p:nvCxnSpPr>
        <p:spPr>
          <a:xfrm flipH="1" flipV="1">
            <a:off x="5712167" y="8051980"/>
            <a:ext cx="106602" cy="35339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A49FBF-4A50-EEB4-CE1E-BE32E39AD3B8}"/>
              </a:ext>
            </a:extLst>
          </p:cNvPr>
          <p:cNvCxnSpPr>
            <a:cxnSpLocks/>
          </p:cNvCxnSpPr>
          <p:nvPr/>
        </p:nvCxnSpPr>
        <p:spPr>
          <a:xfrm flipV="1">
            <a:off x="8317319" y="4857715"/>
            <a:ext cx="0" cy="29136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039893-7A1D-0181-F62C-0238DCC47FAD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9788097" y="6775209"/>
            <a:ext cx="174628" cy="474988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3847EE-FE78-BF1A-4E62-3F97ACCA4713}"/>
                  </a:ext>
                </a:extLst>
              </p:cNvPr>
              <p:cNvSpPr txBox="1"/>
              <p:nvPr/>
            </p:nvSpPr>
            <p:spPr>
              <a:xfrm>
                <a:off x="3996840" y="1803762"/>
                <a:ext cx="807329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100" b="1">
                    <a:latin typeface="Arial" panose="020B0604020202020204" pitchFamily="34" charset="0"/>
                    <a:cs typeface="Arial" panose="020B0604020202020204" pitchFamily="34" charset="0"/>
                  </a:rPr>
                  <a:t>Money in/out for maximum number of trucks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1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1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GB" sz="2100" b="1">
                            <a:latin typeface="Cambria Math" panose="02040503050406030204" pitchFamily="18" charset="0"/>
                          </a:rPr>
                          <m:t>𝐓</m:t>
                        </m:r>
                      </m:sub>
                    </m:sSub>
                  </m:oMath>
                </a14:m>
                <a:r>
                  <a:rPr lang="en-GB" sz="2100" b="1">
                    <a:latin typeface="Arial" panose="020B0604020202020204" pitchFamily="34" charset="0"/>
                    <a:cs typeface="Arial" panose="020B0604020202020204" pitchFamily="34" charset="0"/>
                  </a:rPr>
                  <a:t>) = 3000/day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3847EE-FE78-BF1A-4E62-3F97ACCA4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840" y="1803762"/>
                <a:ext cx="8073299" cy="415498"/>
              </a:xfrm>
              <a:prstGeom prst="rect">
                <a:avLst/>
              </a:prstGeom>
              <a:blipFill>
                <a:blip r:embed="rId9"/>
                <a:stretch>
                  <a:fillRect t="-8824" b="-2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2FDE7FB-82BB-355C-F037-712D8FF767A5}"/>
              </a:ext>
            </a:extLst>
          </p:cNvPr>
          <p:cNvSpPr txBox="1"/>
          <p:nvPr/>
        </p:nvSpPr>
        <p:spPr>
          <a:xfrm>
            <a:off x="7743378" y="9036226"/>
            <a:ext cx="70543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Ref: Parth Deshpande et al. (2023), “A breakeven cost analysis framework for electric road systems”, Transportation Research Part D: Transport and Environment, ﻿103870.</a:t>
            </a:r>
          </a:p>
        </p:txBody>
      </p:sp>
    </p:spTree>
    <p:extLst>
      <p:ext uri="{BB962C8B-B14F-4D97-AF65-F5344CB8AC3E}">
        <p14:creationId xmlns:p14="http://schemas.microsoft.com/office/powerpoint/2010/main" val="292906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ERS Cost Breakeven Model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F51B5A7-5B86-9A26-0350-C162E12FE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7054" y="2848260"/>
            <a:ext cx="12929634" cy="49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15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CC2AED-DAD6-8CE4-92D0-1F18789FD348}"/>
              </a:ext>
            </a:extLst>
          </p:cNvPr>
          <p:cNvSpPr/>
          <p:nvPr/>
        </p:nvSpPr>
        <p:spPr>
          <a:xfrm>
            <a:off x="799390" y="1751562"/>
            <a:ext cx="7886700" cy="8288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1B09886-40AF-AF4F-9732-7887ED04C9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247" b="8344"/>
          <a:stretch/>
        </p:blipFill>
        <p:spPr>
          <a:xfrm>
            <a:off x="1238500" y="1867466"/>
            <a:ext cx="7109990" cy="82884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A5B0C4-C5E1-E6CE-E59A-E04427598264}"/>
              </a:ext>
            </a:extLst>
          </p:cNvPr>
          <p:cNvSpPr/>
          <p:nvPr/>
        </p:nvSpPr>
        <p:spPr>
          <a:xfrm>
            <a:off x="4802895" y="6025928"/>
            <a:ext cx="3613731" cy="3996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ERS Cost Breakeven Results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81C15039-1B53-FB17-7482-327F9CECA6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01609"/>
              </p:ext>
            </p:extLst>
          </p:nvPr>
        </p:nvGraphicFramePr>
        <p:xfrm>
          <a:off x="10838177" y="3865688"/>
          <a:ext cx="5436245" cy="2781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1417">
                  <a:extLst>
                    <a:ext uri="{9D8B030D-6E8A-4147-A177-3AD203B41FA5}">
                      <a16:colId xmlns:a16="http://schemas.microsoft.com/office/drawing/2014/main" val="555939152"/>
                    </a:ext>
                  </a:extLst>
                </a:gridCol>
                <a:gridCol w="3854828">
                  <a:extLst>
                    <a:ext uri="{9D8B030D-6E8A-4147-A177-3AD203B41FA5}">
                      <a16:colId xmlns:a16="http://schemas.microsoft.com/office/drawing/2014/main" val="2727473681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r>
                        <a:rPr lang="en-GB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Scenario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27842152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 case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942613312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profit margin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88294660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infrastructure costs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602328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(d)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Longer loan duration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6463046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D85B18D-1B59-9223-D59D-37E7352CC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330" y="7088510"/>
            <a:ext cx="6886391" cy="8640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04023A-E8AB-B8CE-A59C-BFBCCF4F4E53}"/>
              </a:ext>
            </a:extLst>
          </p:cNvPr>
          <p:cNvSpPr/>
          <p:nvPr/>
        </p:nvSpPr>
        <p:spPr>
          <a:xfrm>
            <a:off x="4910908" y="1867466"/>
            <a:ext cx="3213983" cy="3996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1877A2-AC12-573B-5D0B-B65C9DF339CC}"/>
              </a:ext>
            </a:extLst>
          </p:cNvPr>
          <p:cNvSpPr/>
          <p:nvPr/>
        </p:nvSpPr>
        <p:spPr>
          <a:xfrm>
            <a:off x="1189164" y="6079934"/>
            <a:ext cx="3613731" cy="3996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</p:spTree>
    <p:extLst>
      <p:ext uri="{BB962C8B-B14F-4D97-AF65-F5344CB8AC3E}">
        <p14:creationId xmlns:p14="http://schemas.microsoft.com/office/powerpoint/2010/main" val="226079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ERS Cost Breakeven Results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Ainalis, J. Miles, D. Cebon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750CED-9C62-2610-29D3-20494FE4E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6" y="7856986"/>
            <a:ext cx="6886391" cy="864096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8C3141AC-357C-5267-FD90-E24BEB5C53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0"/>
          <a:stretch/>
        </p:blipFill>
        <p:spPr>
          <a:xfrm>
            <a:off x="595093" y="1861892"/>
            <a:ext cx="8299589" cy="4953758"/>
          </a:xfrm>
          <a:prstGeom prst="rect">
            <a:avLst/>
          </a:prstGeom>
        </p:spPr>
      </p:pic>
      <p:pic>
        <p:nvPicPr>
          <p:cNvPr id="11" name="Picture 10" descr="Diagram, map&#10;&#10;Description automatically generated">
            <a:extLst>
              <a:ext uri="{FF2B5EF4-FFF2-40B4-BE49-F238E27FC236}">
                <a16:creationId xmlns:a16="http://schemas.microsoft.com/office/drawing/2014/main" id="{C173F35F-6C46-FA2F-FB88-2A6A628693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6"/>
          <a:stretch/>
        </p:blipFill>
        <p:spPr>
          <a:xfrm>
            <a:off x="9724644" y="558754"/>
            <a:ext cx="7594737" cy="3157323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1EBC0301-FB9E-5432-28E0-1AFD3B3C21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5"/>
          <a:stretch/>
        </p:blipFill>
        <p:spPr>
          <a:xfrm>
            <a:off x="9259209" y="5515594"/>
            <a:ext cx="8631885" cy="451880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5406FF-219B-AAF7-4DF5-D33FAD25BAFF}"/>
              </a:ext>
            </a:extLst>
          </p:cNvPr>
          <p:cNvSpPr txBox="1">
            <a:spLocks/>
          </p:cNvSpPr>
          <p:nvPr/>
        </p:nvSpPr>
        <p:spPr>
          <a:xfrm>
            <a:off x="1851753" y="6949657"/>
            <a:ext cx="5346396" cy="647835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India – ERS Cost: £1.8m / km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504A2A-3C3A-176C-8737-B633BEAB4AB7}"/>
              </a:ext>
            </a:extLst>
          </p:cNvPr>
          <p:cNvSpPr txBox="1">
            <a:spLocks/>
          </p:cNvSpPr>
          <p:nvPr/>
        </p:nvSpPr>
        <p:spPr>
          <a:xfrm>
            <a:off x="10409312" y="3657300"/>
            <a:ext cx="6607727" cy="490826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South Africa – ERS Cost: £1.8m / km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B8B8E9E-2776-58F9-CF11-8BBD0A9CB815}"/>
              </a:ext>
            </a:extLst>
          </p:cNvPr>
          <p:cNvSpPr txBox="1">
            <a:spLocks/>
          </p:cNvSpPr>
          <p:nvPr/>
        </p:nvSpPr>
        <p:spPr>
          <a:xfrm>
            <a:off x="10710791" y="4958257"/>
            <a:ext cx="5346396" cy="49874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France – ERS Cost: £2m / km</a:t>
            </a:r>
          </a:p>
        </p:txBody>
      </p:sp>
    </p:spTree>
    <p:extLst>
      <p:ext uri="{BB962C8B-B14F-4D97-AF65-F5344CB8AC3E}">
        <p14:creationId xmlns:p14="http://schemas.microsoft.com/office/powerpoint/2010/main" val="418543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Journey Analysis Methodology</a:t>
            </a:r>
            <a:endParaRPr lang="en-AU" sz="600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P. Deshpande, C. de Saxe, D. </a:t>
            </a:r>
            <a:r>
              <a:rPr lang="en-AU" err="1">
                <a:latin typeface="Arial" panose="020B0604020202020204" pitchFamily="34" charset="0"/>
                <a:cs typeface="Arial" panose="020B0604020202020204" pitchFamily="34" charset="0"/>
              </a:rPr>
              <a:t>Ainalis</a:t>
            </a: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, J. Miles, D. </a:t>
            </a:r>
            <a:r>
              <a:rPr lang="en-AU" err="1">
                <a:latin typeface="Arial" panose="020B0604020202020204" pitchFamily="34" charset="0"/>
                <a:cs typeface="Arial" panose="020B0604020202020204" pitchFamily="34" charset="0"/>
              </a:rPr>
              <a:t>Cebon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0B342-7766-4005-EF68-835BFCA16738}"/>
              </a:ext>
            </a:extLst>
          </p:cNvPr>
          <p:cNvSpPr txBox="1"/>
          <p:nvPr/>
        </p:nvSpPr>
        <p:spPr>
          <a:xfrm>
            <a:off x="17424920" y="935877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BD4CC1-6A5A-4B3A-B321-909F5206A942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ogo with green and white lines&#10;&#10;Description automatically generated">
            <a:extLst>
              <a:ext uri="{FF2B5EF4-FFF2-40B4-BE49-F238E27FC236}">
                <a16:creationId xmlns:a16="http://schemas.microsoft.com/office/drawing/2014/main" id="{B894FDC1-F53A-75A7-63BD-3F680FED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88" y="9046843"/>
            <a:ext cx="1549305" cy="957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217068-D63B-3FFE-A0BD-25EBC0ACDA8A}"/>
              </a:ext>
            </a:extLst>
          </p:cNvPr>
          <p:cNvSpPr/>
          <p:nvPr/>
        </p:nvSpPr>
        <p:spPr>
          <a:xfrm>
            <a:off x="2286000" y="3441516"/>
            <a:ext cx="13716000" cy="179848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SRF Drive Cycle Synthesiser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FBB794-94F1-8398-886A-3B9643414D35}"/>
              </a:ext>
            </a:extLst>
          </p:cNvPr>
          <p:cNvSpPr/>
          <p:nvPr/>
        </p:nvSpPr>
        <p:spPr>
          <a:xfrm>
            <a:off x="2286000" y="5616151"/>
            <a:ext cx="13716000" cy="21539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Driver and Vehicle Model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9AE4E6-7527-FE3D-4C92-6AB5CC8CFE45}"/>
              </a:ext>
            </a:extLst>
          </p:cNvPr>
          <p:cNvSpPr/>
          <p:nvPr/>
        </p:nvSpPr>
        <p:spPr>
          <a:xfrm>
            <a:off x="2409669" y="4074844"/>
            <a:ext cx="3271602" cy="10118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Routing using</a:t>
            </a:r>
          </a:p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Maps API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F3BDD5-BBED-63FF-E741-9A7B16E5A9C3}"/>
              </a:ext>
            </a:extLst>
          </p:cNvPr>
          <p:cNvSpPr/>
          <p:nvPr/>
        </p:nvSpPr>
        <p:spPr>
          <a:xfrm>
            <a:off x="5808689" y="4074844"/>
            <a:ext cx="3271602" cy="10118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stop locations as via points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3DC8B-D35E-4F58-24FD-6FA5B7BCA00B}"/>
              </a:ext>
            </a:extLst>
          </p:cNvPr>
          <p:cNvSpPr/>
          <p:nvPr/>
        </p:nvSpPr>
        <p:spPr>
          <a:xfrm>
            <a:off x="9207708" y="4074844"/>
            <a:ext cx="3271602" cy="10118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static charging signal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800E68-16A6-6FD0-6B28-21922C23FD5E}"/>
              </a:ext>
            </a:extLst>
          </p:cNvPr>
          <p:cNvSpPr/>
          <p:nvPr/>
        </p:nvSpPr>
        <p:spPr>
          <a:xfrm>
            <a:off x="12606729" y="4074844"/>
            <a:ext cx="3271602" cy="10118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ERS on/off signal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1D2B9D-DA5D-E887-6CF2-82B5F0DCBD00}"/>
              </a:ext>
            </a:extLst>
          </p:cNvPr>
          <p:cNvSpPr/>
          <p:nvPr/>
        </p:nvSpPr>
        <p:spPr>
          <a:xfrm>
            <a:off x="2409669" y="6122581"/>
            <a:ext cx="3271602" cy="10118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 behaviour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473C90-0679-18AD-521D-558DB48BFCF6}"/>
              </a:ext>
            </a:extLst>
          </p:cNvPr>
          <p:cNvSpPr/>
          <p:nvPr/>
        </p:nvSpPr>
        <p:spPr>
          <a:xfrm>
            <a:off x="5829299" y="6122581"/>
            <a:ext cx="3271602" cy="14695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systems:</a:t>
            </a:r>
          </a:p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Motor, inverter, transmission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734CB8-99FD-83DD-7A17-B1CEED79C309}"/>
              </a:ext>
            </a:extLst>
          </p:cNvPr>
          <p:cNvSpPr/>
          <p:nvPr/>
        </p:nvSpPr>
        <p:spPr>
          <a:xfrm>
            <a:off x="9248928" y="6122581"/>
            <a:ext cx="3271602" cy="10118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charging model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8D1981-913A-1F85-039A-86660AA70627}"/>
              </a:ext>
            </a:extLst>
          </p:cNvPr>
          <p:cNvSpPr/>
          <p:nvPr/>
        </p:nvSpPr>
        <p:spPr>
          <a:xfrm>
            <a:off x="12668558" y="6122581"/>
            <a:ext cx="3271602" cy="10118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consumption calculation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D9BE71-DE1C-21C6-BAFF-DAF2A3797C25}"/>
              </a:ext>
            </a:extLst>
          </p:cNvPr>
          <p:cNvCxnSpPr>
            <a:cxnSpLocks/>
            <a:stCxn id="18" idx="2"/>
            <a:endCxn id="2" idx="0"/>
          </p:cNvCxnSpPr>
          <p:nvPr/>
        </p:nvCxnSpPr>
        <p:spPr>
          <a:xfrm>
            <a:off x="9144000" y="3071376"/>
            <a:ext cx="0" cy="3701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AFC94CC-06CF-26F9-B77F-87F7CE9D3FD8}"/>
              </a:ext>
            </a:extLst>
          </p:cNvPr>
          <p:cNvSpPr txBox="1"/>
          <p:nvPr/>
        </p:nvSpPr>
        <p:spPr>
          <a:xfrm>
            <a:off x="4845569" y="2240378"/>
            <a:ext cx="1967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Origin and destination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06A87D-BC2B-B3D2-7D54-492E08E28B61}"/>
              </a:ext>
            </a:extLst>
          </p:cNvPr>
          <p:cNvSpPr txBox="1"/>
          <p:nvPr/>
        </p:nvSpPr>
        <p:spPr>
          <a:xfrm>
            <a:off x="7648731" y="2240379"/>
            <a:ext cx="2990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Rest stop locations and durations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2A4BEA3-B6BB-B96F-BE97-E817ADD9B46A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9144000" y="5240000"/>
            <a:ext cx="0" cy="3761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12F7B0-D0C9-03BC-A4FC-9AA97E2146F5}"/>
              </a:ext>
            </a:extLst>
          </p:cNvPr>
          <p:cNvSpPr txBox="1"/>
          <p:nvPr/>
        </p:nvSpPr>
        <p:spPr>
          <a:xfrm>
            <a:off x="11536800" y="2240379"/>
            <a:ext cx="1967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ERS locations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2DF0A0-7B98-64FD-6FE4-156F620F5A2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829299" y="3071375"/>
            <a:ext cx="0" cy="3701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C02AA2-C46D-D8F9-B538-B4B8B206CEF5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2520530" y="3071376"/>
            <a:ext cx="0" cy="3701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AE7303-A27E-AC36-11D5-82B52F729148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9144000" y="7770136"/>
            <a:ext cx="1" cy="4334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D15184-6474-DF41-3722-94D7A8C05A96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5829299" y="7770136"/>
            <a:ext cx="0" cy="4440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DC46216-945F-870A-004B-9F5CB726F90A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12604792" y="7770136"/>
            <a:ext cx="1937" cy="4334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C67F0A3-5207-4AB8-BCF0-3228D3719238}"/>
              </a:ext>
            </a:extLst>
          </p:cNvPr>
          <p:cNvSpPr txBox="1"/>
          <p:nvPr/>
        </p:nvSpPr>
        <p:spPr>
          <a:xfrm>
            <a:off x="4845569" y="8214169"/>
            <a:ext cx="1967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Drive cycle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285031-50DF-AA26-D434-10B759821A50}"/>
              </a:ext>
            </a:extLst>
          </p:cNvPr>
          <p:cNvSpPr txBox="1"/>
          <p:nvPr/>
        </p:nvSpPr>
        <p:spPr>
          <a:xfrm>
            <a:off x="7808939" y="8203552"/>
            <a:ext cx="267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Battery dip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695CAF-DB06-5068-8AB5-FCD3EECDC1C3}"/>
              </a:ext>
            </a:extLst>
          </p:cNvPr>
          <p:cNvSpPr txBox="1"/>
          <p:nvPr/>
        </p:nvSpPr>
        <p:spPr>
          <a:xfrm>
            <a:off x="10992414" y="8203552"/>
            <a:ext cx="3228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Energy consumption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708BA5-2D83-798C-FE81-37F3AF2DD384}"/>
              </a:ext>
            </a:extLst>
          </p:cNvPr>
          <p:cNvSpPr txBox="1"/>
          <p:nvPr/>
        </p:nvSpPr>
        <p:spPr>
          <a:xfrm>
            <a:off x="7743378" y="9036226"/>
            <a:ext cx="6818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Ref: Christopher de Saxe et al. (2023), “An electric road system or big batteries: Implications for UK road freight”, Transportation Engineering, 100210.</a:t>
            </a:r>
          </a:p>
        </p:txBody>
      </p:sp>
    </p:spTree>
    <p:extLst>
      <p:ext uri="{BB962C8B-B14F-4D97-AF65-F5344CB8AC3E}">
        <p14:creationId xmlns:p14="http://schemas.microsoft.com/office/powerpoint/2010/main" val="348776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20" grpId="0"/>
      <p:bldP spid="26" grpId="0"/>
      <p:bldP spid="27" grpId="0"/>
      <p:bldP spid="28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logy Convergence 2023 - Presentation Template" id="{AD7E61BC-6D68-468E-983F-68C8A034365A}" vid="{6AA01E9F-0444-4427-8A7C-1FD78B2E50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Technology Convergence 2023 - Presentation Template</Template>
  <TotalTime>0</TotalTime>
  <Words>1685</Words>
  <Application>Microsoft Office PowerPoint</Application>
  <PresentationFormat>Custom</PresentationFormat>
  <Paragraphs>343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 Nova Cond Light</vt:lpstr>
      <vt:lpstr>Wingdings</vt:lpstr>
      <vt:lpstr>Open Sauce Bold</vt:lpstr>
      <vt:lpstr>Cambria Math</vt:lpstr>
      <vt:lpstr>Times New Roman</vt:lpstr>
      <vt:lpstr>Arial</vt:lpstr>
      <vt:lpstr>Calibri</vt:lpstr>
      <vt:lpstr>Office Theme</vt:lpstr>
      <vt:lpstr>ROAD FREIGHT ELECTRIFICATION AROUND THE WORLD USING ELECTRIC ROAD SYSTEMS</vt:lpstr>
      <vt:lpstr>Road Freight Statistics</vt:lpstr>
      <vt:lpstr>Electric Road Systems (ERS)</vt:lpstr>
      <vt:lpstr>Emissions Comparison</vt:lpstr>
      <vt:lpstr>ERS Cost Breakeven Model</vt:lpstr>
      <vt:lpstr>ERS Cost Breakeven Model</vt:lpstr>
      <vt:lpstr>ERS Cost Breakeven Results</vt:lpstr>
      <vt:lpstr>ERS Cost Breakeven Results</vt:lpstr>
      <vt:lpstr>Journey Analysis Methodology</vt:lpstr>
      <vt:lpstr>Case Study – Single Corridor (Canada)</vt:lpstr>
      <vt:lpstr>Case Study – Single Corridor (Canada)</vt:lpstr>
      <vt:lpstr>Case Study – Single Corridor (Canada)</vt:lpstr>
      <vt:lpstr>Case Study – Single Corridor (Canada)</vt:lpstr>
      <vt:lpstr>Case Study – South Africa Long-Haul</vt:lpstr>
      <vt:lpstr>Case Study – South Africa Multi-Day</vt:lpstr>
      <vt:lpstr>Case Study – UK Multi-Drop Journeys</vt:lpstr>
      <vt:lpstr>Conclusions</vt:lpstr>
      <vt:lpstr>Thank You!</vt:lpstr>
      <vt:lpstr>Appendix: ERS Cost Breakeven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Hamid</dc:creator>
  <cp:lastModifiedBy>Gavin Hill</cp:lastModifiedBy>
  <cp:revision>2</cp:revision>
  <dcterms:created xsi:type="dcterms:W3CDTF">2023-08-30T05:28:25Z</dcterms:created>
  <dcterms:modified xsi:type="dcterms:W3CDTF">2023-11-03T05:27:57Z</dcterms:modified>
  <dc:identifier>DAFqF3977AU</dc:identifier>
</cp:coreProperties>
</file>