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7"/>
  </p:handoutMasterIdLst>
  <p:sldIdLst>
    <p:sldId id="256" r:id="rId2"/>
    <p:sldId id="257" r:id="rId3"/>
    <p:sldId id="2147378078" r:id="rId4"/>
    <p:sldId id="2147375425" r:id="rId5"/>
    <p:sldId id="2147375426" r:id="rId6"/>
    <p:sldId id="2147378079" r:id="rId7"/>
    <p:sldId id="2147375407" r:id="rId8"/>
    <p:sldId id="2147375403" r:id="rId9"/>
    <p:sldId id="2147375409" r:id="rId10"/>
    <p:sldId id="2147375430" r:id="rId11"/>
    <p:sldId id="2147378071" r:id="rId12"/>
    <p:sldId id="2147378075" r:id="rId13"/>
    <p:sldId id="2147378074" r:id="rId14"/>
    <p:sldId id="2147378072" r:id="rId15"/>
    <p:sldId id="2147378076" r:id="rId16"/>
  </p:sldIdLst>
  <p:sldSz cx="18288000" cy="10287000"/>
  <p:notesSz cx="6858000" cy="9144000"/>
  <p:embeddedFontLst>
    <p:embeddedFont>
      <p:font typeface="Arial Narrow" panose="020B060602020203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ichelin" panose="02000000000000000000" pitchFamily="50" charset="0"/>
      <p:regular r:id="rId26"/>
      <p:bold r:id="rId27"/>
    </p:embeddedFont>
    <p:embeddedFont>
      <p:font typeface="Open Sauce Bold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B578"/>
    <a:srgbClr val="FFFFFF"/>
    <a:srgbClr val="3B9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7970907641849"/>
          <c:y val="0.14318062799925366"/>
          <c:w val="0.42704278741125595"/>
          <c:h val="0.77807002660115687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FFA40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CC-45C5-83BF-F73C6A3794FE}"/>
              </c:ext>
            </c:extLst>
          </c:dPt>
          <c:dPt>
            <c:idx val="1"/>
            <c:bubble3D val="0"/>
            <c:spPr>
              <a:solidFill>
                <a:srgbClr val="3AA4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CC-45C5-83BF-F73C6A3794FE}"/>
              </c:ext>
            </c:extLst>
          </c:dPt>
          <c:dPt>
            <c:idx val="2"/>
            <c:bubble3D val="0"/>
            <c:spPr>
              <a:solidFill>
                <a:srgbClr val="95C77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ACC-45C5-83BF-F73C6A3794FE}"/>
              </c:ext>
            </c:extLst>
          </c:dPt>
          <c:dPt>
            <c:idx val="3"/>
            <c:bubble3D val="0"/>
            <c:spPr>
              <a:solidFill>
                <a:srgbClr val="FF868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ACC-45C5-83BF-F73C6A3794FE}"/>
              </c:ext>
            </c:extLst>
          </c:dPt>
          <c:dPt>
            <c:idx val="4"/>
            <c:bubble3D val="0"/>
            <c:spPr>
              <a:solidFill>
                <a:srgbClr val="FF868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ACC-45C5-83BF-F73C6A3794FE}"/>
              </c:ext>
            </c:extLst>
          </c:dPt>
          <c:dPt>
            <c:idx val="5"/>
            <c:bubble3D val="0"/>
            <c:spPr>
              <a:solidFill>
                <a:srgbClr val="61616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ACC-45C5-83BF-F73C6A3794FE}"/>
              </c:ext>
            </c:extLst>
          </c:dPt>
          <c:dLbls>
            <c:dLbl>
              <c:idx val="0"/>
              <c:layout>
                <c:manualLayout>
                  <c:x val="-0.13762839982439137"/>
                  <c:y val="0.2049574319483332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CC-45C5-83BF-F73C6A3794FE}"/>
                </c:ext>
              </c:extLst>
            </c:dLbl>
            <c:dLbl>
              <c:idx val="1"/>
              <c:layout>
                <c:manualLayout>
                  <c:x val="-3.261164492546699E-2"/>
                  <c:y val="-0.1503560067937515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CC-45C5-83BF-F73C6A3794FE}"/>
                </c:ext>
              </c:extLst>
            </c:dLbl>
            <c:dLbl>
              <c:idx val="2"/>
              <c:layout>
                <c:manualLayout>
                  <c:x val="0.15046249467010681"/>
                  <c:y val="-1.498077665012130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CC-45C5-83BF-F73C6A3794FE}"/>
                </c:ext>
              </c:extLst>
            </c:dLbl>
            <c:dLbl>
              <c:idx val="3"/>
              <c:layout>
                <c:manualLayout>
                  <c:x val="6.2451793505887185E-2"/>
                  <c:y val="0.111139734709971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r"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530083482123105"/>
                      <c:h val="0.335257440460252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ACC-45C5-83BF-F73C6A3794FE}"/>
                </c:ext>
              </c:extLst>
            </c:dLbl>
            <c:dLbl>
              <c:idx val="4"/>
              <c:layout>
                <c:manualLayout>
                  <c:x val="5.1644566577016382E-2"/>
                  <c:y val="5.335451354381637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r"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4989754621403635"/>
                      <c:h val="0.335257440460252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1ACC-45C5-83BF-F73C6A3794FE}"/>
                </c:ext>
              </c:extLst>
            </c:dLbl>
            <c:dLbl>
              <c:idx val="5"/>
              <c:layout>
                <c:manualLayout>
                  <c:x val="9.1878290533134024E-2"/>
                  <c:y val="-1.883501702101992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233439009909379"/>
                      <c:h val="0.187709803307021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1ACC-45C5-83BF-F73C6A3794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Feuil1!$A$2:$A$7</c:f>
              <c:strCache>
                <c:ptCount val="6"/>
                <c:pt idx="0">
                  <c:v>Tire RR</c:v>
                </c:pt>
                <c:pt idx="1">
                  <c:v>Aero</c:v>
                </c:pt>
                <c:pt idx="2">
                  <c:v>Brakes</c:v>
                </c:pt>
                <c:pt idx="3">
                  <c:v>Transmission</c:v>
                </c:pt>
                <c:pt idx="4">
                  <c:v>Engine friction</c:v>
                </c:pt>
                <c:pt idx="5">
                  <c:v>Auxiliaries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0.28000000000000003</c:v>
                </c:pt>
                <c:pt idx="1">
                  <c:v>0.38</c:v>
                </c:pt>
                <c:pt idx="2">
                  <c:v>0.16</c:v>
                </c:pt>
                <c:pt idx="3">
                  <c:v>0.09</c:v>
                </c:pt>
                <c:pt idx="4">
                  <c:v>7.0000000000000007E-2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ACC-45C5-83BF-F73C6A3794F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DD61D4-708E-86E9-E863-EE9FF4C24B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78BF61-01BB-5B11-576B-6233E0C4A5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D6CC9-30A9-4211-8439-25737B6C8885}" type="datetimeFigureOut">
              <a:rPr lang="en-AU" smtClean="0"/>
              <a:t>12/10/2023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E0E2A-C016-8299-5176-385C9D3669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E73EB-7D69-F0B3-42DF-14C9757D0D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8DECD-48E5-4866-970A-9F94AA76EE4E}" type="slidenum">
              <a:rPr lang="en-AU" smtClean="0"/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9934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032A1C19-91B4-D94C-9D4D-C1391F0823A4}"/>
              </a:ext>
            </a:extLst>
          </p:cNvPr>
          <p:cNvGrpSpPr/>
          <p:nvPr userDrawn="1"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A300F247-D694-1BD3-517C-F08D89DE0FCF}"/>
                </a:ext>
              </a:extLst>
            </p:cNvPr>
            <p:cNvSpPr/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D43BCA16-03D0-74C6-F73E-9229A70D563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8B6D02A6-F014-44FF-A68B-084AA7FC0B9A}"/>
              </a:ext>
            </a:extLst>
          </p:cNvPr>
          <p:cNvGrpSpPr/>
          <p:nvPr userDrawn="1"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F770914-BC16-CA6A-AEE7-1C11891EE6A2}"/>
                </a:ext>
              </a:extLst>
            </p:cNvPr>
            <p:cNvSpPr/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B3388C66-B048-3A8A-394D-5EE4B7F44AC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F94024D7-24E6-DE53-FF67-9D74EBB1272C}"/>
              </a:ext>
            </a:extLst>
          </p:cNvPr>
          <p:cNvGrpSpPr/>
          <p:nvPr userDrawn="1"/>
        </p:nvGrpSpPr>
        <p:grpSpPr>
          <a:xfrm>
            <a:off x="0" y="7685515"/>
            <a:ext cx="421327" cy="2601485"/>
            <a:chOff x="0" y="0"/>
            <a:chExt cx="376634" cy="2325526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6D1455E-FF03-799B-2E64-53E92D1FA417}"/>
                </a:ext>
              </a:extLst>
            </p:cNvPr>
            <p:cNvSpPr/>
            <p:nvPr/>
          </p:nvSpPr>
          <p:spPr>
            <a:xfrm>
              <a:off x="0" y="0"/>
              <a:ext cx="376634" cy="2325526"/>
            </a:xfrm>
            <a:custGeom>
              <a:avLst/>
              <a:gdLst/>
              <a:ahLst/>
              <a:cxnLst/>
              <a:rect l="l" t="t" r="r" b="b"/>
              <a:pathLst>
                <a:path w="376634" h="2325526">
                  <a:moveTo>
                    <a:pt x="0" y="0"/>
                  </a:moveTo>
                  <a:lnTo>
                    <a:pt x="376634" y="0"/>
                  </a:lnTo>
                  <a:lnTo>
                    <a:pt x="376634" y="2325526"/>
                  </a:lnTo>
                  <a:lnTo>
                    <a:pt x="0" y="2325526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95A61BC9-25D1-EEBD-A936-8FB0DAF496C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15" name="Title 6">
            <a:extLst>
              <a:ext uri="{FF2B5EF4-FFF2-40B4-BE49-F238E27FC236}">
                <a16:creationId xmlns:a16="http://schemas.microsoft.com/office/drawing/2014/main" id="{999F7FE1-235E-7934-12A4-F22BA4E1C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3304665"/>
            <a:ext cx="15773400" cy="1120186"/>
          </a:xfrm>
          <a:prstGeom prst="rect">
            <a:avLst/>
          </a:prstGeom>
        </p:spPr>
        <p:txBody>
          <a:bodyPr/>
          <a:lstStyle>
            <a:lvl1pPr algn="l">
              <a:defRPr sz="4800" b="1"/>
            </a:lvl1pPr>
          </a:lstStyle>
          <a:p>
            <a:r>
              <a:rPr lang="en-US" dirty="0"/>
              <a:t>Paper Title</a:t>
            </a:r>
            <a:endParaRPr lang="en-AU" dirty="0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A4E1BDCB-DEB8-3897-1194-8D429EF012E0}"/>
              </a:ext>
            </a:extLst>
          </p:cNvPr>
          <p:cNvSpPr/>
          <p:nvPr userDrawn="1"/>
        </p:nvSpPr>
        <p:spPr>
          <a:xfrm>
            <a:off x="12581773" y="9084464"/>
            <a:ext cx="4742440" cy="836068"/>
          </a:xfrm>
          <a:custGeom>
            <a:avLst/>
            <a:gdLst/>
            <a:ahLst/>
            <a:cxnLst/>
            <a:rect l="l" t="t" r="r" b="b"/>
            <a:pathLst>
              <a:path w="4742440" h="836068">
                <a:moveTo>
                  <a:pt x="0" y="0"/>
                </a:moveTo>
                <a:lnTo>
                  <a:pt x="4742440" y="0"/>
                </a:lnTo>
                <a:lnTo>
                  <a:pt x="4742440" y="836068"/>
                </a:lnTo>
                <a:lnTo>
                  <a:pt x="0" y="8360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A366E07C-F3A3-8F32-0D03-052D2778B399}"/>
              </a:ext>
            </a:extLst>
          </p:cNvPr>
          <p:cNvSpPr/>
          <p:nvPr userDrawn="1"/>
        </p:nvSpPr>
        <p:spPr>
          <a:xfrm>
            <a:off x="1093613" y="8974432"/>
            <a:ext cx="4278487" cy="1120186"/>
          </a:xfrm>
          <a:custGeom>
            <a:avLst/>
            <a:gdLst/>
            <a:ahLst/>
            <a:cxnLst/>
            <a:rect l="l" t="t" r="r" b="b"/>
            <a:pathLst>
              <a:path w="4278487" h="1120186">
                <a:moveTo>
                  <a:pt x="0" y="0"/>
                </a:moveTo>
                <a:lnTo>
                  <a:pt x="4278487" y="0"/>
                </a:lnTo>
                <a:lnTo>
                  <a:pt x="4278487" y="1120186"/>
                </a:lnTo>
                <a:lnTo>
                  <a:pt x="0" y="11201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FFA060C8-CB59-4A6C-E3D0-21CA218114CC}"/>
              </a:ext>
            </a:extLst>
          </p:cNvPr>
          <p:cNvSpPr txBox="1"/>
          <p:nvPr userDrawn="1"/>
        </p:nvSpPr>
        <p:spPr>
          <a:xfrm>
            <a:off x="5954195" y="9046364"/>
            <a:ext cx="6509437" cy="1343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707070"/>
                </a:solidFill>
                <a:latin typeface="Open Sauce Bold"/>
              </a:rPr>
              <a:t>6 - 10 November 2023 </a:t>
            </a:r>
          </a:p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707070"/>
                </a:solidFill>
                <a:latin typeface="Open Sauce Bold"/>
              </a:rPr>
              <a:t>Brisbane, Australia </a:t>
            </a:r>
          </a:p>
          <a:p>
            <a:pPr>
              <a:lnSpc>
                <a:spcPts val="3640"/>
              </a:lnSpc>
            </a:pPr>
            <a:endParaRPr lang="en-US" sz="2600" dirty="0">
              <a:solidFill>
                <a:srgbClr val="707070"/>
              </a:solidFill>
              <a:latin typeface="Open Sauce Bold"/>
            </a:endParaRPr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3B2AE936-FA78-CA8C-8AE1-3AB7F26F374D}"/>
              </a:ext>
            </a:extLst>
          </p:cNvPr>
          <p:cNvSpPr/>
          <p:nvPr userDrawn="1"/>
        </p:nvSpPr>
        <p:spPr>
          <a:xfrm>
            <a:off x="13104440" y="199752"/>
            <a:ext cx="4929560" cy="1932146"/>
          </a:xfrm>
          <a:custGeom>
            <a:avLst/>
            <a:gdLst/>
            <a:ahLst/>
            <a:cxnLst/>
            <a:rect l="l" t="t" r="r" b="b"/>
            <a:pathLst>
              <a:path w="5710198" h="2287442">
                <a:moveTo>
                  <a:pt x="0" y="0"/>
                </a:moveTo>
                <a:lnTo>
                  <a:pt x="5710198" y="0"/>
                </a:lnTo>
                <a:lnTo>
                  <a:pt x="5710198" y="2287442"/>
                </a:lnTo>
                <a:lnTo>
                  <a:pt x="0" y="2287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6599" t="-14198" r="-23217" b="-14412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37D3CAB7-8D46-6621-9686-911AAF1AB7E5}"/>
              </a:ext>
            </a:extLst>
          </p:cNvPr>
          <p:cNvSpPr/>
          <p:nvPr userDrawn="1"/>
        </p:nvSpPr>
        <p:spPr>
          <a:xfrm>
            <a:off x="1943200" y="492384"/>
            <a:ext cx="7599645" cy="1738103"/>
          </a:xfrm>
          <a:custGeom>
            <a:avLst/>
            <a:gdLst/>
            <a:ahLst/>
            <a:cxnLst/>
            <a:rect l="l" t="t" r="r" b="b"/>
            <a:pathLst>
              <a:path w="11809899" h="2767945">
                <a:moveTo>
                  <a:pt x="0" y="0"/>
                </a:moveTo>
                <a:lnTo>
                  <a:pt x="11809899" y="0"/>
                </a:lnTo>
                <a:lnTo>
                  <a:pt x="11809899" y="2767945"/>
                </a:lnTo>
                <a:lnTo>
                  <a:pt x="0" y="27679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36" name="Picture Placeholder 34">
            <a:extLst>
              <a:ext uri="{FF2B5EF4-FFF2-40B4-BE49-F238E27FC236}">
                <a16:creationId xmlns:a16="http://schemas.microsoft.com/office/drawing/2014/main" id="{6DBE4ABF-5949-BB04-A4A7-6E6D656880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92203" y="5841721"/>
            <a:ext cx="1980605" cy="2160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AU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598B5617-8CD5-AFB9-64FA-069BE8359C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072" y="7444508"/>
            <a:ext cx="3024188" cy="557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First Author’s Name</a:t>
            </a:r>
            <a:endParaRPr lang="en-AU" dirty="0"/>
          </a:p>
        </p:txBody>
      </p:sp>
      <p:sp>
        <p:nvSpPr>
          <p:cNvPr id="42" name="Picture Placeholder 34">
            <a:extLst>
              <a:ext uri="{FF2B5EF4-FFF2-40B4-BE49-F238E27FC236}">
                <a16:creationId xmlns:a16="http://schemas.microsoft.com/office/drawing/2014/main" id="{03F2A3D6-9A3B-563C-1BCC-C945CBE8DA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50882" y="5841721"/>
            <a:ext cx="1980605" cy="2160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AU" dirty="0"/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08483973-8FC7-1195-B480-6974AAE3D6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9751" y="7444508"/>
            <a:ext cx="3024188" cy="557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Second Author’s Name</a:t>
            </a:r>
            <a:endParaRPr lang="en-AU" dirty="0"/>
          </a:p>
        </p:txBody>
      </p:sp>
      <p:sp>
        <p:nvSpPr>
          <p:cNvPr id="44" name="Picture Placeholder 34">
            <a:extLst>
              <a:ext uri="{FF2B5EF4-FFF2-40B4-BE49-F238E27FC236}">
                <a16:creationId xmlns:a16="http://schemas.microsoft.com/office/drawing/2014/main" id="{8D018AD3-4B87-5B1C-DEF7-98BF5FE526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209561" y="5787904"/>
            <a:ext cx="1980605" cy="2160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AU" dirty="0"/>
          </a:p>
        </p:txBody>
      </p:sp>
      <p:sp>
        <p:nvSpPr>
          <p:cNvPr id="45" name="Text Placeholder 38">
            <a:extLst>
              <a:ext uri="{FF2B5EF4-FFF2-40B4-BE49-F238E27FC236}">
                <a16:creationId xmlns:a16="http://schemas.microsoft.com/office/drawing/2014/main" id="{B3B41B62-E9C3-DA34-5F20-9DCF1F6BE4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08430" y="7390691"/>
            <a:ext cx="3024188" cy="557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Third Author’s Name</a:t>
            </a:r>
            <a:endParaRPr lang="en-AU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9350540-7C4D-8F65-971D-317792632497}"/>
              </a:ext>
            </a:extLst>
          </p:cNvPr>
          <p:cNvCxnSpPr/>
          <p:nvPr userDrawn="1"/>
        </p:nvCxnSpPr>
        <p:spPr>
          <a:xfrm>
            <a:off x="1257300" y="8743900"/>
            <a:ext cx="15773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622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5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032A1C19-91B4-D94C-9D4D-C1391F0823A4}"/>
              </a:ext>
            </a:extLst>
          </p:cNvPr>
          <p:cNvGrpSpPr/>
          <p:nvPr userDrawn="1"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A300F247-D694-1BD3-517C-F08D89DE0FCF}"/>
                </a:ext>
              </a:extLst>
            </p:cNvPr>
            <p:cNvSpPr/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D43BCA16-03D0-74C6-F73E-9229A70D563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8B6D02A6-F014-44FF-A68B-084AA7FC0B9A}"/>
              </a:ext>
            </a:extLst>
          </p:cNvPr>
          <p:cNvGrpSpPr/>
          <p:nvPr userDrawn="1"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F770914-BC16-CA6A-AEE7-1C11891EE6A2}"/>
                </a:ext>
              </a:extLst>
            </p:cNvPr>
            <p:cNvSpPr/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B3388C66-B048-3A8A-394D-5EE4B7F44AC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F94024D7-24E6-DE53-FF67-9D74EBB1272C}"/>
              </a:ext>
            </a:extLst>
          </p:cNvPr>
          <p:cNvGrpSpPr/>
          <p:nvPr userDrawn="1"/>
        </p:nvGrpSpPr>
        <p:grpSpPr>
          <a:xfrm>
            <a:off x="0" y="7685515"/>
            <a:ext cx="421327" cy="2601485"/>
            <a:chOff x="0" y="0"/>
            <a:chExt cx="376634" cy="2325526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6D1455E-FF03-799B-2E64-53E92D1FA417}"/>
                </a:ext>
              </a:extLst>
            </p:cNvPr>
            <p:cNvSpPr/>
            <p:nvPr/>
          </p:nvSpPr>
          <p:spPr>
            <a:xfrm>
              <a:off x="0" y="0"/>
              <a:ext cx="376634" cy="2325526"/>
            </a:xfrm>
            <a:custGeom>
              <a:avLst/>
              <a:gdLst/>
              <a:ahLst/>
              <a:cxnLst/>
              <a:rect l="l" t="t" r="r" b="b"/>
              <a:pathLst>
                <a:path w="376634" h="2325526">
                  <a:moveTo>
                    <a:pt x="0" y="0"/>
                  </a:moveTo>
                  <a:lnTo>
                    <a:pt x="376634" y="0"/>
                  </a:lnTo>
                  <a:lnTo>
                    <a:pt x="376634" y="2325526"/>
                  </a:lnTo>
                  <a:lnTo>
                    <a:pt x="0" y="2325526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95A61BC9-25D1-EEBD-A936-8FB0DAF496C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14" name="Freeform 2">
            <a:extLst>
              <a:ext uri="{FF2B5EF4-FFF2-40B4-BE49-F238E27FC236}">
                <a16:creationId xmlns:a16="http://schemas.microsoft.com/office/drawing/2014/main" id="{3A299A5E-D3E2-51B1-A1F8-8A80F2A37510}"/>
              </a:ext>
            </a:extLst>
          </p:cNvPr>
          <p:cNvSpPr/>
          <p:nvPr userDrawn="1"/>
        </p:nvSpPr>
        <p:spPr>
          <a:xfrm>
            <a:off x="14759608" y="0"/>
            <a:ext cx="3528392" cy="2016221"/>
          </a:xfrm>
          <a:custGeom>
            <a:avLst/>
            <a:gdLst/>
            <a:ahLst/>
            <a:cxnLst/>
            <a:rect l="l" t="t" r="r" b="b"/>
            <a:pathLst>
              <a:path w="5303152" h="2983023">
                <a:moveTo>
                  <a:pt x="0" y="0"/>
                </a:moveTo>
                <a:lnTo>
                  <a:pt x="5303152" y="0"/>
                </a:lnTo>
                <a:lnTo>
                  <a:pt x="5303152" y="2983023"/>
                </a:lnTo>
                <a:lnTo>
                  <a:pt x="0" y="2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757" t="-19392" r="-28542" b="-28560"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BB21D8-F5B4-574E-A404-9859B6235F4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91072" y="2016222"/>
            <a:ext cx="16921880" cy="7375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4FD79B66-4661-E68C-76C0-7D4B2A8C9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1072" y="532174"/>
            <a:ext cx="14185576" cy="951872"/>
          </a:xfrm>
          <a:prstGeom prst="rect">
            <a:avLst/>
          </a:prstGeom>
        </p:spPr>
        <p:txBody>
          <a:bodyPr/>
          <a:lstStyle>
            <a:lvl1pPr algn="l">
              <a:defRPr sz="5400" b="1">
                <a:solidFill>
                  <a:srgbClr val="3B9D48"/>
                </a:solidFill>
              </a:defRPr>
            </a:lvl1pPr>
          </a:lstStyle>
          <a:p>
            <a:r>
              <a:rPr lang="en-US" dirty="0"/>
              <a:t>Title</a:t>
            </a:r>
            <a:endParaRPr lang="en-AU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FF328DD7-50DC-F844-77D2-965DFD9BFBE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1072" y="9754826"/>
            <a:ext cx="7886700" cy="5056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AU" dirty="0"/>
              <a:t>Author/s : F. Domprobst &amp; JF Beaupere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1104CC-3BEC-2D84-08C2-C957D49FD7A5}"/>
              </a:ext>
            </a:extLst>
          </p:cNvPr>
          <p:cNvCxnSpPr>
            <a:cxnSpLocks/>
          </p:cNvCxnSpPr>
          <p:nvPr userDrawn="1"/>
        </p:nvCxnSpPr>
        <p:spPr>
          <a:xfrm>
            <a:off x="791072" y="9607996"/>
            <a:ext cx="1692188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031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4"/>
          <p:cNvSpPr>
            <a:spLocks noGrp="1"/>
          </p:cNvSpPr>
          <p:nvPr>
            <p:ph sz="quarter" idx="10" hasCustomPrompt="1"/>
          </p:nvPr>
        </p:nvSpPr>
        <p:spPr>
          <a:xfrm>
            <a:off x="1064993" y="1497795"/>
            <a:ext cx="16016834" cy="7703354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  <a:lvl2pPr marL="1485864" indent="-571488">
              <a:buFontTx/>
              <a:buBlip>
                <a:blip r:embed="rId2"/>
              </a:buBlip>
              <a:defRPr sz="3200"/>
            </a:lvl2pPr>
            <a:lvl3pPr marL="2285942" indent="-457188">
              <a:buFontTx/>
              <a:buBlip>
                <a:blip r:embed="rId3"/>
              </a:buBlip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200320" indent="-457188">
              <a:buFont typeface="Wingdings" panose="05000000000000000000" pitchFamily="2" charset="2"/>
              <a:buChar char="§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114698" indent="-457188"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here to start typing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52401" y="0"/>
            <a:ext cx="323850" cy="10287000"/>
          </a:xfrm>
          <a:prstGeom prst="rect">
            <a:avLst/>
          </a:prstGeom>
          <a:solidFill>
            <a:srgbClr val="2750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sp>
        <p:nvSpPr>
          <p:cNvPr id="20" name="Titre 3"/>
          <p:cNvSpPr>
            <a:spLocks noGrp="1"/>
          </p:cNvSpPr>
          <p:nvPr>
            <p:ph type="title" hasCustomPrompt="1"/>
          </p:nvPr>
        </p:nvSpPr>
        <p:spPr>
          <a:xfrm>
            <a:off x="1064994" y="240823"/>
            <a:ext cx="16016832" cy="966102"/>
          </a:xfrm>
          <a:prstGeom prst="rect">
            <a:avLst/>
          </a:prstGeom>
        </p:spPr>
        <p:txBody>
          <a:bodyPr anchor="ctr"/>
          <a:lstStyle>
            <a:lvl1pPr algn="l">
              <a:defRPr sz="4000" b="1" i="0" u="none" baseline="0">
                <a:solidFill>
                  <a:srgbClr val="27509B"/>
                </a:solidFill>
                <a:latin typeface="Michelin" pitchFamily="50" charset="0"/>
              </a:defRPr>
            </a:lvl1pPr>
          </a:lstStyle>
          <a:p>
            <a:r>
              <a:rPr lang="en-US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04207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08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0" r:id="rId2"/>
    <p:sldLayoutId id="214748367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jpeg"/><Relationship Id="rId7" Type="http://schemas.openxmlformats.org/officeDocument/2006/relationships/chart" Target="../charts/chart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0.jpe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A96A-5200-B26C-995D-433F98A61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8" y="3525861"/>
            <a:ext cx="17712952" cy="1838835"/>
          </a:xfrm>
        </p:spPr>
        <p:txBody>
          <a:bodyPr/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Truck tire and real-life fuel consumption</a:t>
            </a:r>
            <a:endParaRPr lang="en-AU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5A680-EB0E-0814-22CB-B6D807106D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Frédéric Domprobst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567595-7022-4DBF-820E-E6FB76FAB1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Jean François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Beaupère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Espace réservé pour une image  10">
            <a:extLst>
              <a:ext uri="{FF2B5EF4-FFF2-40B4-BE49-F238E27FC236}">
                <a16:creationId xmlns:a16="http://schemas.microsoft.com/office/drawing/2014/main" id="{8480400D-E161-65E4-60FA-CB99CBFFF43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4" b="354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13" name="Espace réservé pour une image  12">
            <a:extLst>
              <a:ext uri="{FF2B5EF4-FFF2-40B4-BE49-F238E27FC236}">
                <a16:creationId xmlns:a16="http://schemas.microsoft.com/office/drawing/2014/main" id="{4E873C9C-6EDE-444F-0EC0-29BC69F4294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6" r="13646"/>
          <a:stretch/>
        </p:blipFill>
        <p:spPr bwMode="auto">
          <a:xfrm rot="5400000">
            <a:off x="4002088" y="5930900"/>
            <a:ext cx="2159000" cy="19796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5C22CDA4-E7C0-9048-41A7-2AD6CC296A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1315" y="5873114"/>
            <a:ext cx="4511764" cy="215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17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2647B17-C717-8412-CFD8-EED583C3F33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571500" indent="-5715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Estimate vehicle model parameters to adjust engine torque model to actual engine torque from CAN</a:t>
            </a:r>
          </a:p>
          <a:p>
            <a:pPr marL="571500" indent="-5715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Choose relevant usage time spans for an accurate vehicle model parameter estimation</a:t>
            </a:r>
          </a:p>
          <a:p>
            <a:pPr marL="571500" indent="-5715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Decompose actual engine fuel rate</a:t>
            </a:r>
          </a:p>
          <a:p>
            <a:pPr marL="571500" indent="-5715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Sum the instantaneous engine fuel rate contributions over the trip</a:t>
            </a:r>
          </a:p>
        </p:txBody>
      </p:sp>
      <p:sp>
        <p:nvSpPr>
          <p:cNvPr id="10" name="Titre 2">
            <a:extLst>
              <a:ext uri="{FF2B5EF4-FFF2-40B4-BE49-F238E27FC236}">
                <a16:creationId xmlns:a16="http://schemas.microsoft.com/office/drawing/2014/main" id="{62B43FE6-8429-FC48-940C-16B3019E2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Recipe for a fair RR – FC comparison </a:t>
            </a:r>
          </a:p>
        </p:txBody>
      </p:sp>
      <p:sp>
        <p:nvSpPr>
          <p:cNvPr id="23" name="Espace réservé du contenu 22">
            <a:extLst>
              <a:ext uri="{FF2B5EF4-FFF2-40B4-BE49-F238E27FC236}">
                <a16:creationId xmlns:a16="http://schemas.microsoft.com/office/drawing/2014/main" id="{69D73D43-CF21-E2A6-DA36-A5853987CDF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91F651A3-363A-0055-9E66-8CF4F1206019}"/>
              </a:ext>
            </a:extLst>
          </p:cNvPr>
          <p:cNvGrpSpPr/>
          <p:nvPr/>
        </p:nvGrpSpPr>
        <p:grpSpPr>
          <a:xfrm>
            <a:off x="469750" y="2978232"/>
            <a:ext cx="17754600" cy="2535800"/>
            <a:chOff x="266700" y="1153836"/>
            <a:chExt cx="8877300" cy="1267900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E29D5768-2536-C906-8D16-972A540DECD7}"/>
                </a:ext>
              </a:extLst>
            </p:cNvPr>
            <p:cNvGrpSpPr/>
            <p:nvPr/>
          </p:nvGrpSpPr>
          <p:grpSpPr>
            <a:xfrm>
              <a:off x="266700" y="1153836"/>
              <a:ext cx="8877300" cy="1267900"/>
              <a:chOff x="266700" y="1010852"/>
              <a:chExt cx="8877300" cy="1267900"/>
            </a:xfrm>
          </p:grpSpPr>
          <p:pic>
            <p:nvPicPr>
              <p:cNvPr id="21" name="Image 20">
                <a:extLst>
                  <a:ext uri="{FF2B5EF4-FFF2-40B4-BE49-F238E27FC236}">
                    <a16:creationId xmlns:a16="http://schemas.microsoft.com/office/drawing/2014/main" id="{D1F9EE4F-822C-94A8-9779-0ABCD19CBC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6700" y="1010852"/>
                <a:ext cx="8877300" cy="706651"/>
              </a:xfrm>
              <a:prstGeom prst="rect">
                <a:avLst/>
              </a:prstGeom>
            </p:spPr>
          </p:pic>
          <p:pic>
            <p:nvPicPr>
              <p:cNvPr id="22" name="Picture 16">
                <a:extLst>
                  <a:ext uri="{FF2B5EF4-FFF2-40B4-BE49-F238E27FC236}">
                    <a16:creationId xmlns:a16="http://schemas.microsoft.com/office/drawing/2014/main" id="{CB5B8298-7F19-B28E-1E67-8861E3C69E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665262" y="1664208"/>
                <a:ext cx="6355080" cy="614544"/>
              </a:xfrm>
              <a:prstGeom prst="rect">
                <a:avLst/>
              </a:prstGeom>
            </p:spPr>
          </p:pic>
          <p:sp>
            <p:nvSpPr>
              <p:cNvPr id="25" name="Rectangle : coins arrondis 24">
                <a:extLst>
                  <a:ext uri="{FF2B5EF4-FFF2-40B4-BE49-F238E27FC236}">
                    <a16:creationId xmlns:a16="http://schemas.microsoft.com/office/drawing/2014/main" id="{7F37D607-ADAB-3756-26E6-D9E06433E15A}"/>
                  </a:ext>
                </a:extLst>
              </p:cNvPr>
              <p:cNvSpPr/>
              <p:nvPr/>
            </p:nvSpPr>
            <p:spPr>
              <a:xfrm>
                <a:off x="4523232" y="1010852"/>
                <a:ext cx="1853184" cy="653356"/>
              </a:xfrm>
              <a:prstGeom prst="roundRect">
                <a:avLst/>
              </a:prstGeom>
              <a:noFill/>
              <a:ln w="63500"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3600"/>
              </a:p>
            </p:txBody>
          </p:sp>
          <p:sp>
            <p:nvSpPr>
              <p:cNvPr id="26" name="Rectangle : coins arrondis 25">
                <a:extLst>
                  <a:ext uri="{FF2B5EF4-FFF2-40B4-BE49-F238E27FC236}">
                    <a16:creationId xmlns:a16="http://schemas.microsoft.com/office/drawing/2014/main" id="{4B8EE96B-10B5-181C-3F54-91A5D00C071F}"/>
                  </a:ext>
                </a:extLst>
              </p:cNvPr>
              <p:cNvSpPr/>
              <p:nvPr/>
            </p:nvSpPr>
            <p:spPr>
              <a:xfrm>
                <a:off x="6565392" y="1010852"/>
                <a:ext cx="1042416" cy="653356"/>
              </a:xfrm>
              <a:prstGeom prst="roundRect">
                <a:avLst/>
              </a:prstGeom>
              <a:noFill/>
              <a:ln w="63500"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3600"/>
              </a:p>
            </p:txBody>
          </p:sp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9EDB8019-6CC4-56DC-4C72-1257CE1A3807}"/>
                  </a:ext>
                </a:extLst>
              </p:cNvPr>
              <p:cNvSpPr/>
              <p:nvPr/>
            </p:nvSpPr>
            <p:spPr>
              <a:xfrm>
                <a:off x="1014984" y="1010852"/>
                <a:ext cx="3319272" cy="653356"/>
              </a:xfrm>
              <a:prstGeom prst="roundRect">
                <a:avLst/>
              </a:prstGeom>
              <a:noFill/>
              <a:ln w="635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3600"/>
              </a:p>
            </p:txBody>
          </p:sp>
          <p:sp>
            <p:nvSpPr>
              <p:cNvPr id="28" name="Rectangle : coins arrondis 27">
                <a:extLst>
                  <a:ext uri="{FF2B5EF4-FFF2-40B4-BE49-F238E27FC236}">
                    <a16:creationId xmlns:a16="http://schemas.microsoft.com/office/drawing/2014/main" id="{2F7E079E-10A5-61AF-0BBE-84EE9D8E718F}"/>
                  </a:ext>
                </a:extLst>
              </p:cNvPr>
              <p:cNvSpPr/>
              <p:nvPr/>
            </p:nvSpPr>
            <p:spPr>
              <a:xfrm>
                <a:off x="7796784" y="1010852"/>
                <a:ext cx="1305014" cy="653356"/>
              </a:xfrm>
              <a:prstGeom prst="roundRect">
                <a:avLst/>
              </a:prstGeom>
              <a:noFill/>
              <a:ln w="63500">
                <a:solidFill>
                  <a:srgbClr val="00B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360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477A428-1825-CE12-F52A-8FD87B2A9D95}"/>
                </a:ext>
              </a:extLst>
            </p:cNvPr>
            <p:cNvSpPr/>
            <p:nvPr/>
          </p:nvSpPr>
          <p:spPr>
            <a:xfrm>
              <a:off x="1665262" y="1860487"/>
              <a:ext cx="6355080" cy="542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600"/>
            </a:p>
          </p:txBody>
        </p: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5326C338-16E8-02C3-098A-80DF6CD37480}"/>
                </a:ext>
              </a:extLst>
            </p:cNvPr>
            <p:cNvGrpSpPr/>
            <p:nvPr/>
          </p:nvGrpSpPr>
          <p:grpSpPr>
            <a:xfrm>
              <a:off x="1318674" y="1969328"/>
              <a:ext cx="7343507" cy="319485"/>
              <a:chOff x="1364778" y="901252"/>
              <a:chExt cx="7343507" cy="319485"/>
            </a:xfrm>
          </p:grpSpPr>
          <p:sp>
            <p:nvSpPr>
              <p:cNvPr id="7" name="Rectangle 17">
                <a:extLst>
                  <a:ext uri="{FF2B5EF4-FFF2-40B4-BE49-F238E27FC236}">
                    <a16:creationId xmlns:a16="http://schemas.microsoft.com/office/drawing/2014/main" id="{5114A145-4E7D-0E62-48D0-C45678715B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4778" y="924100"/>
                <a:ext cx="1004967" cy="288000"/>
              </a:xfrm>
              <a:prstGeom prst="rect">
                <a:avLst/>
              </a:prstGeom>
              <a:solidFill>
                <a:srgbClr val="C00000"/>
              </a:solidFill>
              <a:ln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lIns="72000" tIns="72000" rIns="72000" bIns="72000" anchor="ctr">
                <a:noAutofit/>
              </a:bodyPr>
              <a:lstStyle/>
              <a:p>
                <a:pPr algn="ctr" eaLnBrk="0" hangingPunct="0"/>
                <a:r>
                  <a:rPr lang="fr-FR" sz="320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fr-FR" sz="3200" baseline="-2500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required</a:t>
                </a:r>
                <a:endParaRPr lang="fr-FR" sz="3200" i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" name="Rectangle 17">
                <a:extLst>
                  <a:ext uri="{FF2B5EF4-FFF2-40B4-BE49-F238E27FC236}">
                    <a16:creationId xmlns:a16="http://schemas.microsoft.com/office/drawing/2014/main" id="{747066A0-346A-5E85-7247-B0A39104EA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5228" y="932737"/>
                <a:ext cx="785130" cy="288000"/>
              </a:xfrm>
              <a:prstGeom prst="rect">
                <a:avLst/>
              </a:prstGeom>
              <a:solidFill>
                <a:srgbClr val="FF9900"/>
              </a:solidFill>
              <a:ln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lIns="72000" tIns="72000" rIns="72000" bIns="72000" anchor="ctr">
                <a:noAutofit/>
              </a:bodyPr>
              <a:lstStyle/>
              <a:p>
                <a:pPr algn="ctr" eaLnBrk="0" hangingPunct="0"/>
                <a:r>
                  <a:rPr lang="fr-FR" sz="280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fr-FR" sz="2800" baseline="-2500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roll</a:t>
                </a:r>
                <a:r>
                  <a:rPr lang="fr-FR" sz="2800" baseline="-25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800" baseline="-2500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resist</a:t>
                </a:r>
                <a:endParaRPr lang="fr-FR" sz="2800" i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" name="Rectangle 18">
                <a:extLst>
                  <a:ext uri="{FF2B5EF4-FFF2-40B4-BE49-F238E27FC236}">
                    <a16:creationId xmlns:a16="http://schemas.microsoft.com/office/drawing/2014/main" id="{C6BEAB2E-EF1A-FCB3-8348-D4A4DA2EA8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5595" y="911182"/>
                <a:ext cx="973562" cy="288000"/>
              </a:xfrm>
              <a:prstGeom prst="rect">
                <a:avLst/>
              </a:prstGeom>
              <a:solidFill>
                <a:srgbClr val="3399FF"/>
              </a:solidFill>
              <a:ln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72000" rIns="0" bIns="72000" anchor="ctr">
                <a:noAutofit/>
              </a:bodyPr>
              <a:lstStyle/>
              <a:p>
                <a:pPr algn="ctr" eaLnBrk="0" hangingPunct="0"/>
                <a:r>
                  <a:rPr lang="fr-FR" sz="320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fr-FR" sz="3200" baseline="-2500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aerodynamic</a:t>
                </a:r>
                <a:endParaRPr lang="fr-FR" sz="3200" i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" name="Rectangle 19">
                <a:extLst>
                  <a:ext uri="{FF2B5EF4-FFF2-40B4-BE49-F238E27FC236}">
                    <a16:creationId xmlns:a16="http://schemas.microsoft.com/office/drawing/2014/main" id="{C9C054D1-AD20-41CC-4430-EC0F5045E9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7389" y="924100"/>
                <a:ext cx="1099183" cy="288000"/>
              </a:xfrm>
              <a:prstGeom prst="rect">
                <a:avLst/>
              </a:prstGeom>
              <a:solidFill>
                <a:srgbClr val="FF7C80"/>
              </a:solidFill>
              <a:ln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lIns="72000" tIns="72000" rIns="72000" bIns="72000" anchor="ctr">
                <a:noAutofit/>
              </a:bodyPr>
              <a:lstStyle/>
              <a:p>
                <a:pPr algn="ctr" eaLnBrk="0" hangingPunct="0"/>
                <a:r>
                  <a:rPr lang="fr-FR" sz="320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fr-FR" sz="3200" baseline="-2500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internal</a:t>
                </a:r>
                <a:r>
                  <a:rPr lang="fr-FR" sz="3200" baseline="-25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200" baseline="-2500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losses</a:t>
                </a:r>
                <a:endParaRPr lang="fr-FR" sz="3200" i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Rectangle 20">
                <a:extLst>
                  <a:ext uri="{FF2B5EF4-FFF2-40B4-BE49-F238E27FC236}">
                    <a16:creationId xmlns:a16="http://schemas.microsoft.com/office/drawing/2014/main" id="{84928656-B090-BF54-FCAA-5122DE51AD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5681" y="931908"/>
                <a:ext cx="785130" cy="288000"/>
              </a:xfrm>
              <a:prstGeom prst="rect">
                <a:avLst/>
              </a:prstGeom>
              <a:solidFill>
                <a:srgbClr val="00B050"/>
              </a:solidFill>
              <a:ln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lIns="72000" tIns="72000" rIns="72000" bIns="72000" anchor="ctr">
                <a:noAutofit/>
              </a:bodyPr>
              <a:lstStyle/>
              <a:p>
                <a:pPr algn="ctr" eaLnBrk="0" hangingPunct="0"/>
                <a:r>
                  <a:rPr lang="fr-FR" sz="32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fr-FR" sz="3200" baseline="-25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gravity</a:t>
                </a:r>
                <a:endParaRPr lang="fr-FR" sz="3200" i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Rectangle 21">
                <a:extLst>
                  <a:ext uri="{FF2B5EF4-FFF2-40B4-BE49-F238E27FC236}">
                    <a16:creationId xmlns:a16="http://schemas.microsoft.com/office/drawing/2014/main" id="{77C12E51-545C-9101-04BF-D076E2D2F8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2997" y="911182"/>
                <a:ext cx="785130" cy="288000"/>
              </a:xfrm>
              <a:prstGeom prst="rect">
                <a:avLst/>
              </a:prstGeom>
              <a:solidFill>
                <a:srgbClr val="92D050"/>
              </a:solidFill>
              <a:ln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lIns="72000" tIns="72000" rIns="72000" bIns="72000" anchor="ctr">
                <a:noAutofit/>
              </a:bodyPr>
              <a:lstStyle/>
              <a:p>
                <a:pPr algn="ctr" eaLnBrk="0" hangingPunct="0"/>
                <a:r>
                  <a:rPr lang="fr-FR" sz="32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fr-FR" sz="3200" baseline="-25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inertia</a:t>
                </a:r>
                <a:endParaRPr lang="fr-FR" sz="3200" i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Rectangle 22">
                <a:extLst>
                  <a:ext uri="{FF2B5EF4-FFF2-40B4-BE49-F238E27FC236}">
                    <a16:creationId xmlns:a16="http://schemas.microsoft.com/office/drawing/2014/main" id="{F5AA5AFF-77AA-557C-952E-ACD0F00F9A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34723" y="924100"/>
                <a:ext cx="973562" cy="288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lIns="72000" tIns="72000" rIns="72000" bIns="72000" anchor="ctr">
                <a:noAutofit/>
              </a:bodyPr>
              <a:lstStyle/>
              <a:p>
                <a:pPr algn="ctr"/>
                <a:r>
                  <a:rPr lang="fr-FR" sz="320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fr-FR" sz="3200" baseline="-2500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auxiliaries</a:t>
                </a:r>
                <a:endParaRPr lang="fr-FR" sz="3200" baseline="-25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8AA5CA05-F3DF-627B-E1B6-298B17018D36}"/>
                  </a:ext>
                </a:extLst>
              </p:cNvPr>
              <p:cNvSpPr txBox="1"/>
              <p:nvPr/>
            </p:nvSpPr>
            <p:spPr>
              <a:xfrm>
                <a:off x="2342680" y="922783"/>
                <a:ext cx="237150" cy="29238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r-FR" sz="3200" b="1">
                    <a:solidFill>
                      <a:schemeClr val="accent5">
                        <a:lumMod val="65000"/>
                        <a:lumOff val="35000"/>
                      </a:schemeClr>
                    </a:solidFill>
                  </a:rPr>
                  <a:t>=</a:t>
                </a:r>
                <a:endParaRPr lang="fr-FR" sz="3200" b="1" baseline="-25000">
                  <a:solidFill>
                    <a:schemeClr val="accent5">
                      <a:lumMod val="65000"/>
                      <a:lumOff val="35000"/>
                    </a:schemeClr>
                  </a:solidFill>
                  <a:cs typeface="Arial" charset="0"/>
                </a:endParaRP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0D9A063A-6519-DBAB-8CE1-643F3A64CAC2}"/>
                  </a:ext>
                </a:extLst>
              </p:cNvPr>
              <p:cNvSpPr txBox="1"/>
              <p:nvPr/>
            </p:nvSpPr>
            <p:spPr>
              <a:xfrm>
                <a:off x="4403001" y="901252"/>
                <a:ext cx="237150" cy="21031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r-FR" sz="3200" b="1" baseline="-25000">
                    <a:solidFill>
                      <a:schemeClr val="accent5">
                        <a:lumMod val="65000"/>
                        <a:lumOff val="35000"/>
                      </a:schemeClr>
                    </a:solidFill>
                    <a:cs typeface="Arial" charset="0"/>
                  </a:rPr>
                  <a:t>+</a:t>
                </a: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EBFED0D3-171A-C5CC-E67D-83D82B35E15D}"/>
                  </a:ext>
                </a:extLst>
              </p:cNvPr>
              <p:cNvSpPr txBox="1"/>
              <p:nvPr/>
            </p:nvSpPr>
            <p:spPr>
              <a:xfrm>
                <a:off x="5337893" y="921978"/>
                <a:ext cx="237150" cy="21031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r-FR" sz="3200" b="1" baseline="-25000">
                    <a:solidFill>
                      <a:schemeClr val="accent5">
                        <a:lumMod val="65000"/>
                        <a:lumOff val="35000"/>
                      </a:schemeClr>
                    </a:solidFill>
                    <a:cs typeface="Arial" charset="0"/>
                  </a:rPr>
                  <a:t>+</a:t>
                </a:r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661626E8-5C46-0D1E-9844-86E98A120D82}"/>
                  </a:ext>
                </a:extLst>
              </p:cNvPr>
              <p:cNvSpPr txBox="1"/>
              <p:nvPr/>
            </p:nvSpPr>
            <p:spPr>
              <a:xfrm>
                <a:off x="6303977" y="914170"/>
                <a:ext cx="237150" cy="21031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r-FR" sz="3200" b="1" baseline="-25000">
                    <a:solidFill>
                      <a:schemeClr val="accent5">
                        <a:lumMod val="65000"/>
                        <a:lumOff val="35000"/>
                      </a:schemeClr>
                    </a:solidFill>
                    <a:cs typeface="Arial" charset="0"/>
                  </a:rPr>
                  <a:t>+</a:t>
                </a: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1A058E1A-F236-C14A-B4F3-61BE0B654B26}"/>
                  </a:ext>
                </a:extLst>
              </p:cNvPr>
              <p:cNvSpPr txBox="1"/>
              <p:nvPr/>
            </p:nvSpPr>
            <p:spPr>
              <a:xfrm>
                <a:off x="7544005" y="914170"/>
                <a:ext cx="237150" cy="21031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r-FR" sz="3200" b="1" baseline="-25000">
                    <a:solidFill>
                      <a:schemeClr val="accent5">
                        <a:lumMod val="65000"/>
                        <a:lumOff val="35000"/>
                      </a:schemeClr>
                    </a:solidFill>
                    <a:cs typeface="Arial" charset="0"/>
                  </a:rPr>
                  <a:t>+</a:t>
                </a:r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7D2616E0-9FEC-2154-B6E3-80B0E9E958C5}"/>
                  </a:ext>
                </a:extLst>
              </p:cNvPr>
              <p:cNvSpPr txBox="1"/>
              <p:nvPr/>
            </p:nvSpPr>
            <p:spPr>
              <a:xfrm>
                <a:off x="3288286" y="901252"/>
                <a:ext cx="237150" cy="21031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r-FR" sz="3200" b="1" baseline="-25000">
                    <a:solidFill>
                      <a:schemeClr val="accent5">
                        <a:lumMod val="65000"/>
                        <a:lumOff val="35000"/>
                      </a:schemeClr>
                    </a:solidFill>
                    <a:cs typeface="Arial" charset="0"/>
                  </a:rPr>
                  <a:t>+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74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6722897-F089-B021-5059-13B52742A8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40"/>
          <a:stretch/>
        </p:blipFill>
        <p:spPr>
          <a:xfrm>
            <a:off x="0" y="1206923"/>
            <a:ext cx="18288000" cy="8962826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E2A4F3F-D6B9-F405-43EE-7E743006133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 descr="Une image contenant texte, diagramme, Tracé, ligne&#10;&#10;Description générée automatiquement">
            <a:extLst>
              <a:ext uri="{FF2B5EF4-FFF2-40B4-BE49-F238E27FC236}">
                <a16:creationId xmlns:a16="http://schemas.microsoft.com/office/drawing/2014/main" id="{010FD199-6E6E-E7A9-8D84-272E56E42E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584" t="12909" r="3063" b="72690"/>
          <a:stretch/>
        </p:blipFill>
        <p:spPr>
          <a:xfrm>
            <a:off x="13016019" y="1330497"/>
            <a:ext cx="4252582" cy="3011138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740B8722-37FF-4B58-451A-7FBF4EB1945C}"/>
              </a:ext>
            </a:extLst>
          </p:cNvPr>
          <p:cNvGrpSpPr/>
          <p:nvPr/>
        </p:nvGrpSpPr>
        <p:grpSpPr>
          <a:xfrm>
            <a:off x="12608279" y="8545128"/>
            <a:ext cx="3348281" cy="584775"/>
            <a:chOff x="12608279" y="8545128"/>
            <a:chExt cx="3348281" cy="584775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131BBBFE-F689-817F-D4D9-6D17B015ADB3}"/>
                </a:ext>
              </a:extLst>
            </p:cNvPr>
            <p:cNvSpPr txBox="1"/>
            <p:nvPr/>
          </p:nvSpPr>
          <p:spPr>
            <a:xfrm>
              <a:off x="12990336" y="8545128"/>
              <a:ext cx="296622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>
                  <a:latin typeface="Arial Narrow" panose="020B0606020202030204" pitchFamily="34" charset="0"/>
                </a:rPr>
                <a:t>Brake event</a:t>
              </a:r>
              <a:endParaRPr lang="fr-FR" sz="3200"/>
            </a:p>
          </p:txBody>
        </p: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9A71AB5F-28C0-151C-2E4D-123550DDEA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608279" y="8883682"/>
              <a:ext cx="894362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E402C0BE-50F8-E51A-2168-511B467D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072" y="532174"/>
            <a:ext cx="16921880" cy="951872"/>
          </a:xfrm>
        </p:spPr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FC decomposition with a vehicle model</a:t>
            </a:r>
            <a:endParaRPr lang="fr-FR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D02B862-67FC-E3F8-AD60-428DB08D6BE5}"/>
              </a:ext>
            </a:extLst>
          </p:cNvPr>
          <p:cNvGrpSpPr/>
          <p:nvPr/>
        </p:nvGrpSpPr>
        <p:grpSpPr>
          <a:xfrm>
            <a:off x="708660" y="1330497"/>
            <a:ext cx="1493520" cy="7799406"/>
            <a:chOff x="708660" y="1330497"/>
            <a:chExt cx="1493520" cy="7799406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D0C1503E-A0BA-1530-7A3E-475B35BE8904}"/>
                </a:ext>
              </a:extLst>
            </p:cNvPr>
            <p:cNvSpPr txBox="1"/>
            <p:nvPr/>
          </p:nvSpPr>
          <p:spPr>
            <a:xfrm>
              <a:off x="708660" y="8521476"/>
              <a:ext cx="149352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solidFill>
                    <a:srgbClr val="66FF33"/>
                  </a:solidFill>
                  <a:latin typeface="Arial Narrow" panose="020B0606020202030204" pitchFamily="34" charset="0"/>
                </a:rPr>
                <a:t>Inertia</a:t>
              </a:r>
              <a:endParaRPr lang="fr-FR" sz="3200" dirty="0">
                <a:solidFill>
                  <a:srgbClr val="00B05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5F27D11-13CA-8E7D-5FF9-67E7FB8F78E6}"/>
                </a:ext>
              </a:extLst>
            </p:cNvPr>
            <p:cNvSpPr/>
            <p:nvPr/>
          </p:nvSpPr>
          <p:spPr>
            <a:xfrm>
              <a:off x="791072" y="1330497"/>
              <a:ext cx="1230768" cy="779940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36F47FB-8B5D-320E-E6F9-0B49038F6CF8}"/>
              </a:ext>
            </a:extLst>
          </p:cNvPr>
          <p:cNvGrpSpPr/>
          <p:nvPr/>
        </p:nvGrpSpPr>
        <p:grpSpPr>
          <a:xfrm>
            <a:off x="6896100" y="7107775"/>
            <a:ext cx="3536888" cy="2022129"/>
            <a:chOff x="6896100" y="7107775"/>
            <a:chExt cx="3536888" cy="2022129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6DAEAA4-FDA3-2543-5D69-A9AE5EDD5551}"/>
                </a:ext>
              </a:extLst>
            </p:cNvPr>
            <p:cNvSpPr txBox="1"/>
            <p:nvPr/>
          </p:nvSpPr>
          <p:spPr>
            <a:xfrm>
              <a:off x="6944044" y="8052686"/>
              <a:ext cx="3488944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00B0F0"/>
                  </a:solidFill>
                  <a:latin typeface="Arial Narrow" panose="020B0606020202030204" pitchFamily="34" charset="0"/>
                </a:rPr>
                <a:t>Aero</a:t>
              </a:r>
              <a:r>
                <a:rPr lang="en-US" sz="3200" dirty="0" err="1">
                  <a:latin typeface="Arial Narrow" panose="020B0606020202030204" pitchFamily="34" charset="0"/>
                </a:rPr>
                <a:t>+</a:t>
              </a:r>
              <a:r>
                <a:rPr lang="en-US" sz="3200" dirty="0" err="1">
                  <a:solidFill>
                    <a:srgbClr val="FF9900"/>
                  </a:solidFill>
                  <a:latin typeface="Arial Narrow" panose="020B0606020202030204" pitchFamily="34" charset="0"/>
                </a:rPr>
                <a:t>RR</a:t>
              </a:r>
              <a:endParaRPr lang="en-US" sz="3200" dirty="0">
                <a:solidFill>
                  <a:srgbClr val="FF9900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en-US" sz="3200" dirty="0">
                  <a:latin typeface="Arial Narrow" panose="020B0606020202030204" pitchFamily="34" charset="0"/>
                </a:rPr>
                <a:t>Balanced by </a:t>
              </a:r>
              <a:r>
                <a:rPr lang="en-US" sz="3200" dirty="0">
                  <a:solidFill>
                    <a:srgbClr val="00B050"/>
                  </a:solidFill>
                  <a:latin typeface="Arial Narrow" panose="020B0606020202030204" pitchFamily="34" charset="0"/>
                </a:rPr>
                <a:t>gravity</a:t>
              </a:r>
              <a:endParaRPr lang="fr-FR" sz="3200" dirty="0">
                <a:solidFill>
                  <a:srgbClr val="00B050"/>
                </a:solidFill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DFA2F42C-5E7C-9B19-5FEA-C8A52CC00D2D}"/>
                </a:ext>
              </a:extLst>
            </p:cNvPr>
            <p:cNvSpPr/>
            <p:nvPr/>
          </p:nvSpPr>
          <p:spPr>
            <a:xfrm>
              <a:off x="6896100" y="7117080"/>
              <a:ext cx="1005840" cy="1729740"/>
            </a:xfrm>
            <a:custGeom>
              <a:avLst/>
              <a:gdLst>
                <a:gd name="connsiteX0" fmla="*/ 0 w 1005840"/>
                <a:gd name="connsiteY0" fmla="*/ 1729740 h 1729740"/>
                <a:gd name="connsiteX1" fmla="*/ 998220 w 1005840"/>
                <a:gd name="connsiteY1" fmla="*/ 899160 h 1729740"/>
                <a:gd name="connsiteX2" fmla="*/ 1005840 w 1005840"/>
                <a:gd name="connsiteY2" fmla="*/ 0 h 1729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5840" h="1729740">
                  <a:moveTo>
                    <a:pt x="0" y="1729740"/>
                  </a:moveTo>
                  <a:lnTo>
                    <a:pt x="998220" y="899160"/>
                  </a:lnTo>
                  <a:lnTo>
                    <a:pt x="1005840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62ACD9A8-2AB1-24E9-F65C-9081286AFCC4}"/>
                </a:ext>
              </a:extLst>
            </p:cNvPr>
            <p:cNvSpPr/>
            <p:nvPr/>
          </p:nvSpPr>
          <p:spPr>
            <a:xfrm flipH="1">
              <a:off x="9278382" y="7107775"/>
              <a:ext cx="1005840" cy="1729740"/>
            </a:xfrm>
            <a:custGeom>
              <a:avLst/>
              <a:gdLst>
                <a:gd name="connsiteX0" fmla="*/ 0 w 1005840"/>
                <a:gd name="connsiteY0" fmla="*/ 1729740 h 1729740"/>
                <a:gd name="connsiteX1" fmla="*/ 998220 w 1005840"/>
                <a:gd name="connsiteY1" fmla="*/ 899160 h 1729740"/>
                <a:gd name="connsiteX2" fmla="*/ 1005840 w 1005840"/>
                <a:gd name="connsiteY2" fmla="*/ 0 h 1729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5840" h="1729740">
                  <a:moveTo>
                    <a:pt x="0" y="1729740"/>
                  </a:moveTo>
                  <a:lnTo>
                    <a:pt x="998220" y="899160"/>
                  </a:lnTo>
                  <a:lnTo>
                    <a:pt x="1005840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5DF88B40-D2EA-30AA-FECF-10F2433692D2}"/>
              </a:ext>
            </a:extLst>
          </p:cNvPr>
          <p:cNvGrpSpPr/>
          <p:nvPr/>
        </p:nvGrpSpPr>
        <p:grpSpPr>
          <a:xfrm>
            <a:off x="9080128" y="4807388"/>
            <a:ext cx="2185752" cy="3008671"/>
            <a:chOff x="9080128" y="4807388"/>
            <a:chExt cx="2185752" cy="3008671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A15DF3AC-6B9F-59FA-EC70-E7639DACD3B9}"/>
                </a:ext>
              </a:extLst>
            </p:cNvPr>
            <p:cNvSpPr txBox="1"/>
            <p:nvPr/>
          </p:nvSpPr>
          <p:spPr>
            <a:xfrm>
              <a:off x="9408160" y="4937812"/>
              <a:ext cx="149352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>
                  <a:solidFill>
                    <a:srgbClr val="00B050"/>
                  </a:solidFill>
                  <a:latin typeface="Arial Narrow" panose="020B0606020202030204" pitchFamily="34" charset="0"/>
                </a:rPr>
                <a:t>gravity</a:t>
              </a:r>
              <a:endParaRPr lang="fr-FR" sz="3200">
                <a:solidFill>
                  <a:srgbClr val="00B050"/>
                </a:solidFill>
              </a:endParaRPr>
            </a:p>
          </p:txBody>
        </p: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8F5185BA-5340-130C-F935-75A9C8F7CBE1}"/>
                </a:ext>
              </a:extLst>
            </p:cNvPr>
            <p:cNvGrpSpPr/>
            <p:nvPr/>
          </p:nvGrpSpPr>
          <p:grpSpPr>
            <a:xfrm rot="10800000">
              <a:off x="9080128" y="4807388"/>
              <a:ext cx="2185752" cy="3008671"/>
              <a:chOff x="7749366" y="6037006"/>
              <a:chExt cx="3503790" cy="3008671"/>
            </a:xfrm>
          </p:grpSpPr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E9D99521-25F8-ABD7-C9AC-603464B78B9F}"/>
                  </a:ext>
                </a:extLst>
              </p:cNvPr>
              <p:cNvSpPr/>
              <p:nvPr/>
            </p:nvSpPr>
            <p:spPr>
              <a:xfrm>
                <a:off x="7749366" y="6037006"/>
                <a:ext cx="1047136" cy="3008671"/>
              </a:xfrm>
              <a:custGeom>
                <a:avLst/>
                <a:gdLst>
                  <a:gd name="connsiteX0" fmla="*/ 0 w 1047136"/>
                  <a:gd name="connsiteY0" fmla="*/ 3008671 h 3008671"/>
                  <a:gd name="connsiteX1" fmla="*/ 1047136 w 1047136"/>
                  <a:gd name="connsiteY1" fmla="*/ 2168013 h 3008671"/>
                  <a:gd name="connsiteX2" fmla="*/ 1047136 w 1047136"/>
                  <a:gd name="connsiteY2" fmla="*/ 0 h 3008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7136" h="3008671">
                    <a:moveTo>
                      <a:pt x="0" y="3008671"/>
                    </a:moveTo>
                    <a:lnTo>
                      <a:pt x="1047136" y="2168013"/>
                    </a:lnTo>
                    <a:lnTo>
                      <a:pt x="1047136" y="0"/>
                    </a:lnTo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Forme libre : forme 18">
                <a:extLst>
                  <a:ext uri="{FF2B5EF4-FFF2-40B4-BE49-F238E27FC236}">
                    <a16:creationId xmlns:a16="http://schemas.microsoft.com/office/drawing/2014/main" id="{4093FA6F-D5EE-230C-634F-99F28868BC4B}"/>
                  </a:ext>
                </a:extLst>
              </p:cNvPr>
              <p:cNvSpPr/>
              <p:nvPr/>
            </p:nvSpPr>
            <p:spPr>
              <a:xfrm flipH="1">
                <a:off x="10206019" y="6037006"/>
                <a:ext cx="1047137" cy="3008671"/>
              </a:xfrm>
              <a:custGeom>
                <a:avLst/>
                <a:gdLst>
                  <a:gd name="connsiteX0" fmla="*/ 0 w 1047136"/>
                  <a:gd name="connsiteY0" fmla="*/ 3008671 h 3008671"/>
                  <a:gd name="connsiteX1" fmla="*/ 1047136 w 1047136"/>
                  <a:gd name="connsiteY1" fmla="*/ 2168013 h 3008671"/>
                  <a:gd name="connsiteX2" fmla="*/ 1047136 w 1047136"/>
                  <a:gd name="connsiteY2" fmla="*/ 0 h 3008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7136" h="3008671">
                    <a:moveTo>
                      <a:pt x="0" y="3008671"/>
                    </a:moveTo>
                    <a:lnTo>
                      <a:pt x="1047136" y="2168013"/>
                    </a:lnTo>
                    <a:lnTo>
                      <a:pt x="1047136" y="0"/>
                    </a:lnTo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342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5076C69-99F8-7FB5-5ACE-00CE4FD6E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83" y="1096213"/>
            <a:ext cx="17011234" cy="880278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285CC691-14EB-C33A-72AA-DC9BF77B7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Energy balance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5768FD9-DE6A-D855-FBE6-2ED7D2A5A42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221060E-24D3-8B87-3987-4F3EDDB4533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14121637" y="2386478"/>
            <a:ext cx="3836354" cy="397318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8ECECE0-095F-00E0-BA61-ACB4EE047C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85" t="6418" r="78878" b="74884"/>
          <a:stretch/>
        </p:blipFill>
        <p:spPr>
          <a:xfrm>
            <a:off x="1532177" y="1563517"/>
            <a:ext cx="4784598" cy="2941574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F86AF9F1-2986-DD71-B675-608B26AA0E4F}"/>
              </a:ext>
            </a:extLst>
          </p:cNvPr>
          <p:cNvGrpSpPr/>
          <p:nvPr/>
        </p:nvGrpSpPr>
        <p:grpSpPr>
          <a:xfrm>
            <a:off x="9648056" y="5287516"/>
            <a:ext cx="7236878" cy="3033047"/>
            <a:chOff x="9648056" y="5287516"/>
            <a:chExt cx="7236878" cy="3033047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991CCE57-DC18-4EF1-ABC3-92F11D960AAF}"/>
                </a:ext>
              </a:extLst>
            </p:cNvPr>
            <p:cNvSpPr txBox="1"/>
            <p:nvPr/>
          </p:nvSpPr>
          <p:spPr>
            <a:xfrm>
              <a:off x="11132931" y="7735788"/>
              <a:ext cx="2966224" cy="584775"/>
            </a:xfrm>
            <a:prstGeom prst="rect">
              <a:avLst/>
            </a:prstGeom>
            <a:ln w="762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latin typeface="Arial Narrow" panose="020B0606020202030204" pitchFamily="34" charset="0"/>
                </a:rPr>
                <a:t>Brake events</a:t>
              </a:r>
              <a:endParaRPr lang="fr-FR" sz="3200" dirty="0"/>
            </a:p>
          </p:txBody>
        </p: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FA25AC09-F753-6139-9A1A-54A4EE6EC880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 flipV="1">
              <a:off x="9648056" y="7087716"/>
              <a:ext cx="1484875" cy="94046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036EDCE6-C933-F87F-51DA-1E7EC58DD787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>
              <a:off x="14099155" y="8028176"/>
              <a:ext cx="1484875" cy="29238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ccolade fermante 15">
              <a:extLst>
                <a:ext uri="{FF2B5EF4-FFF2-40B4-BE49-F238E27FC236}">
                  <a16:creationId xmlns:a16="http://schemas.microsoft.com/office/drawing/2014/main" id="{B9819BDF-AD97-806D-3DD0-3ADF6B9C1BAD}"/>
                </a:ext>
              </a:extLst>
            </p:cNvPr>
            <p:cNvSpPr/>
            <p:nvPr/>
          </p:nvSpPr>
          <p:spPr>
            <a:xfrm rot="6204645">
              <a:off x="15432812" y="6799684"/>
              <a:ext cx="513141" cy="2391103"/>
            </a:xfrm>
            <a:prstGeom prst="rightBrace">
              <a:avLst/>
            </a:prstGeom>
            <a:ln w="762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75932B78-6619-70D7-2A16-4E3DD817BECA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flipV="1">
              <a:off x="12616043" y="5287516"/>
              <a:ext cx="2301200" cy="244827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918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AB2815E-1779-5E65-F356-E1975C182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07" y="1484046"/>
            <a:ext cx="7867397" cy="5099614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E402C0BE-50F8-E51A-2168-511B467D6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Energy balance</a:t>
            </a:r>
            <a:endParaRPr lang="fr-FR" sz="600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BAB8ED33-7B6F-0D98-E6E4-ADE2F019468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1D6BD05E-EC3A-083E-BB5A-04C3D22C2CDB}"/>
              </a:ext>
            </a:extLst>
          </p:cNvPr>
          <p:cNvGrpSpPr/>
          <p:nvPr/>
        </p:nvGrpSpPr>
        <p:grpSpPr>
          <a:xfrm>
            <a:off x="8279904" y="1795200"/>
            <a:ext cx="9864939" cy="4356412"/>
            <a:chOff x="8279904" y="5005139"/>
            <a:chExt cx="9864939" cy="4356412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2AD36D1E-A170-BDBC-8B98-1B040341B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79904" y="5005139"/>
              <a:ext cx="9677400" cy="4314825"/>
            </a:xfrm>
            <a:prstGeom prst="rect">
              <a:avLst/>
            </a:prstGeom>
          </p:spPr>
        </p:pic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41FB84C5-C03F-0341-9C23-18ED7972078E}"/>
                </a:ext>
              </a:extLst>
            </p:cNvPr>
            <p:cNvGrpSpPr/>
            <p:nvPr/>
          </p:nvGrpSpPr>
          <p:grpSpPr>
            <a:xfrm>
              <a:off x="12624365" y="8150288"/>
              <a:ext cx="5520478" cy="1211263"/>
              <a:chOff x="10850880" y="5775960"/>
              <a:chExt cx="6320692" cy="1386840"/>
            </a:xfrm>
          </p:grpSpPr>
          <p:sp>
            <p:nvSpPr>
              <p:cNvPr id="2" name="Rectangle : coins arrondis 1">
                <a:extLst>
                  <a:ext uri="{FF2B5EF4-FFF2-40B4-BE49-F238E27FC236}">
                    <a16:creationId xmlns:a16="http://schemas.microsoft.com/office/drawing/2014/main" id="{707E7FAA-E634-A4B6-A3CE-FA60576CF00A}"/>
                  </a:ext>
                </a:extLst>
              </p:cNvPr>
              <p:cNvSpPr/>
              <p:nvPr/>
            </p:nvSpPr>
            <p:spPr>
              <a:xfrm>
                <a:off x="10850880" y="5775960"/>
                <a:ext cx="2225040" cy="1386840"/>
              </a:xfrm>
              <a:prstGeom prst="roundRect">
                <a:avLst/>
              </a:prstGeom>
              <a:noFill/>
              <a:ln w="190500">
                <a:solidFill>
                  <a:srgbClr val="00B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3600"/>
              </a:p>
            </p:txBody>
          </p:sp>
          <p:sp>
            <p:nvSpPr>
              <p:cNvPr id="4" name="Rectangle : coins arrondis 3">
                <a:extLst>
                  <a:ext uri="{FF2B5EF4-FFF2-40B4-BE49-F238E27FC236}">
                    <a16:creationId xmlns:a16="http://schemas.microsoft.com/office/drawing/2014/main" id="{4DD6148E-19D8-69CE-85F6-36DD3C0153D1}"/>
                  </a:ext>
                </a:extLst>
              </p:cNvPr>
              <p:cNvSpPr/>
              <p:nvPr/>
            </p:nvSpPr>
            <p:spPr>
              <a:xfrm>
                <a:off x="11010900" y="5928360"/>
                <a:ext cx="1889760" cy="1059180"/>
              </a:xfrm>
              <a:prstGeom prst="roundRect">
                <a:avLst/>
              </a:prstGeom>
              <a:noFill/>
              <a:ln w="1905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3600"/>
              </a:p>
            </p:txBody>
          </p:sp>
          <p:sp>
            <p:nvSpPr>
              <p:cNvPr id="5" name="Rectangle : coins arrondis 4">
                <a:extLst>
                  <a:ext uri="{FF2B5EF4-FFF2-40B4-BE49-F238E27FC236}">
                    <a16:creationId xmlns:a16="http://schemas.microsoft.com/office/drawing/2014/main" id="{B92123EB-D445-E21D-D40E-F920DC2E5450}"/>
                  </a:ext>
                </a:extLst>
              </p:cNvPr>
              <p:cNvSpPr/>
              <p:nvPr/>
            </p:nvSpPr>
            <p:spPr>
              <a:xfrm>
                <a:off x="13235940" y="5775960"/>
                <a:ext cx="1805940" cy="1386840"/>
              </a:xfrm>
              <a:prstGeom prst="roundRect">
                <a:avLst/>
              </a:prstGeom>
              <a:noFill/>
              <a:ln w="190500">
                <a:solidFill>
                  <a:srgbClr val="FF9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3600"/>
              </a:p>
            </p:txBody>
          </p:sp>
          <p:sp>
            <p:nvSpPr>
              <p:cNvPr id="9" name="Rectangle : coins arrondis 8">
                <a:extLst>
                  <a:ext uri="{FF2B5EF4-FFF2-40B4-BE49-F238E27FC236}">
                    <a16:creationId xmlns:a16="http://schemas.microsoft.com/office/drawing/2014/main" id="{DB7B83E8-F9CE-7305-FE60-0218998CACE1}"/>
                  </a:ext>
                </a:extLst>
              </p:cNvPr>
              <p:cNvSpPr/>
              <p:nvPr/>
            </p:nvSpPr>
            <p:spPr>
              <a:xfrm>
                <a:off x="15365632" y="5775960"/>
                <a:ext cx="1805940" cy="1386840"/>
              </a:xfrm>
              <a:prstGeom prst="roundRect">
                <a:avLst/>
              </a:prstGeom>
              <a:noFill/>
              <a:ln w="190500"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3600"/>
              </a:p>
            </p:txBody>
          </p:sp>
        </p:grp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393BDDA2-C8BB-1EB4-052E-F48DDB5ACC46}"/>
              </a:ext>
            </a:extLst>
          </p:cNvPr>
          <p:cNvSpPr txBox="1"/>
          <p:nvPr/>
        </p:nvSpPr>
        <p:spPr>
          <a:xfrm>
            <a:off x="3887416" y="3271292"/>
            <a:ext cx="36724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Fuelmap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fitting</a:t>
            </a:r>
            <a:endParaRPr lang="fr-FR" sz="36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BA66018-BA15-12FE-DAA0-7AF021F3577D}"/>
              </a:ext>
            </a:extLst>
          </p:cNvPr>
          <p:cNvSpPr txBox="1"/>
          <p:nvPr/>
        </p:nvSpPr>
        <p:spPr>
          <a:xfrm>
            <a:off x="10008098" y="1305171"/>
            <a:ext cx="43924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Cranckshaft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energy decomposition</a:t>
            </a:r>
            <a:endParaRPr lang="fr-FR" sz="3600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35840A51-B217-B569-0A13-AA3386D70ED7}"/>
              </a:ext>
            </a:extLst>
          </p:cNvPr>
          <p:cNvGrpSpPr/>
          <p:nvPr/>
        </p:nvGrpSpPr>
        <p:grpSpPr>
          <a:xfrm>
            <a:off x="4303112" y="6778928"/>
            <a:ext cx="10264598" cy="3333123"/>
            <a:chOff x="4820062" y="6778928"/>
            <a:chExt cx="10264598" cy="3333123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DC7009A0-CF95-348A-A22B-B5E09E41E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69159" y="6778928"/>
              <a:ext cx="5555206" cy="3333123"/>
            </a:xfrm>
            <a:prstGeom prst="rect">
              <a:avLst/>
            </a:prstGeom>
          </p:spPr>
        </p:pic>
        <p:sp>
          <p:nvSpPr>
            <p:cNvPr id="21" name="Flèche : virage 20">
              <a:extLst>
                <a:ext uri="{FF2B5EF4-FFF2-40B4-BE49-F238E27FC236}">
                  <a16:creationId xmlns:a16="http://schemas.microsoft.com/office/drawing/2014/main" id="{A12B71B1-09BB-4AE3-5156-90EF3997797E}"/>
                </a:ext>
              </a:extLst>
            </p:cNvPr>
            <p:cNvSpPr/>
            <p:nvPr/>
          </p:nvSpPr>
          <p:spPr>
            <a:xfrm flipV="1">
              <a:off x="4820062" y="7237185"/>
              <a:ext cx="2124236" cy="2267442"/>
            </a:xfrm>
            <a:prstGeom prst="bentArrow">
              <a:avLst/>
            </a:prstGeom>
            <a:solidFill>
              <a:srgbClr val="70B5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0" name="Flèche : virage 9">
              <a:extLst>
                <a:ext uri="{FF2B5EF4-FFF2-40B4-BE49-F238E27FC236}">
                  <a16:creationId xmlns:a16="http://schemas.microsoft.com/office/drawing/2014/main" id="{C426D578-96A3-8178-62CD-DE5F3402D5DE}"/>
                </a:ext>
              </a:extLst>
            </p:cNvPr>
            <p:cNvSpPr/>
            <p:nvPr/>
          </p:nvSpPr>
          <p:spPr>
            <a:xfrm flipH="1" flipV="1">
              <a:off x="12960424" y="7237185"/>
              <a:ext cx="2124236" cy="2267442"/>
            </a:xfrm>
            <a:prstGeom prst="bentArrow">
              <a:avLst/>
            </a:prstGeom>
            <a:solidFill>
              <a:srgbClr val="70B5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573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2647B17-C717-8412-CFD8-EED583C3F33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571500" indent="-571500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 accurate slope value along the trip is mandatory to perform a precise energy decomposition</a:t>
            </a:r>
          </a:p>
          <a:p>
            <a:pPr marL="571500" indent="-571500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Samples covering the widest range of {weight , speed, slope} are needed for an accurate estimation of aero, RR, loading.</a:t>
            </a:r>
          </a:p>
          <a:p>
            <a:pPr marL="571500" indent="-571500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Set up of more several field test comparisons on fuel consumption - RRC</a:t>
            </a:r>
          </a:p>
          <a:p>
            <a:pPr marL="571500" indent="-571500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This approach enable high fuel consumption events understanding.</a:t>
            </a:r>
          </a:p>
          <a:p>
            <a:pPr marL="571500" indent="-571500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Work still in progress to extend the approach from a few trips analysis on a wider scale of several hundreds of trips.</a:t>
            </a:r>
          </a:p>
        </p:txBody>
      </p:sp>
      <p:sp>
        <p:nvSpPr>
          <p:cNvPr id="10" name="Titre 2">
            <a:extLst>
              <a:ext uri="{FF2B5EF4-FFF2-40B4-BE49-F238E27FC236}">
                <a16:creationId xmlns:a16="http://schemas.microsoft.com/office/drawing/2014/main" id="{62B43FE6-8429-FC48-940C-16B3019E2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6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FAD3C2-D220-9E9E-49F7-E067C5DC014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047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9C05747-AA0B-42C4-88B2-9B3367A8E744}"/>
              </a:ext>
            </a:extLst>
          </p:cNvPr>
          <p:cNvSpPr/>
          <p:nvPr/>
        </p:nvSpPr>
        <p:spPr>
          <a:xfrm>
            <a:off x="885372" y="9626344"/>
            <a:ext cx="17025256" cy="592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0BB3786-5C91-4A1C-855B-B935F25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072" y="532174"/>
            <a:ext cx="14905656" cy="951872"/>
          </a:xfrm>
        </p:spPr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Michelin open to partnership with OEM</a:t>
            </a:r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F09F1BF7-AAEE-1309-6B86-E4236D0AEA4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20898A1-F6B2-66B5-34AB-7F3D9E33C7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59642" y="3596179"/>
            <a:ext cx="4318988" cy="6622786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027DC4E6-FDEF-1980-E4E1-942662C6FC41}"/>
              </a:ext>
            </a:extLst>
          </p:cNvPr>
          <p:cNvGrpSpPr/>
          <p:nvPr/>
        </p:nvGrpSpPr>
        <p:grpSpPr>
          <a:xfrm>
            <a:off x="673112" y="2597794"/>
            <a:ext cx="11724632" cy="7682132"/>
            <a:chOff x="336556" y="1298897"/>
            <a:chExt cx="5862316" cy="3841066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FCF5C483-5EC5-E4CD-5860-9F6F0C8C8848}"/>
                </a:ext>
              </a:extLst>
            </p:cNvPr>
            <p:cNvGrpSpPr/>
            <p:nvPr/>
          </p:nvGrpSpPr>
          <p:grpSpPr>
            <a:xfrm>
              <a:off x="507264" y="1426624"/>
              <a:ext cx="5536996" cy="3713339"/>
              <a:chOff x="774550" y="1595531"/>
              <a:chExt cx="5018773" cy="3365797"/>
            </a:xfrm>
          </p:grpSpPr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52B73DA0-294E-8899-D832-B5D6874B83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74550" y="1595533"/>
                <a:ext cx="5018773" cy="3327560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2938F65-9647-8494-A36A-97596CEC25AA}"/>
                  </a:ext>
                </a:extLst>
              </p:cNvPr>
              <p:cNvSpPr/>
              <p:nvPr/>
            </p:nvSpPr>
            <p:spPr>
              <a:xfrm>
                <a:off x="4811151" y="4382086"/>
                <a:ext cx="928467" cy="5792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360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E09A3A0-A188-DBD7-7C1E-78D1B00C7F40}"/>
                  </a:ext>
                </a:extLst>
              </p:cNvPr>
              <p:cNvSpPr/>
              <p:nvPr/>
            </p:nvSpPr>
            <p:spPr>
              <a:xfrm>
                <a:off x="4483908" y="1595531"/>
                <a:ext cx="1150203" cy="7274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3600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6971E8-13FA-DA0F-740D-43C641F5B420}"/>
                </a:ext>
              </a:extLst>
            </p:cNvPr>
            <p:cNvSpPr/>
            <p:nvPr/>
          </p:nvSpPr>
          <p:spPr>
            <a:xfrm>
              <a:off x="594732" y="1345580"/>
              <a:ext cx="1709853" cy="4830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6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96AAE63-2E26-2AD8-53E2-D2D0F820C51F}"/>
                </a:ext>
              </a:extLst>
            </p:cNvPr>
            <p:cNvSpPr/>
            <p:nvPr/>
          </p:nvSpPr>
          <p:spPr>
            <a:xfrm>
              <a:off x="2440145" y="1298897"/>
              <a:ext cx="1709853" cy="4830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6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158C186-3634-7159-818E-ABF88EEF52AA}"/>
                </a:ext>
              </a:extLst>
            </p:cNvPr>
            <p:cNvSpPr/>
            <p:nvPr/>
          </p:nvSpPr>
          <p:spPr>
            <a:xfrm>
              <a:off x="4489019" y="1966111"/>
              <a:ext cx="1709853" cy="4830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6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5F71994-0019-0D9E-5A33-F9475F2E7EDA}"/>
                </a:ext>
              </a:extLst>
            </p:cNvPr>
            <p:cNvSpPr/>
            <p:nvPr/>
          </p:nvSpPr>
          <p:spPr>
            <a:xfrm>
              <a:off x="336556" y="4409481"/>
              <a:ext cx="1297750" cy="266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600" dirty="0"/>
            </a:p>
          </p:txBody>
        </p:sp>
      </p:grpSp>
      <p:sp>
        <p:nvSpPr>
          <p:cNvPr id="4" name="Espace réservé du contenu 1">
            <a:extLst>
              <a:ext uri="{FF2B5EF4-FFF2-40B4-BE49-F238E27FC236}">
                <a16:creationId xmlns:a16="http://schemas.microsoft.com/office/drawing/2014/main" id="{5DB37EEA-DE6F-4D63-A972-DB00050B0F31}"/>
              </a:ext>
            </a:extLst>
          </p:cNvPr>
          <p:cNvSpPr txBox="1">
            <a:spLocks/>
          </p:cNvSpPr>
          <p:nvPr/>
        </p:nvSpPr>
        <p:spPr>
          <a:xfrm>
            <a:off x="593603" y="2108570"/>
            <a:ext cx="17694398" cy="1213186"/>
          </a:xfrm>
          <a:prstGeom prst="rect">
            <a:avLst/>
          </a:prstGeom>
        </p:spPr>
        <p:txBody>
          <a:bodyPr/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lang="en-GB" sz="1800" kern="1200" baseline="0" noProof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GB" sz="1600" kern="1200" noProof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 prove tire impact on FC, Michelin already deployed telematics by fleets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Michelin - OEM Partnership would be leaner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2">
            <a:extLst>
              <a:ext uri="{FF2B5EF4-FFF2-40B4-BE49-F238E27FC236}">
                <a16:creationId xmlns:a16="http://schemas.microsoft.com/office/drawing/2014/main" id="{A947A21B-A5B3-EE83-4B9E-1D4C33ABEB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1344" y="6085813"/>
            <a:ext cx="3039080" cy="145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0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0033BB-763D-6266-C513-99C93EE6D66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91072" y="2016222"/>
            <a:ext cx="8064896" cy="7015710"/>
          </a:xfrm>
        </p:spPr>
        <p:txBody>
          <a:bodyPr/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Follow up of our work on RRC FC in real life, presented at HVTT16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The European regulation 2019/1242 forces truck makers to decrease CO2 emissions by 15% in 2025 and 30% in 2030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Shift from 30% to 40% Label A or B tires from 2020 to 2021 at Original Equipment : low transition speed!!</a:t>
            </a:r>
            <a:endParaRPr lang="en-A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Context and stakes (1)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1072" y="9754826"/>
            <a:ext cx="7886700" cy="505633"/>
          </a:xfrm>
        </p:spPr>
        <p:txBody>
          <a:bodyPr/>
          <a:lstStyle/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B6F3188A-1624-5A28-B7F4-B76D0C5F6F57}"/>
              </a:ext>
            </a:extLst>
          </p:cNvPr>
          <p:cNvGrpSpPr/>
          <p:nvPr/>
        </p:nvGrpSpPr>
        <p:grpSpPr>
          <a:xfrm>
            <a:off x="8656429" y="1908901"/>
            <a:ext cx="9631571" cy="3627134"/>
            <a:chOff x="8855968" y="1908901"/>
            <a:chExt cx="9145016" cy="3443903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603D25BC-2478-EBDF-A7A9-EA2F65C15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55968" y="1908901"/>
              <a:ext cx="9145016" cy="3443903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DFE2A749-F512-81D2-BD0E-E0CC671D8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16525" y="3847356"/>
              <a:ext cx="2081001" cy="799168"/>
            </a:xfrm>
            <a:prstGeom prst="rect">
              <a:avLst/>
            </a:prstGeom>
          </p:spPr>
        </p:pic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1267A691-B98D-9E63-0D9A-BF5A98539A30}"/>
              </a:ext>
            </a:extLst>
          </p:cNvPr>
          <p:cNvGrpSpPr/>
          <p:nvPr/>
        </p:nvGrpSpPr>
        <p:grpSpPr>
          <a:xfrm>
            <a:off x="9012319" y="5563600"/>
            <a:ext cx="9156097" cy="4723400"/>
            <a:chOff x="932903" y="1160383"/>
            <a:chExt cx="7392113" cy="3813405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F4BE8B16-5E0C-D808-B6F2-D516F52A5D0A}"/>
                </a:ext>
              </a:extLst>
            </p:cNvPr>
            <p:cNvGrpSpPr/>
            <p:nvPr/>
          </p:nvGrpSpPr>
          <p:grpSpPr>
            <a:xfrm>
              <a:off x="932903" y="1160383"/>
              <a:ext cx="7392113" cy="3790081"/>
              <a:chOff x="932903" y="1160383"/>
              <a:chExt cx="7392113" cy="3790081"/>
            </a:xfrm>
          </p:grpSpPr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92DD87FB-AAA3-CA52-1C46-5C04EDD2BB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07103" y="1643289"/>
                <a:ext cx="7067913" cy="3264068"/>
              </a:xfrm>
              <a:prstGeom prst="rect">
                <a:avLst/>
              </a:prstGeom>
            </p:spPr>
          </p:pic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BF96F498-1366-DB30-6BBC-246925E7C7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16130" y="2862917"/>
                <a:ext cx="357025" cy="591323"/>
              </a:xfrm>
              <a:prstGeom prst="rect">
                <a:avLst/>
              </a:prstGeom>
            </p:spPr>
          </p:pic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AFFC3A2B-A2CC-CD1C-3495-3004F493E384}"/>
                  </a:ext>
                </a:extLst>
              </p:cNvPr>
              <p:cNvSpPr txBox="1"/>
              <p:nvPr/>
            </p:nvSpPr>
            <p:spPr>
              <a:xfrm>
                <a:off x="972658" y="1223991"/>
                <a:ext cx="72384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rPr>
                  <a:t>Truck original equipment tire energy label distribution (all OEMs, all tire makers). 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8980335-B0F3-F929-D1E4-B0D86403A06B}"/>
                  </a:ext>
                </a:extLst>
              </p:cNvPr>
              <p:cNvSpPr/>
              <p:nvPr/>
            </p:nvSpPr>
            <p:spPr>
              <a:xfrm>
                <a:off x="932903" y="1160383"/>
                <a:ext cx="7392113" cy="3790081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6" name="Image 15">
                <a:extLst>
                  <a:ext uri="{FF2B5EF4-FFF2-40B4-BE49-F238E27FC236}">
                    <a16:creationId xmlns:a16="http://schemas.microsoft.com/office/drawing/2014/main" id="{D5F7475B-78DD-52F3-7837-0DD076329D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03880" y="2321942"/>
                <a:ext cx="353384" cy="579075"/>
              </a:xfrm>
              <a:prstGeom prst="rect">
                <a:avLst/>
              </a:prstGeom>
            </p:spPr>
          </p:pic>
        </p:grp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F35E80B2-7029-95E7-8DF8-584DC71B0636}"/>
                </a:ext>
              </a:extLst>
            </p:cNvPr>
            <p:cNvSpPr txBox="1"/>
            <p:nvPr/>
          </p:nvSpPr>
          <p:spPr>
            <a:xfrm>
              <a:off x="3898807" y="4789122"/>
              <a:ext cx="148630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rial Narrow" panose="020B0606020202030204" pitchFamily="34" charset="0"/>
                </a:rPr>
                <a:t>Sources: European Commission and Michelin.</a:t>
              </a:r>
            </a:p>
          </p:txBody>
        </p:sp>
      </p:grpSp>
      <p:pic>
        <p:nvPicPr>
          <p:cNvPr id="19" name="Image 18">
            <a:extLst>
              <a:ext uri="{FF2B5EF4-FFF2-40B4-BE49-F238E27FC236}">
                <a16:creationId xmlns:a16="http://schemas.microsoft.com/office/drawing/2014/main" id="{02C6F207-5403-30C6-E55D-C70301A2D8E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33343" y="7735788"/>
            <a:ext cx="357025" cy="59132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633C4A6-FF35-2953-E30C-C01CB51124A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1093" y="7194813"/>
            <a:ext cx="353384" cy="57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26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1072" y="9754826"/>
            <a:ext cx="7886700" cy="505633"/>
          </a:xfrm>
        </p:spPr>
        <p:txBody>
          <a:bodyPr/>
          <a:lstStyle/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025C109-A68B-B98C-967E-E9875D975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136" y="1514475"/>
            <a:ext cx="16202025" cy="877252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Context and stakes (2)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364D5FDE-7C9C-47A9-E468-77DB7DD257FA}"/>
              </a:ext>
            </a:extLst>
          </p:cNvPr>
          <p:cNvGrpSpPr/>
          <p:nvPr/>
        </p:nvGrpSpPr>
        <p:grpSpPr>
          <a:xfrm>
            <a:off x="4319464" y="3919364"/>
            <a:ext cx="9937104" cy="3168352"/>
            <a:chOff x="4319464" y="3919364"/>
            <a:chExt cx="9937104" cy="3168352"/>
          </a:xfrm>
        </p:grpSpPr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1F483393-C70D-4EB4-9B75-B06F98078D6B}"/>
                </a:ext>
              </a:extLst>
            </p:cNvPr>
            <p:cNvGrpSpPr/>
            <p:nvPr/>
          </p:nvGrpSpPr>
          <p:grpSpPr>
            <a:xfrm>
              <a:off x="4319464" y="3919364"/>
              <a:ext cx="9937104" cy="3168352"/>
              <a:chOff x="4319464" y="3919364"/>
              <a:chExt cx="9937104" cy="3168352"/>
            </a:xfrm>
          </p:grpSpPr>
          <p:sp>
            <p:nvSpPr>
              <p:cNvPr id="22" name="Rectangle : coins arrondis 21">
                <a:extLst>
                  <a:ext uri="{FF2B5EF4-FFF2-40B4-BE49-F238E27FC236}">
                    <a16:creationId xmlns:a16="http://schemas.microsoft.com/office/drawing/2014/main" id="{520B2FD9-F768-8A13-E3B3-BBE0FF6B3D3A}"/>
                  </a:ext>
                </a:extLst>
              </p:cNvPr>
              <p:cNvSpPr/>
              <p:nvPr/>
            </p:nvSpPr>
            <p:spPr>
              <a:xfrm>
                <a:off x="4319464" y="3919364"/>
                <a:ext cx="9937104" cy="3168352"/>
              </a:xfrm>
              <a:prstGeom prst="roundRect">
                <a:avLst/>
              </a:prstGeom>
              <a:solidFill>
                <a:srgbClr val="70B5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lèche : droite 22">
                <a:extLst>
                  <a:ext uri="{FF2B5EF4-FFF2-40B4-BE49-F238E27FC236}">
                    <a16:creationId xmlns:a16="http://schemas.microsoft.com/office/drawing/2014/main" id="{7E5DEC85-8A8E-2B27-8731-9273BFAEE241}"/>
                  </a:ext>
                </a:extLst>
              </p:cNvPr>
              <p:cNvSpPr/>
              <p:nvPr/>
            </p:nvSpPr>
            <p:spPr>
              <a:xfrm>
                <a:off x="4391472" y="4655022"/>
                <a:ext cx="1008111" cy="1784622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694E5E12-5224-EB79-93FF-CB2F8C31EB3F}"/>
                </a:ext>
              </a:extLst>
            </p:cNvPr>
            <p:cNvSpPr txBox="1"/>
            <p:nvPr/>
          </p:nvSpPr>
          <p:spPr>
            <a:xfrm>
              <a:off x="5399584" y="4572660"/>
              <a:ext cx="8712968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Need to convince Fleets to adopt Low RR Tires not only at OE but in Aftersales as well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85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30032B3C-C676-D0B1-9A54-CB4A580AB8A3}"/>
              </a:ext>
            </a:extLst>
          </p:cNvPr>
          <p:cNvSpPr/>
          <p:nvPr/>
        </p:nvSpPr>
        <p:spPr>
          <a:xfrm>
            <a:off x="502922" y="1432559"/>
            <a:ext cx="17785080" cy="5591689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3B9D4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0BB3786-5C91-4A1C-855B-B935F25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072" y="532174"/>
            <a:ext cx="16273808" cy="951872"/>
          </a:xfrm>
        </p:spPr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Several components of fuel consumption</a:t>
            </a:r>
            <a:endParaRPr lang="en-US" sz="6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5" descr="Résultat de recherche d'images pour &quot;fuel&quot;">
            <a:extLst>
              <a:ext uri="{FF2B5EF4-FFF2-40B4-BE49-F238E27FC236}">
                <a16:creationId xmlns:a16="http://schemas.microsoft.com/office/drawing/2014/main" id="{C257C551-8F71-41F0-EBA7-55A9DB07B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7372" y="2153058"/>
            <a:ext cx="2448000" cy="18129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 cap="sq">
            <a:solidFill>
              <a:schemeClr val="bg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contourClr>
              <a:srgbClr val="C0C0C0"/>
            </a:contourClr>
          </a:sp3d>
        </p:spPr>
      </p:pic>
      <p:sp>
        <p:nvSpPr>
          <p:cNvPr id="8" name="Rectangle 17">
            <a:extLst>
              <a:ext uri="{FF2B5EF4-FFF2-40B4-BE49-F238E27FC236}">
                <a16:creationId xmlns:a16="http://schemas.microsoft.com/office/drawing/2014/main" id="{61ECA16E-D072-061D-116E-2907905D1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7970" y="4153916"/>
            <a:ext cx="2880000" cy="720000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0" hangingPunct="0"/>
            <a:r>
              <a:rPr lang="fr-FR" sz="3600" b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3600" b="1" baseline="-25000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93B51CA8-30B0-0E21-0ABB-854474F72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558" y="4153916"/>
            <a:ext cx="2880000" cy="720000"/>
          </a:xfrm>
          <a:prstGeom prst="rect">
            <a:avLst/>
          </a:prstGeom>
          <a:solidFill>
            <a:srgbClr val="7030A0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0" hangingPunct="0"/>
            <a:r>
              <a:rPr lang="fr-FR" sz="3600" b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3600" b="1" baseline="-25000">
                <a:latin typeface="Arial" panose="020B0604020202020204" pitchFamily="34" charset="0"/>
                <a:cs typeface="Arial" panose="020B0604020202020204" pitchFamily="34" charset="0"/>
              </a:rPr>
              <a:t>consumed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C05F72A-97F3-837F-9973-02455FAC674C}"/>
              </a:ext>
            </a:extLst>
          </p:cNvPr>
          <p:cNvSpPr txBox="1"/>
          <p:nvPr/>
        </p:nvSpPr>
        <p:spPr>
          <a:xfrm>
            <a:off x="3921638" y="3950953"/>
            <a:ext cx="654988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64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fr-FR" sz="6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F8F784A-EB1D-4382-AB43-468860D18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936" y="4153916"/>
            <a:ext cx="2880000" cy="72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0" hangingPunct="0"/>
            <a:r>
              <a:rPr lang="fr-FR" sz="3600" b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3600" b="1" baseline="-25000">
                <a:latin typeface="Arial" panose="020B0604020202020204" pitchFamily="34" charset="0"/>
                <a:cs typeface="Arial" panose="020B0604020202020204" pitchFamily="34" charset="0"/>
              </a:rPr>
              <a:t>engine losses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3786CB2-2F2A-581F-8D12-0739FCDA97BA}"/>
              </a:ext>
            </a:extLst>
          </p:cNvPr>
          <p:cNvSpPr txBox="1"/>
          <p:nvPr/>
        </p:nvSpPr>
        <p:spPr>
          <a:xfrm>
            <a:off x="8146442" y="3950953"/>
            <a:ext cx="654988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64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fr-FR" sz="6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DE6B9E60-58F7-C9F5-8597-9AEE33F2F03D}"/>
              </a:ext>
            </a:extLst>
          </p:cNvPr>
          <p:cNvGrpSpPr/>
          <p:nvPr/>
        </p:nvGrpSpPr>
        <p:grpSpPr>
          <a:xfrm>
            <a:off x="8022243" y="1547396"/>
            <a:ext cx="6552074" cy="2386132"/>
            <a:chOff x="4011121" y="773698"/>
            <a:chExt cx="3276037" cy="1193066"/>
          </a:xfrm>
        </p:grpSpPr>
        <p:pic>
          <p:nvPicPr>
            <p:cNvPr id="15" name="Picture 3" descr="T:\X1-X2\1 - Vehicle Modeling\7 - Vehicle images\05_PLE_4x2_semitrailer.jpg">
              <a:extLst>
                <a:ext uri="{FF2B5EF4-FFF2-40B4-BE49-F238E27FC236}">
                  <a16:creationId xmlns:a16="http://schemas.microsoft.com/office/drawing/2014/main" id="{D134A267-1144-7904-6CA7-25C3CCEFF4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20853751">
              <a:off x="4373446" y="1031587"/>
              <a:ext cx="1747162" cy="627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4A9E97DC-422D-C69B-8484-C805FF8B4B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896" y="1370637"/>
              <a:ext cx="2352366" cy="596127"/>
              <a:chOff x="264" y="1952"/>
              <a:chExt cx="4104" cy="1037"/>
            </a:xfrm>
          </p:grpSpPr>
          <p:sp>
            <p:nvSpPr>
              <p:cNvPr id="34" name="Freeform 6">
                <a:extLst>
                  <a:ext uri="{FF2B5EF4-FFF2-40B4-BE49-F238E27FC236}">
                    <a16:creationId xmlns:a16="http://schemas.microsoft.com/office/drawing/2014/main" id="{137AD76C-64FB-E03F-78EC-8250BF0FF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" y="2744"/>
                <a:ext cx="83" cy="136"/>
              </a:xfrm>
              <a:custGeom>
                <a:avLst/>
                <a:gdLst>
                  <a:gd name="T0" fmla="*/ 0 w 123"/>
                  <a:gd name="T1" fmla="*/ 0 h 120"/>
                  <a:gd name="T2" fmla="*/ 1 w 123"/>
                  <a:gd name="T3" fmla="*/ 211 h 120"/>
                  <a:gd name="T4" fmla="*/ 1 w 123"/>
                  <a:gd name="T5" fmla="*/ 537 h 1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3" h="120">
                    <a:moveTo>
                      <a:pt x="0" y="0"/>
                    </a:moveTo>
                    <a:cubicBezTo>
                      <a:pt x="42" y="14"/>
                      <a:pt x="85" y="28"/>
                      <a:pt x="104" y="48"/>
                    </a:cubicBezTo>
                    <a:cubicBezTo>
                      <a:pt x="123" y="68"/>
                      <a:pt x="112" y="108"/>
                      <a:pt x="112" y="120"/>
                    </a:cubicBezTo>
                  </a:path>
                </a:pathLst>
              </a:custGeom>
              <a:noFill/>
              <a:ln w="12700" cmpd="sng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360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Line 7">
                <a:extLst>
                  <a:ext uri="{FF2B5EF4-FFF2-40B4-BE49-F238E27FC236}">
                    <a16:creationId xmlns:a16="http://schemas.microsoft.com/office/drawing/2014/main" id="{09604F00-E113-EC00-843E-B87762EA76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4" y="1952"/>
                <a:ext cx="4104" cy="912"/>
              </a:xfrm>
              <a:prstGeom prst="line">
                <a:avLst/>
              </a:prstGeom>
              <a:noFill/>
              <a:ln w="12700">
                <a:solidFill>
                  <a:srgbClr val="5F5F5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Line 8">
                <a:extLst>
                  <a:ext uri="{FF2B5EF4-FFF2-40B4-BE49-F238E27FC236}">
                    <a16:creationId xmlns:a16="http://schemas.microsoft.com/office/drawing/2014/main" id="{3B9D75ED-71FC-34E7-359B-2F336A7F86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" y="2872"/>
                <a:ext cx="1016" cy="0"/>
              </a:xfrm>
              <a:prstGeom prst="line">
                <a:avLst/>
              </a:prstGeom>
              <a:noFill/>
              <a:ln w="12700">
                <a:solidFill>
                  <a:srgbClr val="5F5F5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Text Box 9">
                <a:extLst>
                  <a:ext uri="{FF2B5EF4-FFF2-40B4-BE49-F238E27FC236}">
                    <a16:creationId xmlns:a16="http://schemas.microsoft.com/office/drawing/2014/main" id="{0E99AFAA-5859-E673-7E28-684AB518B6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2" y="2587"/>
                <a:ext cx="314" cy="4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/>
                <a:r>
                  <a:rPr lang="en-US" altLang="fr-FR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α</a:t>
                </a:r>
              </a:p>
            </p:txBody>
          </p:sp>
        </p:grp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1DA4DA72-2A18-5F3A-08D8-54EA1681F6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33662" y="943782"/>
              <a:ext cx="324000" cy="75396"/>
            </a:xfrm>
            <a:prstGeom prst="line">
              <a:avLst/>
            </a:prstGeom>
            <a:noFill/>
            <a:ln w="38100">
              <a:solidFill>
                <a:srgbClr val="3399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 Box 12">
              <a:extLst>
                <a:ext uri="{FF2B5EF4-FFF2-40B4-BE49-F238E27FC236}">
                  <a16:creationId xmlns:a16="http://schemas.microsoft.com/office/drawing/2014/main" id="{4C10A9D4-423A-0B9E-DA59-46063B88F7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7158" y="773698"/>
              <a:ext cx="900000" cy="349702"/>
            </a:xfrm>
            <a:prstGeom prst="rect">
              <a:avLst/>
            </a:prstGeom>
            <a:solidFill>
              <a:srgbClr val="3399FF"/>
            </a:solidFill>
            <a:ln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72000" tIns="72000" rIns="72000" bIns="7200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fr-FR" sz="1800" i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Aerodynamic resistance</a:t>
              </a:r>
            </a:p>
          </p:txBody>
        </p:sp>
        <p:sp>
          <p:nvSpPr>
            <p:cNvPr id="19" name="Text Box 13">
              <a:extLst>
                <a:ext uri="{FF2B5EF4-FFF2-40B4-BE49-F238E27FC236}">
                  <a16:creationId xmlns:a16="http://schemas.microsoft.com/office/drawing/2014/main" id="{049AD5EF-11A0-E01F-8C51-76B5E93D2A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1614" y="1164123"/>
              <a:ext cx="816497" cy="211203"/>
            </a:xfrm>
            <a:prstGeom prst="rect">
              <a:avLst/>
            </a:prstGeom>
            <a:solidFill>
              <a:srgbClr val="FF7C80"/>
            </a:solidFill>
            <a:ln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72000" tIns="72000" rIns="72000" bIns="7200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fr-FR" sz="1800" i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Internal losses</a:t>
              </a:r>
            </a:p>
          </p:txBody>
        </p:sp>
        <p:sp>
          <p:nvSpPr>
            <p:cNvPr id="20" name="Text Box 15">
              <a:extLst>
                <a:ext uri="{FF2B5EF4-FFF2-40B4-BE49-F238E27FC236}">
                  <a16:creationId xmlns:a16="http://schemas.microsoft.com/office/drawing/2014/main" id="{C94AEB0E-560F-9008-E38B-776BDF2BB6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5840" y="1059941"/>
              <a:ext cx="393304" cy="211203"/>
            </a:xfrm>
            <a:prstGeom prst="rect">
              <a:avLst/>
            </a:prstGeom>
            <a:solidFill>
              <a:srgbClr val="92D050"/>
            </a:solidFill>
            <a:ln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72000" tIns="72000" rIns="72000" bIns="7200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fr-FR" sz="1800" i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Inertia</a:t>
              </a:r>
            </a:p>
          </p:txBody>
        </p:sp>
        <p:sp>
          <p:nvSpPr>
            <p:cNvPr id="21" name="Line 16">
              <a:extLst>
                <a:ext uri="{FF2B5EF4-FFF2-40B4-BE49-F238E27FC236}">
                  <a16:creationId xmlns:a16="http://schemas.microsoft.com/office/drawing/2014/main" id="{E57151FD-4274-C1E7-18E2-D729631D2D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30890" y="1324772"/>
              <a:ext cx="281480" cy="60317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Line 17">
              <a:extLst>
                <a:ext uri="{FF2B5EF4-FFF2-40B4-BE49-F238E27FC236}">
                  <a16:creationId xmlns:a16="http://schemas.microsoft.com/office/drawing/2014/main" id="{A44A72C9-841F-E1B4-6ADD-7B4B71CA4A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81683" y="1359957"/>
              <a:ext cx="140739" cy="30159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 Box 18">
              <a:extLst>
                <a:ext uri="{FF2B5EF4-FFF2-40B4-BE49-F238E27FC236}">
                  <a16:creationId xmlns:a16="http://schemas.microsoft.com/office/drawing/2014/main" id="{B977E618-53F2-4779-5C05-2FE81BBDB2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1121" y="1049548"/>
              <a:ext cx="598489" cy="21120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lIns="72000" tIns="72000" rIns="72000" bIns="7200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fr-FR" sz="1800" i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Auxiliaries</a:t>
              </a:r>
            </a:p>
          </p:txBody>
        </p:sp>
        <p:sp>
          <p:nvSpPr>
            <p:cNvPr id="24" name="Text Box 19">
              <a:extLst>
                <a:ext uri="{FF2B5EF4-FFF2-40B4-BE49-F238E27FC236}">
                  <a16:creationId xmlns:a16="http://schemas.microsoft.com/office/drawing/2014/main" id="{9A20C997-25FD-6922-36B8-D83AC5ED01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4026" y="1407680"/>
              <a:ext cx="438188" cy="211203"/>
            </a:xfrm>
            <a:prstGeom prst="rect">
              <a:avLst/>
            </a:prstGeom>
            <a:solidFill>
              <a:srgbClr val="00B050"/>
            </a:solidFill>
            <a:ln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72000" tIns="72000" rIns="72000" bIns="7200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fr-FR" sz="1800" i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Gravity</a:t>
              </a:r>
            </a:p>
          </p:txBody>
        </p:sp>
        <p:sp>
          <p:nvSpPr>
            <p:cNvPr id="25" name="Line 20">
              <a:extLst>
                <a:ext uri="{FF2B5EF4-FFF2-40B4-BE49-F238E27FC236}">
                  <a16:creationId xmlns:a16="http://schemas.microsoft.com/office/drawing/2014/main" id="{AD749F35-9CA1-C543-85D8-DDB7265234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4883" y="1380691"/>
              <a:ext cx="2513" cy="575524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Line 21">
              <a:extLst>
                <a:ext uri="{FF2B5EF4-FFF2-40B4-BE49-F238E27FC236}">
                  <a16:creationId xmlns:a16="http://schemas.microsoft.com/office/drawing/2014/main" id="{FEA4351D-F6AF-B9B4-8A39-E749543DC4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96762" y="1410850"/>
              <a:ext cx="115608" cy="530287"/>
            </a:xfrm>
            <a:prstGeom prst="line">
              <a:avLst/>
            </a:prstGeom>
            <a:noFill/>
            <a:ln w="38100" cap="rnd">
              <a:solidFill>
                <a:schemeClr val="accent6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Line 23">
              <a:extLst>
                <a:ext uri="{FF2B5EF4-FFF2-40B4-BE49-F238E27FC236}">
                  <a16:creationId xmlns:a16="http://schemas.microsoft.com/office/drawing/2014/main" id="{C1DF7D7A-BF23-1246-54EF-6E62F8D67E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66046" y="1757046"/>
              <a:ext cx="211110" cy="45237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Line 25">
              <a:extLst>
                <a:ext uri="{FF2B5EF4-FFF2-40B4-BE49-F238E27FC236}">
                  <a16:creationId xmlns:a16="http://schemas.microsoft.com/office/drawing/2014/main" id="{2B5837A0-7846-4DF3-831D-6B828079AE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5782" y="1528971"/>
              <a:ext cx="206083" cy="45237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Line 25">
              <a:extLst>
                <a:ext uri="{FF2B5EF4-FFF2-40B4-BE49-F238E27FC236}">
                  <a16:creationId xmlns:a16="http://schemas.microsoft.com/office/drawing/2014/main" id="{1884F685-8C81-82DE-5041-821ECB4056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27579" y="1452319"/>
              <a:ext cx="206083" cy="45237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e 23">
              <a:extLst>
                <a:ext uri="{FF2B5EF4-FFF2-40B4-BE49-F238E27FC236}">
                  <a16:creationId xmlns:a16="http://schemas.microsoft.com/office/drawing/2014/main" id="{E64D40C9-04B2-9035-64F8-1F114C1C15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69616" y="1711179"/>
              <a:ext cx="211110" cy="45237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Line 23">
              <a:extLst>
                <a:ext uri="{FF2B5EF4-FFF2-40B4-BE49-F238E27FC236}">
                  <a16:creationId xmlns:a16="http://schemas.microsoft.com/office/drawing/2014/main" id="{21534761-5F33-336D-48B3-987DE851FC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80727" y="1665941"/>
              <a:ext cx="211110" cy="45237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 Box 24">
              <a:extLst>
                <a:ext uri="{FF2B5EF4-FFF2-40B4-BE49-F238E27FC236}">
                  <a16:creationId xmlns:a16="http://schemas.microsoft.com/office/drawing/2014/main" id="{34173490-1A28-5139-92E1-4399313656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8275" y="1617042"/>
              <a:ext cx="983209" cy="211203"/>
            </a:xfrm>
            <a:prstGeom prst="rect">
              <a:avLst/>
            </a:prstGeom>
            <a:solidFill>
              <a:srgbClr val="FF9900"/>
            </a:solidFill>
            <a:ln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72000" tIns="72000" rIns="72000" bIns="7200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fr-FR" sz="1800" i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Rolling resistance</a:t>
              </a:r>
            </a:p>
          </p:txBody>
        </p:sp>
        <p:sp>
          <p:nvSpPr>
            <p:cNvPr id="33" name="Line 11">
              <a:extLst>
                <a:ext uri="{FF2B5EF4-FFF2-40B4-BE49-F238E27FC236}">
                  <a16:creationId xmlns:a16="http://schemas.microsoft.com/office/drawing/2014/main" id="{EF6BA27E-03A6-4887-861C-2452383E9E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25238" y="1220873"/>
              <a:ext cx="324000" cy="75396"/>
            </a:xfrm>
            <a:prstGeom prst="line">
              <a:avLst/>
            </a:prstGeom>
            <a:noFill/>
            <a:ln w="38100">
              <a:solidFill>
                <a:srgbClr val="FF7C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8" name="Picture 7" descr="Résultat de recherche d'images pour &quot;om 470 engine&quot;">
            <a:extLst>
              <a:ext uri="{FF2B5EF4-FFF2-40B4-BE49-F238E27FC236}">
                <a16:creationId xmlns:a16="http://schemas.microsoft.com/office/drawing/2014/main" id="{25DA5C45-112F-636F-CB31-A9530E0F5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8634" y="2063367"/>
            <a:ext cx="2919800" cy="195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Espace réservé du contenu 1">
            <a:extLst>
              <a:ext uri="{FF2B5EF4-FFF2-40B4-BE49-F238E27FC236}">
                <a16:creationId xmlns:a16="http://schemas.microsoft.com/office/drawing/2014/main" id="{C66B369B-9D90-6D42-9B31-838509EE970C}"/>
              </a:ext>
            </a:extLst>
          </p:cNvPr>
          <p:cNvSpPr txBox="1">
            <a:spLocks/>
          </p:cNvSpPr>
          <p:nvPr/>
        </p:nvSpPr>
        <p:spPr>
          <a:xfrm>
            <a:off x="685166" y="4783460"/>
            <a:ext cx="3144640" cy="785144"/>
          </a:xfrm>
          <a:prstGeom prst="rect">
            <a:avLst/>
          </a:prstGeom>
        </p:spPr>
        <p:txBody>
          <a:bodyPr/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lang="en-GB" sz="1800" kern="1200" baseline="0" noProof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GB" sz="1600" kern="1200" noProof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Fuel : 300kW</a:t>
            </a:r>
          </a:p>
          <a:p>
            <a:pPr algn="ctr">
              <a:spcBef>
                <a:spcPts val="0"/>
              </a:spcBef>
            </a:pP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100%</a:t>
            </a:r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Espace réservé du contenu 1">
            <a:extLst>
              <a:ext uri="{FF2B5EF4-FFF2-40B4-BE49-F238E27FC236}">
                <a16:creationId xmlns:a16="http://schemas.microsoft.com/office/drawing/2014/main" id="{2C7CA3BC-FA65-93CF-762E-8FA9BDCAE3DE}"/>
              </a:ext>
            </a:extLst>
          </p:cNvPr>
          <p:cNvSpPr txBox="1">
            <a:spLocks/>
          </p:cNvSpPr>
          <p:nvPr/>
        </p:nvSpPr>
        <p:spPr>
          <a:xfrm>
            <a:off x="4528029" y="4783460"/>
            <a:ext cx="3548446" cy="785144"/>
          </a:xfrm>
          <a:prstGeom prst="rect">
            <a:avLst/>
          </a:prstGeom>
        </p:spPr>
        <p:txBody>
          <a:bodyPr/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lang="en-GB" sz="1800" kern="1200" baseline="0" noProof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GB" sz="1600" kern="1200" noProof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Engine losses : 200kW</a:t>
            </a:r>
          </a:p>
          <a:p>
            <a:pPr algn="ctr">
              <a:spcBef>
                <a:spcPts val="0"/>
              </a:spcBef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65%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Espace réservé du contenu 1">
            <a:extLst>
              <a:ext uri="{FF2B5EF4-FFF2-40B4-BE49-F238E27FC236}">
                <a16:creationId xmlns:a16="http://schemas.microsoft.com/office/drawing/2014/main" id="{99D40936-9573-7BE9-00C9-ED1C1367A472}"/>
              </a:ext>
            </a:extLst>
          </p:cNvPr>
          <p:cNvSpPr txBox="1">
            <a:spLocks/>
          </p:cNvSpPr>
          <p:nvPr/>
        </p:nvSpPr>
        <p:spPr>
          <a:xfrm>
            <a:off x="8963749" y="4783460"/>
            <a:ext cx="3548446" cy="785144"/>
          </a:xfrm>
          <a:prstGeom prst="rect">
            <a:avLst/>
          </a:prstGeom>
        </p:spPr>
        <p:txBody>
          <a:bodyPr/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lang="en-GB" sz="1800" kern="1200" baseline="0" noProof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GB" sz="1600" kern="1200" noProof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Truck : 100kW</a:t>
            </a:r>
          </a:p>
          <a:p>
            <a:pPr algn="ctr">
              <a:spcBef>
                <a:spcPts val="0"/>
              </a:spcBef>
            </a:pP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35%</a:t>
            </a:r>
            <a:endParaRPr lang="en-US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96F03CA9-C0B4-7984-56BE-36C225421A9C}"/>
              </a:ext>
            </a:extLst>
          </p:cNvPr>
          <p:cNvGrpSpPr/>
          <p:nvPr/>
        </p:nvGrpSpPr>
        <p:grpSpPr>
          <a:xfrm>
            <a:off x="673156" y="5977683"/>
            <a:ext cx="16761040" cy="722316"/>
            <a:chOff x="336578" y="3056461"/>
            <a:chExt cx="8380520" cy="361158"/>
          </a:xfrm>
        </p:grpSpPr>
        <p:sp>
          <p:nvSpPr>
            <p:cNvPr id="44" name="Rectangle 17">
              <a:extLst>
                <a:ext uri="{FF2B5EF4-FFF2-40B4-BE49-F238E27FC236}">
                  <a16:creationId xmlns:a16="http://schemas.microsoft.com/office/drawing/2014/main" id="{41554474-FF87-7879-5C1E-6BC0092E9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78" y="3056461"/>
              <a:ext cx="1152000" cy="360000"/>
            </a:xfrm>
            <a:prstGeom prst="rect">
              <a:avLst/>
            </a:prstGeom>
            <a:solidFill>
              <a:srgbClr val="C00000"/>
            </a:solidFill>
            <a:ln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lIns="72000" tIns="72000" rIns="72000" bIns="72000" anchor="ctr">
              <a:noAutofit/>
            </a:bodyPr>
            <a:lstStyle/>
            <a:p>
              <a:pPr algn="ctr" eaLnBrk="0" hangingPunct="0"/>
              <a:r>
                <a:rPr lang="fr-FR" sz="360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fr-FR" sz="3600" baseline="-2500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required</a:t>
              </a:r>
              <a:endParaRPr lang="fr-FR" sz="3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 17">
              <a:extLst>
                <a:ext uri="{FF2B5EF4-FFF2-40B4-BE49-F238E27FC236}">
                  <a16:creationId xmlns:a16="http://schemas.microsoft.com/office/drawing/2014/main" id="{1C7B0069-6D7D-FBE9-97B4-9CF7C9DCF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8276" y="3056461"/>
              <a:ext cx="900000" cy="360000"/>
            </a:xfrm>
            <a:prstGeom prst="rect">
              <a:avLst/>
            </a:prstGeom>
            <a:solidFill>
              <a:srgbClr val="FF9900"/>
            </a:solidFill>
            <a:ln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lIns="72000" tIns="72000" rIns="72000" bIns="72000" anchor="ctr">
              <a:noAutofit/>
            </a:bodyPr>
            <a:lstStyle/>
            <a:p>
              <a:pPr algn="ctr" eaLnBrk="0" hangingPunct="0"/>
              <a:r>
                <a:rPr lang="fr-FR" sz="320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fr-FR" sz="3200" baseline="-2500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roll</a:t>
              </a:r>
              <a:r>
                <a:rPr lang="fr-FR" sz="3200" baseline="-25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3200" baseline="-2500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resist</a:t>
              </a:r>
              <a:endParaRPr lang="fr-FR" sz="3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18">
              <a:extLst>
                <a:ext uri="{FF2B5EF4-FFF2-40B4-BE49-F238E27FC236}">
                  <a16:creationId xmlns:a16="http://schemas.microsoft.com/office/drawing/2014/main" id="{AF2F38F0-F671-4300-EA59-EE0A4F80A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2479" y="3056461"/>
              <a:ext cx="1116000" cy="360000"/>
            </a:xfrm>
            <a:prstGeom prst="rect">
              <a:avLst/>
            </a:prstGeom>
            <a:solidFill>
              <a:srgbClr val="3399FF"/>
            </a:solidFill>
            <a:ln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72000" tIns="72000" rIns="72000" bIns="72000" anchor="ctr">
              <a:noAutofit/>
            </a:bodyPr>
            <a:lstStyle/>
            <a:p>
              <a:pPr algn="ctr" eaLnBrk="0" hangingPunct="0"/>
              <a:r>
                <a:rPr lang="fr-FR" sz="360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fr-FR" sz="3600" baseline="-2500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aerodynamic</a:t>
              </a:r>
              <a:endParaRPr lang="fr-FR" sz="3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19">
              <a:extLst>
                <a:ext uri="{FF2B5EF4-FFF2-40B4-BE49-F238E27FC236}">
                  <a16:creationId xmlns:a16="http://schemas.microsoft.com/office/drawing/2014/main" id="{B760A6AF-13DC-D3B5-5C7A-C0F008A48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7447" y="3057619"/>
              <a:ext cx="1260000" cy="360000"/>
            </a:xfrm>
            <a:prstGeom prst="rect">
              <a:avLst/>
            </a:prstGeom>
            <a:solidFill>
              <a:srgbClr val="FF7C80"/>
            </a:solidFill>
            <a:ln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72000" tIns="72000" rIns="72000" bIns="72000" anchor="ctr">
              <a:noAutofit/>
            </a:bodyPr>
            <a:lstStyle/>
            <a:p>
              <a:pPr algn="ctr" eaLnBrk="0" hangingPunct="0"/>
              <a:r>
                <a:rPr lang="fr-FR" sz="360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fr-FR" sz="3600" baseline="-2500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internal</a:t>
              </a:r>
              <a:r>
                <a:rPr lang="fr-FR" sz="3600" baseline="-25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3600" baseline="-2500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losses</a:t>
              </a:r>
              <a:endParaRPr lang="fr-FR" sz="3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20">
              <a:extLst>
                <a:ext uri="{FF2B5EF4-FFF2-40B4-BE49-F238E27FC236}">
                  <a16:creationId xmlns:a16="http://schemas.microsoft.com/office/drawing/2014/main" id="{F0433D25-95B0-BE32-BCA2-849E86C71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7876" y="3056461"/>
              <a:ext cx="900000" cy="360000"/>
            </a:xfrm>
            <a:prstGeom prst="rect">
              <a:avLst/>
            </a:prstGeom>
            <a:solidFill>
              <a:srgbClr val="00B050"/>
            </a:solidFill>
            <a:ln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lIns="72000" tIns="72000" rIns="72000" bIns="72000" anchor="ctr">
              <a:noAutofit/>
            </a:bodyPr>
            <a:lstStyle/>
            <a:p>
              <a:pPr algn="ctr" eaLnBrk="0" hangingPunct="0"/>
              <a:r>
                <a:rPr lang="fr-FR" sz="360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fr-FR" sz="3600" baseline="-2500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gravity</a:t>
              </a:r>
              <a:endParaRPr lang="fr-FR" sz="3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21">
              <a:extLst>
                <a:ext uri="{FF2B5EF4-FFF2-40B4-BE49-F238E27FC236}">
                  <a16:creationId xmlns:a16="http://schemas.microsoft.com/office/drawing/2014/main" id="{0197271E-B00C-7FF0-5DAA-F7AFD903C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8305" y="3056461"/>
              <a:ext cx="900000" cy="360000"/>
            </a:xfrm>
            <a:prstGeom prst="rect">
              <a:avLst/>
            </a:prstGeom>
            <a:solidFill>
              <a:srgbClr val="92D050"/>
            </a:solidFill>
            <a:ln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lIns="72000" tIns="72000" rIns="72000" bIns="72000" anchor="ctr">
              <a:noAutofit/>
            </a:bodyPr>
            <a:lstStyle/>
            <a:p>
              <a:pPr algn="ctr" eaLnBrk="0" hangingPunct="0"/>
              <a:r>
                <a:rPr lang="fr-FR" sz="360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fr-FR" sz="3600" baseline="-2500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inertia</a:t>
              </a:r>
              <a:endParaRPr lang="fr-FR" sz="3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22">
              <a:extLst>
                <a:ext uri="{FF2B5EF4-FFF2-40B4-BE49-F238E27FC236}">
                  <a16:creationId xmlns:a16="http://schemas.microsoft.com/office/drawing/2014/main" id="{1DAF07F2-3A4B-E9F2-A0E3-7672E8FA1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1098" y="3056461"/>
              <a:ext cx="1116000" cy="360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lIns="72000" tIns="72000" rIns="72000" bIns="72000" anchor="ctr">
              <a:noAutofit/>
            </a:bodyPr>
            <a:lstStyle/>
            <a:p>
              <a:pPr algn="ctr"/>
              <a:r>
                <a:rPr lang="fr-FR" sz="360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fr-FR" sz="3600" baseline="-2500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auxiliaries</a:t>
              </a:r>
              <a:endParaRPr lang="fr-FR" sz="36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99592D75-AFDE-F6C0-3DB4-364EE7AD5431}"/>
                </a:ext>
              </a:extLst>
            </p:cNvPr>
            <p:cNvSpPr txBox="1"/>
            <p:nvPr/>
          </p:nvSpPr>
          <p:spPr>
            <a:xfrm>
              <a:off x="1464744" y="3057091"/>
              <a:ext cx="271847" cy="3231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fr-FR" sz="36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45D150E6-2E0D-821F-7658-B5123BCC2F97}"/>
                </a:ext>
              </a:extLst>
            </p:cNvPr>
            <p:cNvSpPr txBox="1"/>
            <p:nvPr/>
          </p:nvSpPr>
          <p:spPr>
            <a:xfrm>
              <a:off x="2516111" y="3103257"/>
              <a:ext cx="271847" cy="230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36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FC66536A-FC85-C3ED-C562-6B14994DA981}"/>
                </a:ext>
              </a:extLst>
            </p:cNvPr>
            <p:cNvSpPr txBox="1"/>
            <p:nvPr/>
          </p:nvSpPr>
          <p:spPr>
            <a:xfrm>
              <a:off x="3806773" y="3103257"/>
              <a:ext cx="271847" cy="230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3600" b="1" baseline="-2500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F477109E-74AF-ADC3-FABE-416EFD046EA0}"/>
                </a:ext>
              </a:extLst>
            </p:cNvPr>
            <p:cNvSpPr txBox="1"/>
            <p:nvPr/>
          </p:nvSpPr>
          <p:spPr>
            <a:xfrm>
              <a:off x="4867753" y="3103257"/>
              <a:ext cx="271847" cy="230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3600" b="1" baseline="-2500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FA4FBA59-8471-B1DB-D67C-FD73D2C710E1}"/>
                </a:ext>
              </a:extLst>
            </p:cNvPr>
            <p:cNvSpPr txBox="1"/>
            <p:nvPr/>
          </p:nvSpPr>
          <p:spPr>
            <a:xfrm>
              <a:off x="5958809" y="3103257"/>
              <a:ext cx="271847" cy="230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3600" b="1" baseline="-2500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01470E9D-C4A9-E234-29CB-AF1439168564}"/>
                </a:ext>
              </a:extLst>
            </p:cNvPr>
            <p:cNvSpPr txBox="1"/>
            <p:nvPr/>
          </p:nvSpPr>
          <p:spPr>
            <a:xfrm>
              <a:off x="7380261" y="3103257"/>
              <a:ext cx="271847" cy="230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3600" b="1" baseline="-2500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graphicFrame>
        <p:nvGraphicFramePr>
          <p:cNvPr id="58" name="Graphique 57">
            <a:extLst>
              <a:ext uri="{FF2B5EF4-FFF2-40B4-BE49-F238E27FC236}">
                <a16:creationId xmlns:a16="http://schemas.microsoft.com/office/drawing/2014/main" id="{EB4535AE-3C9F-DAAA-7F45-39F96E6685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8953072"/>
              </p:ext>
            </p:extLst>
          </p:nvPr>
        </p:nvGraphicFramePr>
        <p:xfrm>
          <a:off x="13674267" y="1334279"/>
          <a:ext cx="6464378" cy="3547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5" name="Groupe 4">
            <a:extLst>
              <a:ext uri="{FF2B5EF4-FFF2-40B4-BE49-F238E27FC236}">
                <a16:creationId xmlns:a16="http://schemas.microsoft.com/office/drawing/2014/main" id="{F979F8D4-B73C-1164-3484-26B2ED590E37}"/>
              </a:ext>
            </a:extLst>
          </p:cNvPr>
          <p:cNvGrpSpPr/>
          <p:nvPr/>
        </p:nvGrpSpPr>
        <p:grpSpPr>
          <a:xfrm>
            <a:off x="2663280" y="7130019"/>
            <a:ext cx="13247488" cy="2870788"/>
            <a:chOff x="2663280" y="7130019"/>
            <a:chExt cx="13247488" cy="2870788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3F0C8C3E-E324-159A-0D63-E26F5CD2935A}"/>
                </a:ext>
              </a:extLst>
            </p:cNvPr>
            <p:cNvSpPr/>
            <p:nvPr/>
          </p:nvSpPr>
          <p:spPr>
            <a:xfrm>
              <a:off x="10007353" y="7133925"/>
              <a:ext cx="5903415" cy="2866882"/>
            </a:xfrm>
            <a:prstGeom prst="roundRect">
              <a:avLst/>
            </a:prstGeom>
            <a:solidFill>
              <a:schemeClr val="bg1"/>
            </a:solidFill>
            <a:ln w="50800">
              <a:solidFill>
                <a:srgbClr val="3B9D4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9D808FD7-FDBA-7D29-AA26-792F9676F951}"/>
                </a:ext>
              </a:extLst>
            </p:cNvPr>
            <p:cNvSpPr/>
            <p:nvPr/>
          </p:nvSpPr>
          <p:spPr>
            <a:xfrm>
              <a:off x="2663280" y="7130019"/>
              <a:ext cx="6122142" cy="2866882"/>
            </a:xfrm>
            <a:prstGeom prst="roundRect">
              <a:avLst/>
            </a:prstGeom>
            <a:solidFill>
              <a:schemeClr val="bg1"/>
            </a:solidFill>
            <a:ln w="50800">
              <a:solidFill>
                <a:srgbClr val="3B9D4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0" name="Groupe 79">
              <a:extLst>
                <a:ext uri="{FF2B5EF4-FFF2-40B4-BE49-F238E27FC236}">
                  <a16:creationId xmlns:a16="http://schemas.microsoft.com/office/drawing/2014/main" id="{4BE0B943-000C-78BB-82D5-35F722836DF5}"/>
                </a:ext>
              </a:extLst>
            </p:cNvPr>
            <p:cNvGrpSpPr/>
            <p:nvPr/>
          </p:nvGrpSpPr>
          <p:grpSpPr>
            <a:xfrm>
              <a:off x="2977156" y="7178627"/>
              <a:ext cx="12354368" cy="2634542"/>
              <a:chOff x="1706426" y="3589313"/>
              <a:chExt cx="6177184" cy="1317271"/>
            </a:xfrm>
          </p:grpSpPr>
          <p:grpSp>
            <p:nvGrpSpPr>
              <p:cNvPr id="78" name="Groupe 77">
                <a:extLst>
                  <a:ext uri="{FF2B5EF4-FFF2-40B4-BE49-F238E27FC236}">
                    <a16:creationId xmlns:a16="http://schemas.microsoft.com/office/drawing/2014/main" id="{29CEC09D-85C6-A721-5C62-BDC6CDFD7629}"/>
                  </a:ext>
                </a:extLst>
              </p:cNvPr>
              <p:cNvGrpSpPr/>
              <p:nvPr/>
            </p:nvGrpSpPr>
            <p:grpSpPr>
              <a:xfrm>
                <a:off x="1706426" y="3641822"/>
                <a:ext cx="6177184" cy="1264762"/>
                <a:chOff x="2868057" y="3730296"/>
                <a:chExt cx="6177184" cy="1264762"/>
              </a:xfrm>
            </p:grpSpPr>
            <p:grpSp>
              <p:nvGrpSpPr>
                <p:cNvPr id="75" name="Groupe 74">
                  <a:extLst>
                    <a:ext uri="{FF2B5EF4-FFF2-40B4-BE49-F238E27FC236}">
                      <a16:creationId xmlns:a16="http://schemas.microsoft.com/office/drawing/2014/main" id="{F5C8733F-D18D-F2D6-DAB3-A9E6FE1DE77D}"/>
                    </a:ext>
                  </a:extLst>
                </p:cNvPr>
                <p:cNvGrpSpPr/>
                <p:nvPr/>
              </p:nvGrpSpPr>
              <p:grpSpPr>
                <a:xfrm>
                  <a:off x="2868057" y="3730296"/>
                  <a:ext cx="2710072" cy="1264762"/>
                  <a:chOff x="2872314" y="3883500"/>
                  <a:chExt cx="2710072" cy="1264762"/>
                </a:xfrm>
              </p:grpSpPr>
              <p:pic>
                <p:nvPicPr>
                  <p:cNvPr id="68" name="Image 67">
                    <a:extLst>
                      <a:ext uri="{FF2B5EF4-FFF2-40B4-BE49-F238E27FC236}">
                        <a16:creationId xmlns:a16="http://schemas.microsoft.com/office/drawing/2014/main" id="{854287A2-0522-BF0B-4935-C6E151F96C8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2872314" y="3883500"/>
                    <a:ext cx="786857" cy="1260000"/>
                  </a:xfrm>
                  <a:prstGeom prst="rect">
                    <a:avLst/>
                  </a:prstGeom>
                </p:spPr>
              </p:pic>
              <p:pic>
                <p:nvPicPr>
                  <p:cNvPr id="70" name="Image 69">
                    <a:extLst>
                      <a:ext uri="{FF2B5EF4-FFF2-40B4-BE49-F238E27FC236}">
                        <a16:creationId xmlns:a16="http://schemas.microsoft.com/office/drawing/2014/main" id="{B7D8FAAD-5215-C029-5B2D-00A8DA693A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4788766" y="3888262"/>
                    <a:ext cx="793620" cy="1260000"/>
                  </a:xfrm>
                  <a:prstGeom prst="rect">
                    <a:avLst/>
                  </a:prstGeom>
                </p:spPr>
              </p:pic>
              <p:grpSp>
                <p:nvGrpSpPr>
                  <p:cNvPr id="74" name="Groupe 73">
                    <a:extLst>
                      <a:ext uri="{FF2B5EF4-FFF2-40B4-BE49-F238E27FC236}">
                        <a16:creationId xmlns:a16="http://schemas.microsoft.com/office/drawing/2014/main" id="{B21F8470-A7BE-6B9A-73F7-D91E153755E0}"/>
                      </a:ext>
                    </a:extLst>
                  </p:cNvPr>
                  <p:cNvGrpSpPr/>
                  <p:nvPr/>
                </p:nvGrpSpPr>
                <p:grpSpPr>
                  <a:xfrm>
                    <a:off x="3659171" y="4262954"/>
                    <a:ext cx="1116000" cy="566698"/>
                    <a:chOff x="3660221" y="4341159"/>
                    <a:chExt cx="1116000" cy="566698"/>
                  </a:xfrm>
                </p:grpSpPr>
                <p:sp>
                  <p:nvSpPr>
                    <p:cNvPr id="71" name="Flèche : droite 70">
                      <a:extLst>
                        <a:ext uri="{FF2B5EF4-FFF2-40B4-BE49-F238E27FC236}">
                          <a16:creationId xmlns:a16="http://schemas.microsoft.com/office/drawing/2014/main" id="{4F2DEA07-F7FC-332A-F458-C694DE69AC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60221" y="4341159"/>
                      <a:ext cx="1116000" cy="444044"/>
                    </a:xfrm>
                    <a:prstGeom prst="rightArrow">
                      <a:avLst/>
                    </a:prstGeom>
                    <a:solidFill>
                      <a:srgbClr val="70B578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3" name="ZoneTexte 72">
                      <a:extLst>
                        <a:ext uri="{FF2B5EF4-FFF2-40B4-BE49-F238E27FC236}">
                          <a16:creationId xmlns:a16="http://schemas.microsoft.com/office/drawing/2014/main" id="{13C5AAFC-6298-C4DA-9BD2-4144150BAEC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63234" y="4430803"/>
                      <a:ext cx="923576" cy="4770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-1,0 kg/t RRC </a:t>
                      </a:r>
                      <a:endParaRPr lang="fr-FR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77" name="ZoneTexte 76">
                  <a:extLst>
                    <a:ext uri="{FF2B5EF4-FFF2-40B4-BE49-F238E27FC236}">
                      <a16:creationId xmlns:a16="http://schemas.microsoft.com/office/drawing/2014/main" id="{68895950-9E60-0A6E-03E6-E6779E46C3F5}"/>
                    </a:ext>
                  </a:extLst>
                </p:cNvPr>
                <p:cNvSpPr txBox="1"/>
                <p:nvPr/>
              </p:nvSpPr>
              <p:spPr>
                <a:xfrm>
                  <a:off x="6538656" y="3915370"/>
                  <a:ext cx="2506585" cy="8771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3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-0,8 L/100 Km </a:t>
                  </a:r>
                </a:p>
                <a:p>
                  <a:pPr algn="ctr"/>
                  <a:r>
                    <a:rPr lang="en-US" sz="3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3% Fuel Consumption (30L/100km base)</a:t>
                  </a:r>
                </a:p>
              </p:txBody>
            </p:sp>
          </p:grpSp>
          <p:sp>
            <p:nvSpPr>
              <p:cNvPr id="79" name="Flèche : droite 78">
                <a:extLst>
                  <a:ext uri="{FF2B5EF4-FFF2-40B4-BE49-F238E27FC236}">
                    <a16:creationId xmlns:a16="http://schemas.microsoft.com/office/drawing/2014/main" id="{810A461C-F372-6C51-BDB0-33C84131B85A}"/>
                  </a:ext>
                </a:extLst>
              </p:cNvPr>
              <p:cNvSpPr/>
              <p:nvPr/>
            </p:nvSpPr>
            <p:spPr>
              <a:xfrm>
                <a:off x="4686130" y="3589313"/>
                <a:ext cx="485183" cy="1312509"/>
              </a:xfrm>
              <a:prstGeom prst="rightArrow">
                <a:avLst/>
              </a:prstGeom>
              <a:solidFill>
                <a:srgbClr val="70B578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288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956A45C-DEF4-B50B-CB0D-C4EC2D75A9B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Rolling resistance is a big contributor, but don’t forget 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Absolute RR contribution to fuel consumption depends on truck loading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Relative contribution depends on total fuel consumption, then usage severity</a:t>
            </a:r>
          </a:p>
          <a:p>
            <a:pPr marL="0" indent="0" algn="ctr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RR impact on fuel consumption is usage dependent!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0BB3786-5C91-4A1C-855B-B935F257C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RR impact on Fuel is complex to test on field</a:t>
            </a:r>
            <a:endParaRPr lang="en-US" sz="6000" baseline="-2500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546EB1C-DD48-AFCD-620E-8202DFC73A5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C5211AB-FAE3-F089-3E0B-423AFD74BFC5}"/>
              </a:ext>
            </a:extLst>
          </p:cNvPr>
          <p:cNvGrpSpPr/>
          <p:nvPr/>
        </p:nvGrpSpPr>
        <p:grpSpPr>
          <a:xfrm>
            <a:off x="1072213" y="6074302"/>
            <a:ext cx="16344358" cy="2966296"/>
            <a:chOff x="536106" y="2045168"/>
            <a:chExt cx="8172179" cy="1483148"/>
          </a:xfrm>
        </p:grpSpPr>
        <p:sp>
          <p:nvSpPr>
            <p:cNvPr id="4" name="Espace réservé du contenu 1">
              <a:extLst>
                <a:ext uri="{FF2B5EF4-FFF2-40B4-BE49-F238E27FC236}">
                  <a16:creationId xmlns:a16="http://schemas.microsoft.com/office/drawing/2014/main" id="{5DB37EEA-DE6F-4D63-A972-DB00050B0F31}"/>
                </a:ext>
              </a:extLst>
            </p:cNvPr>
            <p:cNvSpPr txBox="1">
              <a:spLocks/>
            </p:cNvSpPr>
            <p:nvPr/>
          </p:nvSpPr>
          <p:spPr>
            <a:xfrm>
              <a:off x="536106" y="2299847"/>
              <a:ext cx="2349463" cy="1228469"/>
            </a:xfrm>
            <a:prstGeom prst="rect">
              <a:avLst/>
            </a:prstGeom>
          </p:spPr>
          <p:txBody>
            <a:bodyPr/>
            <a:lstStyle>
              <a:lvl1pPr marL="0" indent="0" algn="l" defTabSz="457189" rtl="0" eaLnBrk="1" latinLnBrk="0" hangingPunct="1">
                <a:spcBef>
                  <a:spcPct val="20000"/>
                </a:spcBef>
                <a:buFont typeface="Arial"/>
                <a:buNone/>
                <a:defRPr lang="en-GB" sz="1800" kern="1200" baseline="0" noProof="0">
                  <a:solidFill>
                    <a:srgbClr val="595959"/>
                  </a:solidFill>
                  <a:latin typeface="Arial"/>
                  <a:ea typeface="+mn-ea"/>
                  <a:cs typeface="Arial"/>
                </a:defRPr>
              </a:lvl1pPr>
              <a:lvl2pPr marL="742932" indent="-285744" algn="l" defTabSz="457189" rtl="0" eaLnBrk="1" latinLnBrk="0" hangingPunct="1">
                <a:spcBef>
                  <a:spcPct val="20000"/>
                </a:spcBef>
                <a:buFontTx/>
                <a:buBlip>
                  <a:blip r:embed="rId2"/>
                </a:buBlip>
                <a:defRPr lang="en-GB" sz="1600" kern="1200" noProof="0">
                  <a:solidFill>
                    <a:srgbClr val="595959"/>
                  </a:solidFill>
                  <a:latin typeface="Arial"/>
                  <a:ea typeface="+mn-ea"/>
                  <a:cs typeface="Arial"/>
                </a:defRPr>
              </a:lvl2pPr>
              <a:lvl3pPr marL="1142971" indent="-228594" algn="l" defTabSz="457189" rtl="0" eaLnBrk="1" latinLnBrk="0" hangingPunct="1">
                <a:spcBef>
                  <a:spcPct val="20000"/>
                </a:spcBef>
                <a:buFontTx/>
                <a:buBlip>
                  <a:blip r:embed="rId3"/>
                </a:buBlip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160" indent="-228594" algn="l" defTabSz="457189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349" indent="-228594" algn="l" defTabSz="4571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537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32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Loading</a:t>
              </a:r>
            </a:p>
            <a:p>
              <a:pPr>
                <a:spcBef>
                  <a:spcPts val="0"/>
                </a:spcBef>
              </a:pPr>
              <a:r>
                <a:rPr lang="en-US" sz="32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Speed</a:t>
              </a:r>
            </a:p>
            <a:p>
              <a:pPr>
                <a:spcBef>
                  <a:spcPts val="0"/>
                </a:spcBef>
              </a:pPr>
              <a:r>
                <a:rPr lang="en-US" sz="32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Acceleration</a:t>
              </a:r>
            </a:p>
            <a:p>
              <a:pPr>
                <a:spcBef>
                  <a:spcPts val="0"/>
                </a:spcBef>
              </a:pPr>
              <a:r>
                <a:rPr lang="en-US" sz="32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Hilliness</a:t>
              </a:r>
            </a:p>
          </p:txBody>
        </p: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060B1B2D-33BB-B60E-AC83-4515FD8765F6}"/>
                </a:ext>
              </a:extLst>
            </p:cNvPr>
            <p:cNvCxnSpPr>
              <a:cxnSpLocks/>
            </p:cNvCxnSpPr>
            <p:nvPr/>
          </p:nvCxnSpPr>
          <p:spPr>
            <a:xfrm>
              <a:off x="2458117" y="2321587"/>
              <a:ext cx="0" cy="965589"/>
            </a:xfrm>
            <a:prstGeom prst="line">
              <a:avLst/>
            </a:prstGeom>
            <a:ln>
              <a:solidFill>
                <a:schemeClr val="accent4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8D932445-BC71-2632-1B28-33EAAF6F3075}"/>
                </a:ext>
              </a:extLst>
            </p:cNvPr>
            <p:cNvCxnSpPr>
              <a:cxnSpLocks/>
            </p:cNvCxnSpPr>
            <p:nvPr/>
          </p:nvCxnSpPr>
          <p:spPr>
            <a:xfrm>
              <a:off x="3415045" y="2321587"/>
              <a:ext cx="0" cy="965589"/>
            </a:xfrm>
            <a:prstGeom prst="line">
              <a:avLst/>
            </a:prstGeom>
            <a:ln>
              <a:solidFill>
                <a:schemeClr val="accent4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076DE611-4E9C-4907-38D0-38B25940F421}"/>
                </a:ext>
              </a:extLst>
            </p:cNvPr>
            <p:cNvCxnSpPr>
              <a:cxnSpLocks/>
            </p:cNvCxnSpPr>
            <p:nvPr/>
          </p:nvCxnSpPr>
          <p:spPr>
            <a:xfrm>
              <a:off x="4541662" y="2321587"/>
              <a:ext cx="0" cy="965589"/>
            </a:xfrm>
            <a:prstGeom prst="line">
              <a:avLst/>
            </a:prstGeom>
            <a:ln>
              <a:solidFill>
                <a:schemeClr val="accent4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179DD25D-E2EC-3538-C6B6-39C7B2C3D254}"/>
                </a:ext>
              </a:extLst>
            </p:cNvPr>
            <p:cNvCxnSpPr>
              <a:cxnSpLocks/>
            </p:cNvCxnSpPr>
            <p:nvPr/>
          </p:nvCxnSpPr>
          <p:spPr>
            <a:xfrm>
              <a:off x="5469407" y="2321587"/>
              <a:ext cx="0" cy="965589"/>
            </a:xfrm>
            <a:prstGeom prst="line">
              <a:avLst/>
            </a:prstGeom>
            <a:ln>
              <a:solidFill>
                <a:schemeClr val="accent4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FFBA339A-EC36-A2B0-57BC-2ACC3464DD34}"/>
                </a:ext>
              </a:extLst>
            </p:cNvPr>
            <p:cNvCxnSpPr>
              <a:cxnSpLocks/>
            </p:cNvCxnSpPr>
            <p:nvPr/>
          </p:nvCxnSpPr>
          <p:spPr>
            <a:xfrm>
              <a:off x="6422161" y="2321587"/>
              <a:ext cx="0" cy="965589"/>
            </a:xfrm>
            <a:prstGeom prst="line">
              <a:avLst/>
            </a:prstGeom>
            <a:ln>
              <a:solidFill>
                <a:schemeClr val="accent4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E08B5BBC-3A68-41F9-5C45-9D933D388B09}"/>
                </a:ext>
              </a:extLst>
            </p:cNvPr>
            <p:cNvCxnSpPr>
              <a:cxnSpLocks/>
            </p:cNvCxnSpPr>
            <p:nvPr/>
          </p:nvCxnSpPr>
          <p:spPr>
            <a:xfrm>
              <a:off x="7666343" y="2321587"/>
              <a:ext cx="0" cy="965589"/>
            </a:xfrm>
            <a:prstGeom prst="line">
              <a:avLst/>
            </a:prstGeom>
            <a:ln>
              <a:solidFill>
                <a:schemeClr val="accent4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4F562F39-20E3-BE88-290E-7BDBB5CCC7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6397" y="2589469"/>
              <a:ext cx="8161888" cy="0"/>
            </a:xfrm>
            <a:prstGeom prst="line">
              <a:avLst/>
            </a:prstGeom>
            <a:ln>
              <a:solidFill>
                <a:schemeClr val="accent4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CD8FC7DD-EFF9-A06E-9E30-E2B11F68DE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6397" y="2823913"/>
              <a:ext cx="8161888" cy="0"/>
            </a:xfrm>
            <a:prstGeom prst="line">
              <a:avLst/>
            </a:prstGeom>
            <a:ln>
              <a:solidFill>
                <a:schemeClr val="accent4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01F6F85C-7F90-D002-BE67-0811216A94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6397" y="3065298"/>
              <a:ext cx="8161888" cy="0"/>
            </a:xfrm>
            <a:prstGeom prst="line">
              <a:avLst/>
            </a:prstGeom>
            <a:ln>
              <a:solidFill>
                <a:schemeClr val="accent4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6537CC15-422B-0DF1-C834-CE1DCA7725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6397" y="3287176"/>
              <a:ext cx="8161888" cy="0"/>
            </a:xfrm>
            <a:prstGeom prst="line">
              <a:avLst/>
            </a:prstGeom>
            <a:ln>
              <a:solidFill>
                <a:schemeClr val="accent4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DA8E78BB-CD26-02D8-8F25-A9118E298018}"/>
                </a:ext>
              </a:extLst>
            </p:cNvPr>
            <p:cNvSpPr txBox="1"/>
            <p:nvPr/>
          </p:nvSpPr>
          <p:spPr>
            <a:xfrm flipH="1">
              <a:off x="2819306" y="2321068"/>
              <a:ext cx="248936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latin typeface="Arial Narrow" panose="020B0606020202030204" pitchFamily="34" charset="0"/>
                </a:rPr>
                <a:t>X</a:t>
              </a:r>
              <a:endParaRPr lang="fr-FR" sz="2800" b="1" dirty="0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B49E3714-2C7D-1391-D259-101BCE63DB6D}"/>
                </a:ext>
              </a:extLst>
            </p:cNvPr>
            <p:cNvSpPr txBox="1"/>
            <p:nvPr/>
          </p:nvSpPr>
          <p:spPr>
            <a:xfrm flipH="1">
              <a:off x="3798853" y="2589469"/>
              <a:ext cx="248936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>
                  <a:latin typeface="Arial Narrow" panose="020B0606020202030204" pitchFamily="34" charset="0"/>
                </a:rPr>
                <a:t>X</a:t>
              </a:r>
              <a:endParaRPr lang="fr-FR" sz="2800" b="1"/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B1C93958-CDBD-9F02-82A2-E58E46C6E87D}"/>
                </a:ext>
              </a:extLst>
            </p:cNvPr>
            <p:cNvSpPr txBox="1"/>
            <p:nvPr/>
          </p:nvSpPr>
          <p:spPr>
            <a:xfrm flipH="1">
              <a:off x="4919714" y="2323784"/>
              <a:ext cx="248936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>
                  <a:latin typeface="Arial Narrow" panose="020B0606020202030204" pitchFamily="34" charset="0"/>
                </a:rPr>
                <a:t>X</a:t>
              </a:r>
              <a:endParaRPr lang="fr-FR" sz="2800" b="1"/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D874F6DD-4142-A0DE-0A97-66AC9AB574EE}"/>
                </a:ext>
              </a:extLst>
            </p:cNvPr>
            <p:cNvSpPr txBox="1"/>
            <p:nvPr/>
          </p:nvSpPr>
          <p:spPr>
            <a:xfrm flipH="1">
              <a:off x="4919714" y="2795161"/>
              <a:ext cx="248936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>
                  <a:latin typeface="Arial Narrow" panose="020B0606020202030204" pitchFamily="34" charset="0"/>
                </a:rPr>
                <a:t>X</a:t>
              </a:r>
              <a:endParaRPr lang="fr-FR" sz="2800" b="1"/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647786FE-1453-2F65-E442-9039D8E980CC}"/>
                </a:ext>
              </a:extLst>
            </p:cNvPr>
            <p:cNvSpPr txBox="1"/>
            <p:nvPr/>
          </p:nvSpPr>
          <p:spPr>
            <a:xfrm flipH="1">
              <a:off x="5808295" y="2321068"/>
              <a:ext cx="248936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>
                  <a:latin typeface="Arial Narrow" panose="020B0606020202030204" pitchFamily="34" charset="0"/>
                </a:rPr>
                <a:t>X</a:t>
              </a:r>
              <a:endParaRPr lang="fr-FR" sz="2800" b="1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386BE737-F624-4681-0F19-F18611E0E735}"/>
                </a:ext>
              </a:extLst>
            </p:cNvPr>
            <p:cNvSpPr txBox="1"/>
            <p:nvPr/>
          </p:nvSpPr>
          <p:spPr>
            <a:xfrm flipH="1">
              <a:off x="5808295" y="3014483"/>
              <a:ext cx="248936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>
                  <a:latin typeface="Arial Narrow" panose="020B0606020202030204" pitchFamily="34" charset="0"/>
                </a:rPr>
                <a:t>X</a:t>
              </a:r>
              <a:endParaRPr lang="fr-FR" sz="2800" b="1"/>
            </a:p>
          </p:txBody>
        </p: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A070540A-69A8-4A4C-CBA0-4B697534479A}"/>
                </a:ext>
              </a:extLst>
            </p:cNvPr>
            <p:cNvGrpSpPr/>
            <p:nvPr/>
          </p:nvGrpSpPr>
          <p:grpSpPr>
            <a:xfrm>
              <a:off x="1364778" y="2045168"/>
              <a:ext cx="7343507" cy="301001"/>
              <a:chOff x="1364778" y="914170"/>
              <a:chExt cx="7343507" cy="301001"/>
            </a:xfrm>
          </p:grpSpPr>
          <p:sp>
            <p:nvSpPr>
              <p:cNvPr id="5" name="Rectangle 17">
                <a:extLst>
                  <a:ext uri="{FF2B5EF4-FFF2-40B4-BE49-F238E27FC236}">
                    <a16:creationId xmlns:a16="http://schemas.microsoft.com/office/drawing/2014/main" id="{5B229424-148C-CFC5-A6BC-EFB57441FD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4778" y="924100"/>
                <a:ext cx="1004967" cy="288000"/>
              </a:xfrm>
              <a:prstGeom prst="rect">
                <a:avLst/>
              </a:prstGeom>
              <a:solidFill>
                <a:srgbClr val="C00000"/>
              </a:solidFill>
              <a:ln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lIns="72000" tIns="72000" rIns="72000" bIns="72000" anchor="ctr">
                <a:noAutofit/>
              </a:bodyPr>
              <a:lstStyle/>
              <a:p>
                <a:pPr algn="ctr" eaLnBrk="0" hangingPunct="0"/>
                <a:r>
                  <a:rPr lang="fr-FR" sz="320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fr-FR" sz="3200" baseline="-2500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required</a:t>
                </a:r>
                <a:endParaRPr lang="fr-FR" sz="3200" i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" name="Rectangle 17">
                <a:extLst>
                  <a:ext uri="{FF2B5EF4-FFF2-40B4-BE49-F238E27FC236}">
                    <a16:creationId xmlns:a16="http://schemas.microsoft.com/office/drawing/2014/main" id="{F0D737AB-FD9F-52A4-C7A3-80D941C5D1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0326" y="924100"/>
                <a:ext cx="785130" cy="288000"/>
              </a:xfrm>
              <a:prstGeom prst="rect">
                <a:avLst/>
              </a:prstGeom>
              <a:solidFill>
                <a:srgbClr val="FF9900"/>
              </a:solidFill>
              <a:ln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lIns="72000" tIns="72000" rIns="72000" bIns="72000" anchor="ctr">
                <a:noAutofit/>
              </a:bodyPr>
              <a:lstStyle/>
              <a:p>
                <a:pPr algn="ctr" eaLnBrk="0" hangingPunct="0"/>
                <a:r>
                  <a:rPr lang="fr-FR" sz="280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fr-FR" sz="2800" baseline="-2500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roll</a:t>
                </a:r>
                <a:r>
                  <a:rPr lang="fr-FR" sz="2800" baseline="-25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800" baseline="-2500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resist</a:t>
                </a:r>
                <a:endParaRPr lang="fr-FR" sz="2800" i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Rectangle 18">
                <a:extLst>
                  <a:ext uri="{FF2B5EF4-FFF2-40B4-BE49-F238E27FC236}">
                    <a16:creationId xmlns:a16="http://schemas.microsoft.com/office/drawing/2014/main" id="{A10BD791-07DD-0111-2BA0-4E2C24609E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9114" y="924100"/>
                <a:ext cx="973562" cy="288000"/>
              </a:xfrm>
              <a:prstGeom prst="rect">
                <a:avLst/>
              </a:prstGeom>
              <a:solidFill>
                <a:srgbClr val="3399FF"/>
              </a:solidFill>
              <a:ln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72000" rIns="0" bIns="72000" anchor="ctr">
                <a:noAutofit/>
              </a:bodyPr>
              <a:lstStyle/>
              <a:p>
                <a:pPr algn="ctr" eaLnBrk="0" hangingPunct="0"/>
                <a:r>
                  <a:rPr lang="fr-FR" sz="320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fr-FR" sz="3200" baseline="-2500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aerodynamic</a:t>
                </a:r>
                <a:endParaRPr lang="fr-FR" sz="3200" i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" name="Rectangle 19">
                <a:extLst>
                  <a:ext uri="{FF2B5EF4-FFF2-40B4-BE49-F238E27FC236}">
                    <a16:creationId xmlns:a16="http://schemas.microsoft.com/office/drawing/2014/main" id="{37247DD5-3221-AA35-ED83-A505A2C6D4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7389" y="924100"/>
                <a:ext cx="1099183" cy="288000"/>
              </a:xfrm>
              <a:prstGeom prst="rect">
                <a:avLst/>
              </a:prstGeom>
              <a:solidFill>
                <a:srgbClr val="FF7C80"/>
              </a:solidFill>
              <a:ln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lIns="72000" tIns="72000" rIns="72000" bIns="72000" anchor="ctr">
                <a:noAutofit/>
              </a:bodyPr>
              <a:lstStyle/>
              <a:p>
                <a:pPr algn="ctr" eaLnBrk="0" hangingPunct="0"/>
                <a:r>
                  <a:rPr lang="fr-FR" sz="320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fr-FR" sz="3200" baseline="-2500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internal</a:t>
                </a:r>
                <a:r>
                  <a:rPr lang="fr-FR" sz="3200" baseline="-25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200" baseline="-2500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losses</a:t>
                </a:r>
                <a:endParaRPr lang="fr-FR" sz="3200" i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7" name="Rectangle 20">
                <a:extLst>
                  <a:ext uri="{FF2B5EF4-FFF2-40B4-BE49-F238E27FC236}">
                    <a16:creationId xmlns:a16="http://schemas.microsoft.com/office/drawing/2014/main" id="{EAA6FEDD-9005-4AE8-0849-BE821867D0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4108" y="924100"/>
                <a:ext cx="785130" cy="288000"/>
              </a:xfrm>
              <a:prstGeom prst="rect">
                <a:avLst/>
              </a:prstGeom>
              <a:solidFill>
                <a:srgbClr val="00B050"/>
              </a:solidFill>
              <a:ln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lIns="72000" tIns="72000" rIns="72000" bIns="72000" anchor="ctr">
                <a:noAutofit/>
              </a:bodyPr>
              <a:lstStyle/>
              <a:p>
                <a:pPr algn="ctr" eaLnBrk="0" hangingPunct="0"/>
                <a:r>
                  <a:rPr lang="fr-FR" sz="32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fr-FR" sz="3200" baseline="-25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gravity</a:t>
                </a:r>
                <a:endParaRPr lang="fr-FR" sz="3200" i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Rectangle 21">
                <a:extLst>
                  <a:ext uri="{FF2B5EF4-FFF2-40B4-BE49-F238E27FC236}">
                    <a16:creationId xmlns:a16="http://schemas.microsoft.com/office/drawing/2014/main" id="{4FF1F493-855C-F67C-5F0C-11F926EEAC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0827" y="924100"/>
                <a:ext cx="785130" cy="288000"/>
              </a:xfrm>
              <a:prstGeom prst="rect">
                <a:avLst/>
              </a:prstGeom>
              <a:solidFill>
                <a:srgbClr val="92D050"/>
              </a:solidFill>
              <a:ln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lIns="72000" tIns="72000" rIns="72000" bIns="72000" anchor="ctr">
                <a:noAutofit/>
              </a:bodyPr>
              <a:lstStyle/>
              <a:p>
                <a:pPr algn="ctr" eaLnBrk="0" hangingPunct="0"/>
                <a:r>
                  <a:rPr lang="fr-FR" sz="32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fr-FR" sz="3200" baseline="-25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inertia</a:t>
                </a:r>
                <a:endParaRPr lang="fr-FR" sz="3200" i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" name="Rectangle 22">
                <a:extLst>
                  <a:ext uri="{FF2B5EF4-FFF2-40B4-BE49-F238E27FC236}">
                    <a16:creationId xmlns:a16="http://schemas.microsoft.com/office/drawing/2014/main" id="{29720EB8-ECE1-0DD2-8D0E-F7AFB6A7DD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34723" y="924100"/>
                <a:ext cx="973562" cy="288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lIns="72000" tIns="72000" rIns="72000" bIns="72000" anchor="ctr">
                <a:noAutofit/>
              </a:bodyPr>
              <a:lstStyle/>
              <a:p>
                <a:pPr algn="ctr"/>
                <a:r>
                  <a:rPr lang="fr-FR" sz="320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fr-FR" sz="3200" baseline="-2500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auxiliaries</a:t>
                </a:r>
                <a:endParaRPr lang="fr-FR" sz="3200" baseline="-25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AC1967F4-0EE4-809A-4D47-11B3E8347BB5}"/>
                  </a:ext>
                </a:extLst>
              </p:cNvPr>
              <p:cNvSpPr txBox="1"/>
              <p:nvPr/>
            </p:nvSpPr>
            <p:spPr>
              <a:xfrm>
                <a:off x="2342680" y="922783"/>
                <a:ext cx="237150" cy="29238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r-FR" sz="3200" b="1" dirty="0"/>
                  <a:t>=</a:t>
                </a:r>
                <a:endParaRPr lang="fr-FR" sz="3200" b="1" baseline="-25000" dirty="0">
                  <a:cs typeface="Arial" charset="0"/>
                </a:endParaRPr>
              </a:p>
            </p:txBody>
          </p:sp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6DB3EF44-0B95-53C0-947F-201E91F1B415}"/>
                  </a:ext>
                </a:extLst>
              </p:cNvPr>
              <p:cNvSpPr txBox="1"/>
              <p:nvPr/>
            </p:nvSpPr>
            <p:spPr>
              <a:xfrm>
                <a:off x="3298746" y="914170"/>
                <a:ext cx="237150" cy="21031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r-FR" sz="3200" b="1" baseline="-25000">
                    <a:cs typeface="Arial" charset="0"/>
                  </a:rPr>
                  <a:t>+</a:t>
                </a:r>
              </a:p>
            </p:txBody>
          </p: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B41BB9C6-AC21-F18C-348F-6D50E2AC4CF9}"/>
                  </a:ext>
                </a:extLst>
              </p:cNvPr>
              <p:cNvSpPr txBox="1"/>
              <p:nvPr/>
            </p:nvSpPr>
            <p:spPr>
              <a:xfrm>
                <a:off x="4424678" y="914170"/>
                <a:ext cx="237150" cy="21031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r-FR" sz="3200" b="1" baseline="-25000">
                    <a:cs typeface="Arial" charset="0"/>
                  </a:rPr>
                  <a:t>+</a:t>
                </a:r>
              </a:p>
            </p:txBody>
          </p:sp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67355D25-55FA-9CB6-C270-E00FE71E8CFC}"/>
                  </a:ext>
                </a:extLst>
              </p:cNvPr>
              <p:cNvSpPr txBox="1"/>
              <p:nvPr/>
            </p:nvSpPr>
            <p:spPr>
              <a:xfrm>
                <a:off x="5350243" y="914170"/>
                <a:ext cx="237150" cy="21031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r-FR" sz="3200" b="1" baseline="-25000">
                    <a:cs typeface="Arial" charset="0"/>
                  </a:rPr>
                  <a:t>+</a:t>
                </a:r>
              </a:p>
            </p:txBody>
          </p:sp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E07F4358-4403-0E6A-00BE-156B2231E6CD}"/>
                  </a:ext>
                </a:extLst>
              </p:cNvPr>
              <p:cNvSpPr txBox="1"/>
              <p:nvPr/>
            </p:nvSpPr>
            <p:spPr>
              <a:xfrm>
                <a:off x="6303977" y="914170"/>
                <a:ext cx="237150" cy="21031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r-FR" sz="3200" b="1" baseline="-25000">
                    <a:cs typeface="Arial" charset="0"/>
                  </a:rPr>
                  <a:t>+</a:t>
                </a:r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201EB288-28A4-EC52-982E-AA980EC2622E}"/>
                  </a:ext>
                </a:extLst>
              </p:cNvPr>
              <p:cNvSpPr txBox="1"/>
              <p:nvPr/>
            </p:nvSpPr>
            <p:spPr>
              <a:xfrm>
                <a:off x="7544005" y="914170"/>
                <a:ext cx="237150" cy="21031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r-FR" sz="3200" b="1" baseline="-25000">
                    <a:cs typeface="Arial" charset="0"/>
                  </a:rPr>
                  <a:t>+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4447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A285B64-6A63-3078-A762-BBEEE0720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" y="3256775"/>
            <a:ext cx="17768888" cy="6053785"/>
          </a:xfrm>
          <a:prstGeom prst="rect">
            <a:avLst/>
          </a:prstGeom>
        </p:spPr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DA98F38-DE7C-58CB-9189-54EE6B20A1E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When combining all usage statistical distributions, real life Fuel Consumption is highly dispersed !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0BB3786-5C91-4A1C-855B-B935F257C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RR impact on Fuel is complex to test on field</a:t>
            </a:r>
            <a:endParaRPr lang="en-US" sz="6000" baseline="-2500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13B691A-D961-00F5-A014-07A7F88CAC6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B4938B40-35AB-2A67-8496-C6EEE4193E3E}"/>
              </a:ext>
            </a:extLst>
          </p:cNvPr>
          <p:cNvGrpSpPr/>
          <p:nvPr/>
        </p:nvGrpSpPr>
        <p:grpSpPr>
          <a:xfrm>
            <a:off x="4535488" y="4611062"/>
            <a:ext cx="9937104" cy="3168352"/>
            <a:chOff x="4319464" y="3919364"/>
            <a:chExt cx="9937104" cy="3168352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8FF7DC8A-905E-E5FF-0933-F8F3144281EE}"/>
                </a:ext>
              </a:extLst>
            </p:cNvPr>
            <p:cNvGrpSpPr/>
            <p:nvPr/>
          </p:nvGrpSpPr>
          <p:grpSpPr>
            <a:xfrm>
              <a:off x="4319464" y="3919364"/>
              <a:ext cx="9937104" cy="3168352"/>
              <a:chOff x="4319464" y="3919364"/>
              <a:chExt cx="9937104" cy="3168352"/>
            </a:xfrm>
          </p:grpSpPr>
          <p:sp>
            <p:nvSpPr>
              <p:cNvPr id="12" name="Rectangle : coins arrondis 11">
                <a:extLst>
                  <a:ext uri="{FF2B5EF4-FFF2-40B4-BE49-F238E27FC236}">
                    <a16:creationId xmlns:a16="http://schemas.microsoft.com/office/drawing/2014/main" id="{8A85699B-15D0-C111-E7DA-5DC320794AD6}"/>
                  </a:ext>
                </a:extLst>
              </p:cNvPr>
              <p:cNvSpPr/>
              <p:nvPr/>
            </p:nvSpPr>
            <p:spPr>
              <a:xfrm>
                <a:off x="4319464" y="3919364"/>
                <a:ext cx="9937104" cy="3168352"/>
              </a:xfrm>
              <a:prstGeom prst="roundRect">
                <a:avLst/>
              </a:prstGeom>
              <a:solidFill>
                <a:srgbClr val="70B5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Flèche : droite 12">
                <a:extLst>
                  <a:ext uri="{FF2B5EF4-FFF2-40B4-BE49-F238E27FC236}">
                    <a16:creationId xmlns:a16="http://schemas.microsoft.com/office/drawing/2014/main" id="{1EF26372-DFF6-9845-E15A-AB608C9D1591}"/>
                  </a:ext>
                </a:extLst>
              </p:cNvPr>
              <p:cNvSpPr/>
              <p:nvPr/>
            </p:nvSpPr>
            <p:spPr>
              <a:xfrm>
                <a:off x="4391472" y="4655022"/>
                <a:ext cx="1008111" cy="1784622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F4DC3C0E-B0E5-E8A9-BA1A-051014893746}"/>
                </a:ext>
              </a:extLst>
            </p:cNvPr>
            <p:cNvSpPr txBox="1"/>
            <p:nvPr/>
          </p:nvSpPr>
          <p:spPr>
            <a:xfrm>
              <a:off x="5399584" y="4572660"/>
              <a:ext cx="8712968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Remove usage bias in FC dispersion to enable a fair comparison between tire RRC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431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0BB3786-5C91-4A1C-855B-B935F257C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Approaches to prove FC gains with low RRC</a:t>
            </a:r>
            <a:endParaRPr lang="en-US" sz="6000" baseline="-25000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E7D40882-5566-A9B9-0E51-7E83B2CC02D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1">
            <a:extLst>
              <a:ext uri="{FF2B5EF4-FFF2-40B4-BE49-F238E27FC236}">
                <a16:creationId xmlns:a16="http://schemas.microsoft.com/office/drawing/2014/main" id="{5DB37EEA-DE6F-4D63-A972-DB00050B0F31}"/>
              </a:ext>
            </a:extLst>
          </p:cNvPr>
          <p:cNvSpPr txBox="1">
            <a:spLocks/>
          </p:cNvSpPr>
          <p:nvPr/>
        </p:nvSpPr>
        <p:spPr>
          <a:xfrm>
            <a:off x="9321248" y="1705973"/>
            <a:ext cx="8435876" cy="39601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lang="en-GB" sz="1800" kern="1200" baseline="0" noProof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GB" sz="1600" kern="1200" noProof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latin typeface="Arial Narrow" panose="020B0606020202030204" pitchFamily="34" charset="0"/>
                <a:sym typeface="Wingdings" panose="05000000000000000000" pitchFamily="2" charset="2"/>
              </a:rPr>
              <a:t>Approach 2</a:t>
            </a:r>
          </a:p>
          <a:p>
            <a:r>
              <a:rPr lang="en-US" sz="3200">
                <a:latin typeface="Arial Narrow" panose="020B0606020202030204" pitchFamily="34" charset="0"/>
                <a:sym typeface="Wingdings" panose="05000000000000000000" pitchFamily="2" charset="2"/>
              </a:rPr>
              <a:t>- FC monitoring with CAN bus data </a:t>
            </a:r>
          </a:p>
          <a:p>
            <a:r>
              <a:rPr lang="en-US" sz="3200">
                <a:latin typeface="Arial Narrow" panose="020B0606020202030204" pitchFamily="34" charset="0"/>
                <a:sym typeface="Wingdings" panose="05000000000000000000" pitchFamily="2" charset="2"/>
              </a:rPr>
              <a:t>- On single road with different tire sets per truck </a:t>
            </a:r>
          </a:p>
          <a:p>
            <a:r>
              <a:rPr lang="en-US" sz="3200">
                <a:latin typeface="Arial Narrow" panose="020B0606020202030204" pitchFamily="34" charset="0"/>
                <a:sym typeface="Wingdings" panose="05000000000000000000" pitchFamily="2" charset="2"/>
              </a:rPr>
              <a:t>- Machine learning to remove remaining usage bias</a:t>
            </a:r>
          </a:p>
          <a:p>
            <a:r>
              <a:rPr lang="en-US" sz="3600">
                <a:latin typeface="Arial Narrow" panose="020B0606020202030204" pitchFamily="34" charset="0"/>
                <a:sym typeface="Wingdings" panose="05000000000000000000" pitchFamily="2" charset="2"/>
              </a:rPr>
              <a:t> restricted validity domain on that usage.</a:t>
            </a:r>
            <a:endParaRPr lang="en-US" sz="3600">
              <a:latin typeface="Arial Narrow" panose="020B0606020202030204" pitchFamily="34" charset="0"/>
            </a:endParaRP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F186AC3-18B2-CB69-77C0-0D8DB5E2DF22}"/>
              </a:ext>
            </a:extLst>
          </p:cNvPr>
          <p:cNvSpPr txBox="1">
            <a:spLocks/>
          </p:cNvSpPr>
          <p:nvPr/>
        </p:nvSpPr>
        <p:spPr>
          <a:xfrm>
            <a:off x="885372" y="1705973"/>
            <a:ext cx="8435876" cy="39601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lang="en-GB" sz="1800" kern="1200" baseline="0" noProof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GB" sz="1600" kern="1200" noProof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latin typeface="Arial Narrow" panose="020B0606020202030204" pitchFamily="34" charset="0"/>
                <a:sym typeface="Wingdings" panose="05000000000000000000" pitchFamily="2" charset="2"/>
              </a:rPr>
              <a:t>Approach 1</a:t>
            </a:r>
          </a:p>
          <a:p>
            <a:r>
              <a:rPr lang="en-US" sz="3200">
                <a:latin typeface="Arial Narrow" panose="020B0606020202030204" pitchFamily="34" charset="0"/>
                <a:sym typeface="Wingdings" panose="05000000000000000000" pitchFamily="2" charset="2"/>
              </a:rPr>
              <a:t>- 2 sites of same fleet equipped with 2 tires sets</a:t>
            </a:r>
          </a:p>
          <a:p>
            <a:r>
              <a:rPr lang="en-US" sz="3200">
                <a:latin typeface="Arial Narrow" panose="020B0606020202030204" pitchFamily="34" charset="0"/>
                <a:sym typeface="Wingdings" panose="05000000000000000000" pitchFamily="2" charset="2"/>
              </a:rPr>
              <a:t>- Comparison of average FC of each site</a:t>
            </a:r>
          </a:p>
          <a:p>
            <a:endParaRPr lang="en-US" sz="3200"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r>
              <a:rPr lang="en-US" sz="3600">
                <a:latin typeface="Arial Narrow" panose="020B0606020202030204" pitchFamily="34" charset="0"/>
                <a:sym typeface="Wingdings" panose="05000000000000000000" pitchFamily="2" charset="2"/>
              </a:rPr>
              <a:t> result impacted by usage differences</a:t>
            </a:r>
            <a:endParaRPr lang="en-US" sz="3600">
              <a:latin typeface="Arial Narrow" panose="020B0606020202030204" pitchFamily="34" charset="0"/>
            </a:endParaRPr>
          </a:p>
        </p:txBody>
      </p:sp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9D01E399-31C4-5801-34B7-9C7993C33149}"/>
              </a:ext>
            </a:extLst>
          </p:cNvPr>
          <p:cNvSpPr txBox="1">
            <a:spLocks/>
          </p:cNvSpPr>
          <p:nvPr/>
        </p:nvSpPr>
        <p:spPr>
          <a:xfrm>
            <a:off x="885372" y="5666159"/>
            <a:ext cx="8435876" cy="3960186"/>
          </a:xfrm>
          <a:prstGeom prst="rect">
            <a:avLst/>
          </a:prstGeom>
          <a:solidFill>
            <a:srgbClr val="FBC9D4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/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lang="en-GB" sz="1800" kern="1200" baseline="0" noProof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GB" sz="1600" kern="1200" noProof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latin typeface="Arial Narrow" panose="020B0606020202030204" pitchFamily="34" charset="0"/>
                <a:sym typeface="Wingdings" panose="05000000000000000000" pitchFamily="2" charset="2"/>
              </a:rPr>
              <a:t>Approach 3</a:t>
            </a:r>
          </a:p>
          <a:p>
            <a:r>
              <a:rPr lang="en-US" sz="3200">
                <a:latin typeface="Arial Narrow" panose="020B0606020202030204" pitchFamily="34" charset="0"/>
                <a:sym typeface="Wingdings" panose="05000000000000000000" pitchFamily="2" charset="2"/>
              </a:rPr>
              <a:t>- CAN Bus data aggregated on board (weekly) digital twin calculation to remove usage bias</a:t>
            </a:r>
          </a:p>
          <a:p>
            <a:r>
              <a:rPr lang="en-US" sz="3200">
                <a:latin typeface="Arial Narrow" panose="020B0606020202030204" pitchFamily="34" charset="0"/>
                <a:sym typeface="Wingdings" panose="05000000000000000000" pitchFamily="2" charset="2"/>
              </a:rPr>
              <a:t>- Tire effect comparison when change of tire</a:t>
            </a:r>
          </a:p>
          <a:p>
            <a:endParaRPr lang="en-US" sz="3200"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r>
              <a:rPr lang="en-US" sz="3600">
                <a:latin typeface="Arial Narrow" panose="020B0606020202030204" pitchFamily="34" charset="0"/>
                <a:sym typeface="Wingdings" panose="05000000000000000000" pitchFamily="2" charset="2"/>
              </a:rPr>
              <a:t> Usage bias lowered with weekly averaging</a:t>
            </a:r>
            <a:endParaRPr lang="en-US" sz="3600">
              <a:latin typeface="Arial Narrow" panose="020B0606020202030204" pitchFamily="34" charset="0"/>
            </a:endParaRPr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0196EFD5-3954-1804-7924-27FF09EC3684}"/>
              </a:ext>
            </a:extLst>
          </p:cNvPr>
          <p:cNvSpPr txBox="1">
            <a:spLocks/>
          </p:cNvSpPr>
          <p:nvPr/>
        </p:nvSpPr>
        <p:spPr>
          <a:xfrm>
            <a:off x="9321248" y="5666159"/>
            <a:ext cx="8435876" cy="3960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88900">
            <a:solidFill>
              <a:schemeClr val="accent6"/>
            </a:solidFill>
          </a:ln>
        </p:spPr>
        <p:txBody>
          <a:bodyPr/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lang="en-GB" sz="1800" kern="1200" baseline="0" noProof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GB" sz="1600" kern="1200" noProof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Arial Narrow" panose="020B0606020202030204" pitchFamily="34" charset="0"/>
                <a:sym typeface="Wingdings" panose="05000000000000000000" pitchFamily="2" charset="2"/>
              </a:rPr>
              <a:t>Approach 4</a:t>
            </a:r>
          </a:p>
          <a:p>
            <a:r>
              <a:rPr lang="en-US" sz="3200" dirty="0">
                <a:latin typeface="Arial Narrow" panose="020B0606020202030204" pitchFamily="34" charset="0"/>
                <a:sym typeface="Wingdings" panose="05000000000000000000" pitchFamily="2" charset="2"/>
              </a:rPr>
              <a:t>- High frequency CAN Bus time signals</a:t>
            </a:r>
          </a:p>
          <a:p>
            <a:r>
              <a:rPr lang="en-US" sz="3200" dirty="0">
                <a:latin typeface="Arial Narrow" panose="020B0606020202030204" pitchFamily="34" charset="0"/>
                <a:sym typeface="Wingdings" panose="05000000000000000000" pitchFamily="2" charset="2"/>
              </a:rPr>
              <a:t>- Modeled torque fitting and decomposition</a:t>
            </a:r>
          </a:p>
          <a:p>
            <a:r>
              <a:rPr lang="en-US" sz="3200" dirty="0">
                <a:latin typeface="Arial Narrow" panose="020B0606020202030204" pitchFamily="34" charset="0"/>
                <a:sym typeface="Wingdings" panose="05000000000000000000" pitchFamily="2" charset="2"/>
              </a:rPr>
              <a:t>- Instantaneous FC decomposition.</a:t>
            </a:r>
          </a:p>
          <a:p>
            <a:r>
              <a:rPr lang="en-US" sz="3600" dirty="0">
                <a:latin typeface="Arial Narrow" panose="020B0606020202030204" pitchFamily="34" charset="0"/>
                <a:sym typeface="Wingdings" panose="05000000000000000000" pitchFamily="2" charset="2"/>
              </a:rPr>
              <a:t> Pure tire RRC contribution to FC expected, whatever the usage conditions</a:t>
            </a:r>
            <a:endParaRPr lang="en-US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71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7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0BB3786-5C91-4A1C-855B-B935F25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072" y="532174"/>
            <a:ext cx="15769752" cy="951872"/>
          </a:xfrm>
        </p:spPr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Usage statistics analysis is not enough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9E522CA6-0FB9-A882-1F33-61AB15662F5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A05F1830-1608-685E-B422-351759BB4457}"/>
              </a:ext>
            </a:extLst>
          </p:cNvPr>
          <p:cNvGrpSpPr/>
          <p:nvPr/>
        </p:nvGrpSpPr>
        <p:grpSpPr>
          <a:xfrm>
            <a:off x="2393794" y="2500668"/>
            <a:ext cx="10638638" cy="6323736"/>
            <a:chOff x="818128" y="685800"/>
            <a:chExt cx="7253744" cy="4311714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546270E5-CC3F-D131-6666-8C0C30DEE2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3408"/>
            <a:stretch/>
          </p:blipFill>
          <p:spPr>
            <a:xfrm>
              <a:off x="818128" y="685800"/>
              <a:ext cx="3626872" cy="4311714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7896D3BC-3A9B-A8B8-2371-97AEB5CF93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6593"/>
            <a:stretch/>
          </p:blipFill>
          <p:spPr>
            <a:xfrm>
              <a:off x="4445000" y="1287885"/>
              <a:ext cx="3626872" cy="3307152"/>
            </a:xfrm>
            <a:prstGeom prst="rect">
              <a:avLst/>
            </a:prstGeom>
          </p:spPr>
        </p:pic>
      </p:grpSp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D6991900-5938-D6FB-1A5B-1A37926C5613}"/>
              </a:ext>
            </a:extLst>
          </p:cNvPr>
          <p:cNvSpPr txBox="1">
            <a:spLocks/>
          </p:cNvSpPr>
          <p:nvPr/>
        </p:nvSpPr>
        <p:spPr>
          <a:xfrm>
            <a:off x="492369" y="8793346"/>
            <a:ext cx="17418258" cy="1102682"/>
          </a:xfrm>
          <a:prstGeom prst="rect">
            <a:avLst/>
          </a:prstGeom>
        </p:spPr>
        <p:txBody>
          <a:bodyPr/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lang="en-GB" sz="1800" kern="1200" baseline="0" noProof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GB" sz="1600" kern="1200" noProof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Precise local slope needed !!!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C5E74A2-FC2C-3EE0-CB37-67D1DCB6AF6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High frequency time signals allow us to engineer relevant features (ex sqrt(&lt;v²&gt;))</a:t>
            </a:r>
          </a:p>
          <a:p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871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2">
            <a:extLst>
              <a:ext uri="{FF2B5EF4-FFF2-40B4-BE49-F238E27FC236}">
                <a16:creationId xmlns:a16="http://schemas.microsoft.com/office/drawing/2014/main" id="{62B43FE6-8429-FC48-940C-16B3019E2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Our goal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EABA93-B97F-09E6-9422-18C35AC580F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86BB799A-98D5-EB5D-BBFB-792B120AB7ED}"/>
              </a:ext>
            </a:extLst>
          </p:cNvPr>
          <p:cNvGrpSpPr/>
          <p:nvPr/>
        </p:nvGrpSpPr>
        <p:grpSpPr>
          <a:xfrm>
            <a:off x="2372132" y="1547912"/>
            <a:ext cx="13035540" cy="7482636"/>
            <a:chOff x="6227585" y="3083882"/>
            <a:chExt cx="2710231" cy="1909645"/>
          </a:xfrm>
        </p:grpSpPr>
        <p:cxnSp>
          <p:nvCxnSpPr>
            <p:cNvPr id="24" name="Connecteur droit avec flèche 23">
              <a:extLst>
                <a:ext uri="{FF2B5EF4-FFF2-40B4-BE49-F238E27FC236}">
                  <a16:creationId xmlns:a16="http://schemas.microsoft.com/office/drawing/2014/main" id="{1881A5BD-C51F-6373-D7C0-837AA39BDA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09344" y="3404189"/>
              <a:ext cx="0" cy="15893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968FCE2-CA0E-EE50-B6A2-A4257CF2A8EC}"/>
                </a:ext>
              </a:extLst>
            </p:cNvPr>
            <p:cNvSpPr/>
            <p:nvPr/>
          </p:nvSpPr>
          <p:spPr>
            <a:xfrm>
              <a:off x="6514135" y="3532273"/>
              <a:ext cx="180474" cy="1461254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56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01D9672-7552-EF92-2C5E-E7F2E9367990}"/>
                </a:ext>
              </a:extLst>
            </p:cNvPr>
            <p:cNvSpPr/>
            <p:nvPr/>
          </p:nvSpPr>
          <p:spPr>
            <a:xfrm>
              <a:off x="7169325" y="3728810"/>
              <a:ext cx="180474" cy="234266"/>
            </a:xfrm>
            <a:prstGeom prst="rect">
              <a:avLst/>
            </a:prstGeom>
            <a:solidFill>
              <a:srgbClr val="00B05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56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DCCB1CF-F89E-BCB9-11DD-3AD992494953}"/>
                </a:ext>
              </a:extLst>
            </p:cNvPr>
            <p:cNvSpPr/>
            <p:nvPr/>
          </p:nvSpPr>
          <p:spPr>
            <a:xfrm>
              <a:off x="7544828" y="3247003"/>
              <a:ext cx="180468" cy="716071"/>
            </a:xfrm>
            <a:prstGeom prst="rect">
              <a:avLst/>
            </a:prstGeom>
            <a:solidFill>
              <a:srgbClr val="00B0F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560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1137FD2-273B-610E-F432-BCE71B10F1A2}"/>
                </a:ext>
              </a:extLst>
            </p:cNvPr>
            <p:cNvSpPr/>
            <p:nvPr/>
          </p:nvSpPr>
          <p:spPr>
            <a:xfrm>
              <a:off x="7920325" y="3247003"/>
              <a:ext cx="180468" cy="157186"/>
            </a:xfrm>
            <a:prstGeom prst="rect">
              <a:avLst/>
            </a:prstGeom>
            <a:solidFill>
              <a:srgbClr val="FFC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560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E53F469-8166-F88E-BB79-5C2DD6226121}"/>
                </a:ext>
              </a:extLst>
            </p:cNvPr>
            <p:cNvSpPr/>
            <p:nvPr/>
          </p:nvSpPr>
          <p:spPr>
            <a:xfrm flipV="1">
              <a:off x="8295828" y="3404189"/>
              <a:ext cx="180468" cy="1589337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5600"/>
            </a:p>
          </p:txBody>
        </p: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B68AF423-95A0-416B-6523-79A5C01363A8}"/>
                </a:ext>
              </a:extLst>
            </p:cNvPr>
            <p:cNvCxnSpPr>
              <a:cxnSpLocks/>
              <a:stCxn id="51" idx="2"/>
              <a:endCxn id="35" idx="0"/>
            </p:cNvCxnSpPr>
            <p:nvPr/>
          </p:nvCxnSpPr>
          <p:spPr>
            <a:xfrm>
              <a:off x="6924342" y="3728810"/>
              <a:ext cx="3352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08A7F9DC-266C-339F-1FFB-DCFD479DB1B6}"/>
                </a:ext>
              </a:extLst>
            </p:cNvPr>
            <p:cNvCxnSpPr>
              <a:cxnSpLocks/>
              <a:stCxn id="36" idx="0"/>
            </p:cNvCxnSpPr>
            <p:nvPr/>
          </p:nvCxnSpPr>
          <p:spPr>
            <a:xfrm>
              <a:off x="7635062" y="3247003"/>
              <a:ext cx="259453" cy="0"/>
            </a:xfrm>
            <a:prstGeom prst="line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25E8CE6A-952A-9948-7DB8-FFAD7D1FAF81}"/>
                </a:ext>
              </a:extLst>
            </p:cNvPr>
            <p:cNvCxnSpPr>
              <a:cxnSpLocks/>
              <a:stCxn id="35" idx="2"/>
              <a:endCxn id="36" idx="2"/>
            </p:cNvCxnSpPr>
            <p:nvPr/>
          </p:nvCxnSpPr>
          <p:spPr>
            <a:xfrm flipV="1">
              <a:off x="7259562" y="3963075"/>
              <a:ext cx="375500" cy="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77A2EC5B-2F0C-C9A7-CF12-DDF6F92BD88A}"/>
                </a:ext>
              </a:extLst>
            </p:cNvPr>
            <p:cNvCxnSpPr>
              <a:cxnSpLocks/>
              <a:endCxn id="38" idx="2"/>
            </p:cNvCxnSpPr>
            <p:nvPr/>
          </p:nvCxnSpPr>
          <p:spPr>
            <a:xfrm>
              <a:off x="8134954" y="3404189"/>
              <a:ext cx="251108" cy="0"/>
            </a:xfrm>
            <a:prstGeom prst="line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A0DAAD03-F289-42BB-1396-019A2BE95218}"/>
                </a:ext>
              </a:extLst>
            </p:cNvPr>
            <p:cNvSpPr txBox="1"/>
            <p:nvPr/>
          </p:nvSpPr>
          <p:spPr>
            <a:xfrm>
              <a:off x="6227585" y="3364244"/>
              <a:ext cx="163775" cy="212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800" b="1"/>
                <a:t>FC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D5463F10-B7C4-BFE3-3491-53AB8FD3184E}"/>
                </a:ext>
              </a:extLst>
            </p:cNvPr>
            <p:cNvSpPr txBox="1"/>
            <p:nvPr/>
          </p:nvSpPr>
          <p:spPr>
            <a:xfrm>
              <a:off x="6855483" y="3930455"/>
              <a:ext cx="833352" cy="133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/>
                <a:t>delta elevation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F8453322-FC0C-A187-EB47-C8321B52652B}"/>
                </a:ext>
              </a:extLst>
            </p:cNvPr>
            <p:cNvSpPr txBox="1"/>
            <p:nvPr/>
          </p:nvSpPr>
          <p:spPr>
            <a:xfrm>
              <a:off x="7285785" y="3084195"/>
              <a:ext cx="676971" cy="133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/>
                <a:t>delta </a:t>
              </a:r>
              <a:r>
                <a:rPr lang="fr-FR" sz="2800" b="1" err="1"/>
                <a:t>aero</a:t>
              </a:r>
              <a:endParaRPr lang="fr-FR" sz="2800" b="1"/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D7428F01-A5E1-C219-F1A8-03230A5DB878}"/>
                </a:ext>
              </a:extLst>
            </p:cNvPr>
            <p:cNvSpPr txBox="1"/>
            <p:nvPr/>
          </p:nvSpPr>
          <p:spPr>
            <a:xfrm>
              <a:off x="7688835" y="3083882"/>
              <a:ext cx="648316" cy="133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/>
                <a:t>delta RRC-</a:t>
              </a:r>
            </a:p>
          </p:txBody>
        </p:sp>
        <p:cxnSp>
          <p:nvCxnSpPr>
            <p:cNvPr id="50" name="Connecteur droit avec flèche 49">
              <a:extLst>
                <a:ext uri="{FF2B5EF4-FFF2-40B4-BE49-F238E27FC236}">
                  <a16:creationId xmlns:a16="http://schemas.microsoft.com/office/drawing/2014/main" id="{7C9162A6-003F-AAF4-E6E3-53B178E7EC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44619" y="3404187"/>
              <a:ext cx="0" cy="13380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EDDCBA5-AF62-1B1B-86C9-C181B02979C8}"/>
                </a:ext>
              </a:extLst>
            </p:cNvPr>
            <p:cNvSpPr/>
            <p:nvPr/>
          </p:nvSpPr>
          <p:spPr>
            <a:xfrm>
              <a:off x="6834105" y="3532274"/>
              <a:ext cx="180474" cy="196537"/>
            </a:xfrm>
            <a:prstGeom prst="rect">
              <a:avLst/>
            </a:prstGeom>
            <a:solidFill>
              <a:srgbClr val="92D05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5600"/>
            </a:p>
          </p:txBody>
        </p: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FCA21179-3812-CF87-698D-DB79286668AC}"/>
                </a:ext>
              </a:extLst>
            </p:cNvPr>
            <p:cNvCxnSpPr>
              <a:cxnSpLocks/>
            </p:cNvCxnSpPr>
            <p:nvPr/>
          </p:nvCxnSpPr>
          <p:spPr>
            <a:xfrm>
              <a:off x="6451839" y="3537991"/>
              <a:ext cx="209278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31251CAE-BA37-E62A-8D6C-DA87F8F49F5D}"/>
                </a:ext>
              </a:extLst>
            </p:cNvPr>
            <p:cNvSpPr txBox="1"/>
            <p:nvPr/>
          </p:nvSpPr>
          <p:spPr>
            <a:xfrm>
              <a:off x="6577227" y="3704863"/>
              <a:ext cx="691975" cy="133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/>
                <a:t>delta </a:t>
              </a:r>
              <a:r>
                <a:rPr lang="fr-FR" sz="2800" b="1" err="1"/>
                <a:t>accel</a:t>
              </a:r>
              <a:endParaRPr lang="fr-FR" sz="2800" b="1"/>
            </a:p>
          </p:txBody>
        </p:sp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30FF55FE-6838-A94C-5E67-BBB9BC88B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9541" y="4229148"/>
              <a:ext cx="450259" cy="744178"/>
            </a:xfrm>
            <a:prstGeom prst="rect">
              <a:avLst/>
            </a:prstGeom>
          </p:spPr>
        </p:pic>
        <p:pic>
          <p:nvPicPr>
            <p:cNvPr id="55" name="Image 54">
              <a:extLst>
                <a:ext uri="{FF2B5EF4-FFF2-40B4-BE49-F238E27FC236}">
                  <a16:creationId xmlns:a16="http://schemas.microsoft.com/office/drawing/2014/main" id="{354E728B-E635-14B3-639C-532B2C379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3793" y="4228001"/>
              <a:ext cx="444023" cy="745325"/>
            </a:xfrm>
            <a:prstGeom prst="rect">
              <a:avLst/>
            </a:prstGeom>
          </p:spPr>
        </p:pic>
        <p:cxnSp>
          <p:nvCxnSpPr>
            <p:cNvPr id="56" name="Connecteur droit avec flèche 55">
              <a:extLst>
                <a:ext uri="{FF2B5EF4-FFF2-40B4-BE49-F238E27FC236}">
                  <a16:creationId xmlns:a16="http://schemas.microsoft.com/office/drawing/2014/main" id="{921178E2-0DDA-B446-FFAB-8B7EFB612FEE}"/>
                </a:ext>
              </a:extLst>
            </p:cNvPr>
            <p:cNvCxnSpPr>
              <a:cxnSpLocks/>
            </p:cNvCxnSpPr>
            <p:nvPr/>
          </p:nvCxnSpPr>
          <p:spPr>
            <a:xfrm>
              <a:off x="6409344" y="4993527"/>
              <a:ext cx="242985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1754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nology Convergence 2023 - Presentation Template" id="{AD7E61BC-6D68-468E-983F-68C8A034365A}" vid="{6AA01E9F-0444-4427-8A7C-1FD78B2E50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Technology Convergence 2023 - Presentation Template</Template>
  <TotalTime>2936</TotalTime>
  <Words>694</Words>
  <Application>Microsoft Office PowerPoint</Application>
  <PresentationFormat>Personnalisé</PresentationFormat>
  <Paragraphs>154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Arial Narrow</vt:lpstr>
      <vt:lpstr>Michelin</vt:lpstr>
      <vt:lpstr>Open Sauce Bold</vt:lpstr>
      <vt:lpstr>Wingdings</vt:lpstr>
      <vt:lpstr>Office Theme</vt:lpstr>
      <vt:lpstr>Truck tire and real-life fuel consumption</vt:lpstr>
      <vt:lpstr>Context and stakes (1)</vt:lpstr>
      <vt:lpstr>Context and stakes (2)</vt:lpstr>
      <vt:lpstr>Several components of fuel consumption</vt:lpstr>
      <vt:lpstr>RR impact on Fuel is complex to test on field</vt:lpstr>
      <vt:lpstr>RR impact on Fuel is complex to test on field</vt:lpstr>
      <vt:lpstr>Approaches to prove FC gains with low RRC</vt:lpstr>
      <vt:lpstr>Usage statistics analysis is not enough</vt:lpstr>
      <vt:lpstr>Our goal</vt:lpstr>
      <vt:lpstr>Recipe for a fair RR – FC comparison </vt:lpstr>
      <vt:lpstr>FC decomposition with a vehicle model</vt:lpstr>
      <vt:lpstr>Energy balance</vt:lpstr>
      <vt:lpstr>Energy balance</vt:lpstr>
      <vt:lpstr>Conclusion</vt:lpstr>
      <vt:lpstr>Michelin open to partnership with OEM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Hamid</dc:creator>
  <cp:lastModifiedBy>Frederic Domprobst</cp:lastModifiedBy>
  <cp:revision>24</cp:revision>
  <dcterms:created xsi:type="dcterms:W3CDTF">2023-08-30T05:28:25Z</dcterms:created>
  <dcterms:modified xsi:type="dcterms:W3CDTF">2023-10-12T11:41:49Z</dcterms:modified>
  <dc:identifier>DAFqF3977AU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9e9a456-2778-4ca9-be06-1190b1e1118a_Enabled">
    <vt:lpwstr>true</vt:lpwstr>
  </property>
  <property fmtid="{D5CDD505-2E9C-101B-9397-08002B2CF9AE}" pid="3" name="MSIP_Label_09e9a456-2778-4ca9-be06-1190b1e1118a_SetDate">
    <vt:lpwstr>2023-09-04T12:54:36Z</vt:lpwstr>
  </property>
  <property fmtid="{D5CDD505-2E9C-101B-9397-08002B2CF9AE}" pid="4" name="MSIP_Label_09e9a456-2778-4ca9-be06-1190b1e1118a_Method">
    <vt:lpwstr>Standard</vt:lpwstr>
  </property>
  <property fmtid="{D5CDD505-2E9C-101B-9397-08002B2CF9AE}" pid="5" name="MSIP_Label_09e9a456-2778-4ca9-be06-1190b1e1118a_Name">
    <vt:lpwstr>D3</vt:lpwstr>
  </property>
  <property fmtid="{D5CDD505-2E9C-101B-9397-08002B2CF9AE}" pid="6" name="MSIP_Label_09e9a456-2778-4ca9-be06-1190b1e1118a_SiteId">
    <vt:lpwstr>658ba197-6c73-4fea-91bd-1c7d8de6bf2c</vt:lpwstr>
  </property>
  <property fmtid="{D5CDD505-2E9C-101B-9397-08002B2CF9AE}" pid="7" name="MSIP_Label_09e9a456-2778-4ca9-be06-1190b1e1118a_ActionId">
    <vt:lpwstr>4187b08e-f9c9-4aa6-b830-3f320845a050</vt:lpwstr>
  </property>
  <property fmtid="{D5CDD505-2E9C-101B-9397-08002B2CF9AE}" pid="8" name="MSIP_Label_09e9a456-2778-4ca9-be06-1190b1e1118a_ContentBits">
    <vt:lpwstr>0</vt:lpwstr>
  </property>
</Properties>
</file>