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"/>
  </p:sldMasterIdLst>
  <p:notesMasterIdLst>
    <p:notesMasterId r:id="rId17"/>
  </p:notesMasterIdLst>
  <p:handoutMasterIdLst>
    <p:handoutMasterId r:id="rId18"/>
  </p:handoutMasterIdLst>
  <p:sldIdLst>
    <p:sldId id="256" r:id="rId4"/>
    <p:sldId id="259" r:id="rId5"/>
    <p:sldId id="271" r:id="rId6"/>
    <p:sldId id="273" r:id="rId7"/>
    <p:sldId id="258" r:id="rId8"/>
    <p:sldId id="276" r:id="rId9"/>
    <p:sldId id="277" r:id="rId10"/>
    <p:sldId id="281" r:id="rId11"/>
    <p:sldId id="280" r:id="rId12"/>
    <p:sldId id="274" r:id="rId13"/>
    <p:sldId id="267" r:id="rId14"/>
    <p:sldId id="278" r:id="rId15"/>
    <p:sldId id="27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uce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401D"/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87B0A1-4499-43EE-AD8B-3E2FAA579F44}" v="7" dt="2023-11-01T23:25:01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307" autoAdjust="0"/>
  </p:normalViewPr>
  <p:slideViewPr>
    <p:cSldViewPr>
      <p:cViewPr varScale="1">
        <p:scale>
          <a:sx n="57" d="100"/>
          <a:sy n="57" d="100"/>
        </p:scale>
        <p:origin x="3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4/11/2023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B5B68-9AD0-4CE1-998C-9DD46C44F18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563F4-F0FF-4C6E-AEBB-F7AB5BC4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7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63F4-F0FF-4C6E-AEBB-F7AB5BC44E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5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63F4-F0FF-4C6E-AEBB-F7AB5BC44E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7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Double threshold in the driving lane.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63F4-F0FF-4C6E-AEBB-F7AB5BC44E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63F4-F0FF-4C6E-AEBB-F7AB5BC44E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TACS can be standalone with its own interface, or it can be integrated with weigh station operator’s software or Virtual Weigh Station software for remote monitoring.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563F4-F0FF-4C6E-AEBB-F7AB5BC44E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68AB8-A81C-4781-9BB6-305C37611DA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35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87316"/>
            <a:ext cx="15932866" cy="1838835"/>
          </a:xfrm>
        </p:spPr>
        <p:txBody>
          <a:bodyPr/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Perspectives on the use of </a:t>
            </a:r>
            <a:b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Weigh-in-Motion (WIM) for Road Safety Applications in North America</a:t>
            </a:r>
            <a:endParaRPr lang="en-A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7616" y="7319343"/>
            <a:ext cx="3024188" cy="557213"/>
          </a:xfrm>
        </p:spPr>
        <p:txBody>
          <a:bodyPr/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Leonardo GUERSON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Intercomp Company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USA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0" y="7332096"/>
            <a:ext cx="3528392" cy="547708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Tyler HAICHERT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 Road Dynamics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Tire Inspection Technologies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8C950-361A-F2DB-0C6F-C307E9581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31" y="3803823"/>
            <a:ext cx="9484513" cy="4267078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D485E9-E9FB-0AF1-AFF4-F28B3433BF7E}"/>
              </a:ext>
            </a:extLst>
          </p:cNvPr>
          <p:cNvSpPr txBox="1"/>
          <p:nvPr/>
        </p:nvSpPr>
        <p:spPr>
          <a:xfrm>
            <a:off x="1257300" y="2216099"/>
            <a:ext cx="12319328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Tire Anomaly and Classification System (TACS)</a:t>
            </a:r>
          </a:p>
          <a:p>
            <a:pPr marL="742950" marR="0" lvl="1" indent="-28575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Automated tire inspections using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VectorSense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</a:p>
          <a:p>
            <a:pPr marL="742950" marR="0" lvl="1" indent="-28575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Flat, missing, mismatched, underinflated tires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F4A06-0EA0-46C3-9651-0A6790F73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0251" y="3803823"/>
            <a:ext cx="5669033" cy="42670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8A2F0-91A2-4515-80EE-E96A090E77BC}"/>
              </a:ext>
            </a:extLst>
          </p:cNvPr>
          <p:cNvSpPr txBox="1"/>
          <p:nvPr/>
        </p:nvSpPr>
        <p:spPr>
          <a:xfrm>
            <a:off x="1257300" y="8070901"/>
            <a:ext cx="666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TACS – </a:t>
            </a:r>
            <a:r>
              <a:rPr lang="en-CA" sz="2400" b="1" dirty="0" err="1"/>
              <a:t>VectorSense</a:t>
            </a:r>
            <a:r>
              <a:rPr lang="en-CA" sz="2400" b="1" dirty="0"/>
              <a:t> Tire Footprint 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6FF55-CFB7-4A6F-AEE3-EED052E7B103}"/>
              </a:ext>
            </a:extLst>
          </p:cNvPr>
          <p:cNvSpPr txBox="1"/>
          <p:nvPr/>
        </p:nvSpPr>
        <p:spPr>
          <a:xfrm>
            <a:off x="11146013" y="8070901"/>
            <a:ext cx="566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TACS Standalone Interface: Vehicle Records</a:t>
            </a:r>
          </a:p>
        </p:txBody>
      </p:sp>
    </p:spTree>
    <p:extLst>
      <p:ext uri="{BB962C8B-B14F-4D97-AF65-F5344CB8AC3E}">
        <p14:creationId xmlns:p14="http://schemas.microsoft.com/office/powerpoint/2010/main" val="175913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335190"/>
            <a:ext cx="15807580" cy="6264694"/>
          </a:xfrm>
        </p:spPr>
        <p:txBody>
          <a:bodyPr lIns="91440" tIns="45720" rIns="91440" bIns="45720" anchor="t"/>
          <a:lstStyle/>
          <a:p>
            <a:pPr>
              <a:spcBef>
                <a:spcPts val="1200"/>
              </a:spcBef>
            </a:pPr>
            <a:r>
              <a:rPr lang="en-CA" sz="3400" dirty="0" err="1">
                <a:latin typeface="Arial"/>
                <a:cs typeface="Arial"/>
              </a:rPr>
              <a:t>VectorSense</a:t>
            </a:r>
            <a:r>
              <a:rPr lang="en-CA" sz="3400" dirty="0">
                <a:latin typeface="Arial"/>
                <a:cs typeface="Arial"/>
              </a:rPr>
              <a:t> technology that measures tire contact pressure and size.</a:t>
            </a:r>
          </a:p>
          <a:p>
            <a:pPr>
              <a:spcBef>
                <a:spcPts val="1200"/>
              </a:spcBef>
            </a:pPr>
            <a:r>
              <a:rPr lang="en-CA" sz="3400" dirty="0">
                <a:latin typeface="Arial" panose="020B0604020202020204" pitchFamily="34" charset="0"/>
                <a:cs typeface="Arial" panose="020B0604020202020204" pitchFamily="34" charset="0"/>
              </a:rPr>
              <a:t>Thin slices of the </a:t>
            </a:r>
            <a:r>
              <a:rPr lang="en-CA" sz="3400" b="1" dirty="0">
                <a:latin typeface="Arial" panose="020B0604020202020204" pitchFamily="34" charset="0"/>
                <a:cs typeface="Arial" panose="020B0604020202020204" pitchFamily="34" charset="0"/>
              </a:rPr>
              <a:t>tire contact </a:t>
            </a:r>
            <a:r>
              <a:rPr lang="en-CA" sz="3400" dirty="0">
                <a:latin typeface="Arial" panose="020B0604020202020204" pitchFamily="34" charset="0"/>
                <a:cs typeface="Arial" panose="020B0604020202020204" pitchFamily="34" charset="0"/>
              </a:rPr>
              <a:t>are measured thousands of times per second.</a:t>
            </a:r>
          </a:p>
          <a:p>
            <a:pPr>
              <a:spcBef>
                <a:spcPts val="1200"/>
              </a:spcBef>
            </a:pPr>
            <a:r>
              <a:rPr lang="en-CA" sz="3400" dirty="0">
                <a:latin typeface="Arial"/>
                <a:cs typeface="Arial"/>
              </a:rPr>
              <a:t>Measurements allow for the construction of detailed </a:t>
            </a:r>
            <a:r>
              <a:rPr lang="en-CA" sz="3400" b="1" dirty="0">
                <a:latin typeface="Arial"/>
                <a:cs typeface="Arial"/>
              </a:rPr>
              <a:t>contact pressure profile </a:t>
            </a:r>
            <a:r>
              <a:rPr lang="en-CA" sz="3400" dirty="0">
                <a:latin typeface="Arial"/>
                <a:cs typeface="Arial"/>
              </a:rPr>
              <a:t>for each tire on a vehicle, also indicating the location of the tire on the vehicle and its position in the lane.</a:t>
            </a:r>
            <a:endParaRPr lang="en-CA" sz="3000" dirty="0">
              <a:latin typeface="Arial"/>
              <a:cs typeface="Arial"/>
            </a:endParaRPr>
          </a:p>
          <a:p>
            <a:pPr lvl="1">
              <a:spcBef>
                <a:spcPts val="1200"/>
              </a:spcBef>
            </a:pPr>
            <a:endParaRPr lang="en-C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Nevada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DOT – Tire Inspection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1DD0C4-63B2-416A-AF1A-EEDAEF13E43F}"/>
              </a:ext>
            </a:extLst>
          </p:cNvPr>
          <p:cNvGrpSpPr/>
          <p:nvPr/>
        </p:nvGrpSpPr>
        <p:grpSpPr>
          <a:xfrm>
            <a:off x="8279904" y="5319213"/>
            <a:ext cx="7948736" cy="3315008"/>
            <a:chOff x="1476809" y="5263906"/>
            <a:chExt cx="7948736" cy="33150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DEAC2B-F921-4C93-B7BC-BE031EDC3838}"/>
                </a:ext>
              </a:extLst>
            </p:cNvPr>
            <p:cNvGrpSpPr/>
            <p:nvPr/>
          </p:nvGrpSpPr>
          <p:grpSpPr>
            <a:xfrm>
              <a:off x="4607496" y="5263906"/>
              <a:ext cx="4818049" cy="2481325"/>
              <a:chOff x="5070284" y="2826907"/>
              <a:chExt cx="6916846" cy="356221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C55FA5E-FD3B-481C-849F-F1D0C084F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08519" y="3267216"/>
                <a:ext cx="6178611" cy="253295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2E3E25-DDCB-4887-9B15-FD95666020B7}"/>
                  </a:ext>
                </a:extLst>
              </p:cNvPr>
              <p:cNvSpPr txBox="1"/>
              <p:nvPr/>
            </p:nvSpPr>
            <p:spPr>
              <a:xfrm>
                <a:off x="5808518" y="5858908"/>
                <a:ext cx="6178612" cy="53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Single Tire Contact Patch </a:t>
                </a:r>
              </a:p>
            </p:txBody>
          </p:sp>
          <p:sp>
            <p:nvSpPr>
              <p:cNvPr id="12" name="Up Arrow 32">
                <a:extLst>
                  <a:ext uri="{FF2B5EF4-FFF2-40B4-BE49-F238E27FC236}">
                    <a16:creationId xmlns:a16="http://schemas.microsoft.com/office/drawing/2014/main" id="{E9796B52-F365-493A-88E3-65EAF1F47709}"/>
                  </a:ext>
                </a:extLst>
              </p:cNvPr>
              <p:cNvSpPr/>
              <p:nvPr/>
            </p:nvSpPr>
            <p:spPr>
              <a:xfrm>
                <a:off x="5458690" y="3381445"/>
                <a:ext cx="238500" cy="2394065"/>
              </a:xfrm>
              <a:prstGeom prst="upArrow">
                <a:avLst>
                  <a:gd name="adj1" fmla="val 36905"/>
                  <a:gd name="adj2" fmla="val 696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1AEBB2-B8D2-4637-8490-4F5E2A94D001}"/>
                  </a:ext>
                </a:extLst>
              </p:cNvPr>
              <p:cNvSpPr txBox="1"/>
              <p:nvPr/>
            </p:nvSpPr>
            <p:spPr>
              <a:xfrm rot="16200000">
                <a:off x="3804577" y="4092614"/>
                <a:ext cx="2973261" cy="44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b="1" dirty="0"/>
                  <a:t>Direction of Travel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41B673-76C3-45F9-B608-0711B03C7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809" y="5496869"/>
              <a:ext cx="2459536" cy="185694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BCAAAB-A53C-4F28-BCFE-5DB8CFAE0E8B}"/>
                </a:ext>
              </a:extLst>
            </p:cNvPr>
            <p:cNvSpPr/>
            <p:nvPr/>
          </p:nvSpPr>
          <p:spPr>
            <a:xfrm>
              <a:off x="5121726" y="7930618"/>
              <a:ext cx="4303819" cy="307777"/>
            </a:xfrm>
            <a:prstGeom prst="rect">
              <a:avLst/>
            </a:prstGeom>
            <a:gradFill>
              <a:gsLst>
                <a:gs pos="53000">
                  <a:srgbClr val="FFFF66"/>
                </a:gs>
                <a:gs pos="0">
                  <a:srgbClr val="F36847"/>
                </a:gs>
                <a:gs pos="100000">
                  <a:srgbClr val="92D05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6FD97108-DF66-46B5-92EF-B8567FF2F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1810" y="8305864"/>
              <a:ext cx="4303819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  <a:tabLst>
                  <a:tab pos="5384800" algn="r"/>
                </a:tabLst>
              </a:pPr>
              <a:r>
                <a:rPr lang="en-US" sz="1200" b="1">
                  <a:effectLst/>
                  <a:latin typeface="Calibri" panose="020F0502020204030204" pitchFamily="34" charset="0"/>
                  <a:ea typeface="Arial Unicode MS"/>
                </a:rPr>
                <a:t>High Contact Stress	Low Contract Stress</a:t>
              </a:r>
              <a:endParaRPr lang="en-CA" sz="1200">
                <a:effectLst/>
                <a:latin typeface="Times New Roman" panose="02020603050405020304" pitchFamily="18" charset="0"/>
                <a:ea typeface="Arial Unicode M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DFD8124-535A-419C-BEAC-B939336E02D9}"/>
                </a:ext>
              </a:extLst>
            </p:cNvPr>
            <p:cNvCxnSpPr/>
            <p:nvPr/>
          </p:nvCxnSpPr>
          <p:spPr>
            <a:xfrm>
              <a:off x="6468654" y="8442389"/>
              <a:ext cx="1567543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D9AA2A8-5AB4-43E8-B536-25BBAD8482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0" t="22689" r="9643" b="8472"/>
          <a:stretch/>
        </p:blipFill>
        <p:spPr>
          <a:xfrm>
            <a:off x="2685066" y="5552176"/>
            <a:ext cx="4409457" cy="29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Nevada DOT – Data Analysis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85E9-E9FB-0AF1-AFF4-F28B3433BF7E}"/>
              </a:ext>
            </a:extLst>
          </p:cNvPr>
          <p:cNvSpPr txBox="1"/>
          <p:nvPr/>
        </p:nvSpPr>
        <p:spPr>
          <a:xfrm>
            <a:off x="1295128" y="1831132"/>
            <a:ext cx="115932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Percentage of violations among heavy vehicles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3A4EA7-772A-AC54-0F72-25141A0F9857}"/>
              </a:ext>
            </a:extLst>
          </p:cNvPr>
          <p:cNvSpPr txBox="1"/>
          <p:nvPr/>
        </p:nvSpPr>
        <p:spPr>
          <a:xfrm>
            <a:off x="9432032" y="4540977"/>
            <a:ext cx="7487816" cy="276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4863" lvl="1" indent="-3476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Relative trends in weight violations by day of week. </a:t>
            </a:r>
          </a:p>
          <a:p>
            <a:pPr marL="804863" lvl="1" indent="-3476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4863" lvl="1" indent="-347663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Tire anomaly violations remain stable, suggesting they are of a more random nature.</a:t>
            </a:r>
          </a:p>
        </p:txBody>
      </p:sp>
      <p:pic>
        <p:nvPicPr>
          <p:cNvPr id="5" name="Picture 4" descr="A graph of blue bars&#10;&#10;Description automatically generated">
            <a:extLst>
              <a:ext uri="{FF2B5EF4-FFF2-40B4-BE49-F238E27FC236}">
                <a16:creationId xmlns:a16="http://schemas.microsoft.com/office/drawing/2014/main" id="{3A7FECD1-FBC5-4082-B11E-A76D58679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49" y="2986364"/>
            <a:ext cx="8760518" cy="5294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3CDD6-BAB7-C787-DD57-00E747E307E8}"/>
              </a:ext>
            </a:extLst>
          </p:cNvPr>
          <p:cNvSpPr txBox="1"/>
          <p:nvPr/>
        </p:nvSpPr>
        <p:spPr>
          <a:xfrm>
            <a:off x="6224259" y="8271202"/>
            <a:ext cx="381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Osino</a:t>
            </a:r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NV Virtual Weigh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6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WIM for Road Safety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85E9-E9FB-0AF1-AFF4-F28B3433BF7E}"/>
              </a:ext>
            </a:extLst>
          </p:cNvPr>
          <p:cNvSpPr txBox="1"/>
          <p:nvPr/>
        </p:nvSpPr>
        <p:spPr>
          <a:xfrm>
            <a:off x="1583160" y="1831132"/>
            <a:ext cx="16201800" cy="638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Perspectives in North America:</a:t>
            </a: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HS-WIM systems globally established for pre-selection, constantly evolving with new integrated technologies.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Remote use of WIM for safety and road protection, far from fixed weigh stations.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Integration of tire anomaly detection and tire inspection into enforcement strategies.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Improved data analytics for road safety analysis, aiding informed decision-making by road agencies.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Development of future applications where WIM data is used directly to support the identification of vehicles with a particular high risk of accidents.</a:t>
            </a:r>
          </a:p>
        </p:txBody>
      </p:sp>
    </p:spTree>
    <p:extLst>
      <p:ext uri="{BB962C8B-B14F-4D97-AF65-F5344CB8AC3E}">
        <p14:creationId xmlns:p14="http://schemas.microsoft.com/office/powerpoint/2010/main" val="24031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Provide insight to road owners, public agencies, and road safety specialists about how to effectively deploy WIM systems in conjunction with other ITS devices to promote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safer roadways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Technical approach: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how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Weigh-in-Motion (WIM)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systems have been used for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road safety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North America.</a:t>
            </a:r>
          </a:p>
          <a:p>
            <a:pPr lvl="1"/>
            <a:r>
              <a:rPr lang="en-US" sz="3200" dirty="0">
                <a:latin typeface="Arial"/>
                <a:cs typeface="Arial"/>
              </a:rPr>
              <a:t>Describe a specific case study of </a:t>
            </a:r>
            <a:r>
              <a:rPr lang="en-US" sz="3200" b="1" dirty="0">
                <a:latin typeface="Arial"/>
                <a:cs typeface="Arial"/>
              </a:rPr>
              <a:t>Nevada Department of Transportation</a:t>
            </a:r>
            <a:r>
              <a:rPr lang="en-US" sz="3200" dirty="0">
                <a:latin typeface="Arial"/>
                <a:cs typeface="Arial"/>
              </a:rPr>
              <a:t>, where WIM has been integrated with Tire Inspection Technologies.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7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Overloaded vehicles significantly increase the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risk of accidents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Road enforcement organizations in North America inspect vehicle overloading and safety attributes at the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same locations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Weight information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is becoming a direct means for enforcing safety standards, especially regarding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tire loading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Advanced enforcement systems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with Weigh-In-Motion (WIM) and tire inspection technologies currently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help keep the public safe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from accidents caused by vehicles that are poorly maintained and overloaded.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45DAE78-9E9A-4C0F-45F5-0A9E088E07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1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Virtual Weigh Stations (VWS)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x_Picture 11">
            <a:extLst>
              <a:ext uri="{FF2B5EF4-FFF2-40B4-BE49-F238E27FC236}">
                <a16:creationId xmlns:a16="http://schemas.microsoft.com/office/drawing/2014/main" id="{81CCBF3D-245F-B467-74AB-0F550C1D8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" b="16832"/>
          <a:stretch/>
        </p:blipFill>
        <p:spPr bwMode="auto">
          <a:xfrm>
            <a:off x="1257301" y="3869803"/>
            <a:ext cx="4395234" cy="2828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96F505-A877-C4AA-D9B4-A89610A733D4}"/>
              </a:ext>
            </a:extLst>
          </p:cNvPr>
          <p:cNvSpPr/>
          <p:nvPr/>
        </p:nvSpPr>
        <p:spPr>
          <a:xfrm>
            <a:off x="7014578" y="6309647"/>
            <a:ext cx="3888432" cy="10801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Safety screening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58F87-62A1-05B6-5E1F-207F27662181}"/>
              </a:ext>
            </a:extLst>
          </p:cNvPr>
          <p:cNvSpPr/>
          <p:nvPr/>
        </p:nvSpPr>
        <p:spPr>
          <a:xfrm>
            <a:off x="6995105" y="3169926"/>
            <a:ext cx="3888432" cy="10801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Vehicle overload control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22BB3-9055-E173-3CA4-698642169662}"/>
              </a:ext>
            </a:extLst>
          </p:cNvPr>
          <p:cNvSpPr/>
          <p:nvPr/>
        </p:nvSpPr>
        <p:spPr>
          <a:xfrm>
            <a:off x="7014578" y="4745043"/>
            <a:ext cx="3888432" cy="10801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Traffic load data collection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8EB4E-F5DE-2CF7-82F0-6A662BDFFEA5}"/>
              </a:ext>
            </a:extLst>
          </p:cNvPr>
          <p:cNvSpPr/>
          <p:nvPr/>
        </p:nvSpPr>
        <p:spPr>
          <a:xfrm>
            <a:off x="12107673" y="3271292"/>
            <a:ext cx="3888432" cy="3672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Enforcement planning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C78871-7DDD-038F-EFBA-B23B8A1E5C7B}"/>
              </a:ext>
            </a:extLst>
          </p:cNvPr>
          <p:cNvSpPr/>
          <p:nvPr/>
        </p:nvSpPr>
        <p:spPr>
          <a:xfrm>
            <a:off x="12092262" y="5064315"/>
            <a:ext cx="3888432" cy="3672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Pavement design and management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11DBAA-E681-7D5D-A981-3F972E5ECFAF}"/>
              </a:ext>
            </a:extLst>
          </p:cNvPr>
          <p:cNvSpPr/>
          <p:nvPr/>
        </p:nvSpPr>
        <p:spPr>
          <a:xfrm>
            <a:off x="12121603" y="6697919"/>
            <a:ext cx="3888432" cy="3672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CVSA Decal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781527-5BAD-9DB9-AFC0-FC44C56478BC}"/>
              </a:ext>
            </a:extLst>
          </p:cNvPr>
          <p:cNvSpPr/>
          <p:nvPr/>
        </p:nvSpPr>
        <p:spPr>
          <a:xfrm>
            <a:off x="12121603" y="6151612"/>
            <a:ext cx="3888432" cy="3672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Inspection Selection System (ISS)</a:t>
            </a: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77955C-DC71-B0B9-C431-90F10E6DAAB6}"/>
              </a:ext>
            </a:extLst>
          </p:cNvPr>
          <p:cNvSpPr/>
          <p:nvPr/>
        </p:nvSpPr>
        <p:spPr>
          <a:xfrm>
            <a:off x="12154599" y="7238909"/>
            <a:ext cx="3888432" cy="3672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Tire inspection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E24F8-6F72-F08B-1137-73F3D08B86B8}"/>
              </a:ext>
            </a:extLst>
          </p:cNvPr>
          <p:cNvSpPr txBox="1"/>
          <p:nvPr/>
        </p:nvSpPr>
        <p:spPr>
          <a:xfrm>
            <a:off x="1343398" y="2335188"/>
            <a:ext cx="4309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Inspection site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DA335-D644-5E66-BB05-CEC22784FABD}"/>
              </a:ext>
            </a:extLst>
          </p:cNvPr>
          <p:cNvSpPr txBox="1"/>
          <p:nvPr/>
        </p:nvSpPr>
        <p:spPr>
          <a:xfrm>
            <a:off x="6995105" y="2301239"/>
            <a:ext cx="4309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2B5EDF-2936-F038-2260-E01AD1EB4AC0}"/>
              </a:ext>
            </a:extLst>
          </p:cNvPr>
          <p:cNvSpPr txBox="1"/>
          <p:nvPr/>
        </p:nvSpPr>
        <p:spPr>
          <a:xfrm>
            <a:off x="12107673" y="2318214"/>
            <a:ext cx="4309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en-US" sz="3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2F227-5854-26D2-1647-A8161E02564D}"/>
              </a:ext>
            </a:extLst>
          </p:cNvPr>
          <p:cNvSpPr/>
          <p:nvPr/>
        </p:nvSpPr>
        <p:spPr>
          <a:xfrm>
            <a:off x="12107673" y="3758313"/>
            <a:ext cx="3888432" cy="3672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Overload pre-selection</a:t>
            </a:r>
            <a:endParaRPr lang="en-US" sz="2000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B366A28-2C8F-D1AD-DF31-80880C021DE8}"/>
              </a:ext>
            </a:extLst>
          </p:cNvPr>
          <p:cNvSpPr/>
          <p:nvPr/>
        </p:nvSpPr>
        <p:spPr>
          <a:xfrm>
            <a:off x="11166125" y="3552147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F22F79C-EF36-A8D4-7E3A-9679A0645BF6}"/>
              </a:ext>
            </a:extLst>
          </p:cNvPr>
          <p:cNvSpPr/>
          <p:nvPr/>
        </p:nvSpPr>
        <p:spPr>
          <a:xfrm>
            <a:off x="11166125" y="6655668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9B5E217-A02A-EA19-C7A6-96B15EDD16D2}"/>
              </a:ext>
            </a:extLst>
          </p:cNvPr>
          <p:cNvSpPr/>
          <p:nvPr/>
        </p:nvSpPr>
        <p:spPr>
          <a:xfrm>
            <a:off x="11166125" y="5064315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E07A549-44D6-8218-CE11-B343E8F6D040}"/>
              </a:ext>
            </a:extLst>
          </p:cNvPr>
          <p:cNvSpPr/>
          <p:nvPr/>
        </p:nvSpPr>
        <p:spPr>
          <a:xfrm>
            <a:off x="6132685" y="3526377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D023B3-0ABC-48DF-518A-CC03AB49A2F7}"/>
              </a:ext>
            </a:extLst>
          </p:cNvPr>
          <p:cNvSpPr/>
          <p:nvPr/>
        </p:nvSpPr>
        <p:spPr>
          <a:xfrm>
            <a:off x="6135900" y="5073115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AA3BA173-B106-8BA5-23FB-ED5EB69F4A6A}"/>
              </a:ext>
            </a:extLst>
          </p:cNvPr>
          <p:cNvSpPr/>
          <p:nvPr/>
        </p:nvSpPr>
        <p:spPr>
          <a:xfrm>
            <a:off x="6132685" y="6631520"/>
            <a:ext cx="570163" cy="367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Virtual Weigh Stations (VWS)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AE7AC-4146-8D5F-90DE-58DF7477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42" y="1885588"/>
            <a:ext cx="7200800" cy="6686514"/>
          </a:xfrm>
          <a:prstGeom prst="rect">
            <a:avLst/>
          </a:prstGeom>
          <a:ln>
            <a:solidFill>
              <a:srgbClr val="66401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75112-50B3-FA09-ED8A-727EA0F9738A}"/>
              </a:ext>
            </a:extLst>
          </p:cNvPr>
          <p:cNvSpPr txBox="1"/>
          <p:nvPr/>
        </p:nvSpPr>
        <p:spPr>
          <a:xfrm>
            <a:off x="8567158" y="2821699"/>
            <a:ext cx="9505056" cy="5029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Typical data output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3088" indent="-3413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Gross Vehicle Weight (GVW) and Axle/Axle Group Weights.</a:t>
            </a:r>
          </a:p>
          <a:p>
            <a:pPr marL="573088" indent="-3413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Vehicle class.</a:t>
            </a:r>
          </a:p>
          <a:p>
            <a:pPr marL="573088" indent="-3413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Speed.</a:t>
            </a:r>
          </a:p>
          <a:p>
            <a:pPr marL="573088" indent="-34131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Vehicle Identification: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Automatic License Place Reading (ALPR).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Automatic Department of Transportation (DOT) number reading.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6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Tire Loading Technologies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85E9-E9FB-0AF1-AFF4-F28B3433BF7E}"/>
              </a:ext>
            </a:extLst>
          </p:cNvPr>
          <p:cNvSpPr txBox="1"/>
          <p:nvPr/>
        </p:nvSpPr>
        <p:spPr>
          <a:xfrm>
            <a:off x="1793224" y="1751997"/>
            <a:ext cx="993710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Dual wheel weighing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CB6E2-47F0-CAD9-90A3-C917EC237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4" b="14596"/>
          <a:stretch/>
        </p:blipFill>
        <p:spPr bwMode="auto">
          <a:xfrm>
            <a:off x="1793224" y="3151434"/>
            <a:ext cx="6552728" cy="4448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5A38D-31B6-10A0-6733-E5360D684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17" r="14142" b="13261"/>
          <a:stretch/>
        </p:blipFill>
        <p:spPr>
          <a:xfrm>
            <a:off x="8924194" y="2520517"/>
            <a:ext cx="6816207" cy="5079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759510-E682-E9B1-F199-AF13FED01F9A}"/>
              </a:ext>
            </a:extLst>
          </p:cNvPr>
          <p:cNvSpPr/>
          <p:nvPr/>
        </p:nvSpPr>
        <p:spPr>
          <a:xfrm>
            <a:off x="12018360" y="6229434"/>
            <a:ext cx="4032448" cy="176578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Case Study - Nevada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DOT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485E9-E9FB-0AF1-AFF4-F28B3433BF7E}"/>
              </a:ext>
            </a:extLst>
          </p:cNvPr>
          <p:cNvSpPr txBox="1"/>
          <p:nvPr/>
        </p:nvSpPr>
        <p:spPr>
          <a:xfrm>
            <a:off x="575048" y="1704806"/>
            <a:ext cx="115932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Combining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Tire Inspection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6F9AC9-8400-8B48-4482-24BF6AA32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33"/>
          <a:stretch/>
        </p:blipFill>
        <p:spPr>
          <a:xfrm>
            <a:off x="773663" y="2723192"/>
            <a:ext cx="10026521" cy="56321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3A4EA7-772A-AC54-0F72-25141A0F9857}"/>
              </a:ext>
            </a:extLst>
          </p:cNvPr>
          <p:cNvSpPr txBox="1"/>
          <p:nvPr/>
        </p:nvSpPr>
        <p:spPr>
          <a:xfrm>
            <a:off x="10800184" y="4381604"/>
            <a:ext cx="7487816" cy="3022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Remote operation.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Strain Gauge Strip Sensors.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Tire Anomaly and Classification System.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4286D9-035F-C64F-B2BB-28BED11890E6}"/>
              </a:ext>
            </a:extLst>
          </p:cNvPr>
          <p:cNvSpPr txBox="1"/>
          <p:nvPr/>
        </p:nvSpPr>
        <p:spPr>
          <a:xfrm>
            <a:off x="7504906" y="8355372"/>
            <a:ext cx="381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Osino</a:t>
            </a:r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NV Virtual Weigh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7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CC7EC75-B083-58EF-DB04-0F3583170D3E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45CC3-E58D-41CB-95DF-2D32A449E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/>
          <a:stretch/>
        </p:blipFill>
        <p:spPr>
          <a:xfrm>
            <a:off x="11880305" y="4999484"/>
            <a:ext cx="5111050" cy="3231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C6251E-F73F-E671-657E-BCC703348F73}"/>
              </a:ext>
            </a:extLst>
          </p:cNvPr>
          <p:cNvSpPr txBox="1"/>
          <p:nvPr/>
        </p:nvSpPr>
        <p:spPr>
          <a:xfrm>
            <a:off x="13353320" y="8374568"/>
            <a:ext cx="36124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0E101A"/>
                </a:solidFill>
                <a:latin typeface="Times New Roman"/>
                <a:cs typeface="Times New Roman"/>
              </a:rPr>
              <a:t>Osino</a:t>
            </a:r>
            <a:r>
              <a:rPr lang="en-US" b="1" dirty="0">
                <a:solidFill>
                  <a:srgbClr val="0E101A"/>
                </a:solidFill>
                <a:latin typeface="Times New Roman"/>
                <a:cs typeface="Times New Roman"/>
              </a:rPr>
              <a:t>, NV Virtual Weigh Station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C318-A5F7-6D61-DEAF-C43F66207460}"/>
              </a:ext>
            </a:extLst>
          </p:cNvPr>
          <p:cNvSpPr txBox="1"/>
          <p:nvPr/>
        </p:nvSpPr>
        <p:spPr>
          <a:xfrm>
            <a:off x="3671392" y="8363305"/>
            <a:ext cx="45959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E101A"/>
                </a:solidFill>
                <a:latin typeface="Times New Roman"/>
                <a:cs typeface="Times New Roman"/>
              </a:rPr>
              <a:t>Clark County, NV Virtual Weigh Station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2F1EDAE-C230-4534-B179-7CBF1EC1D28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1" y="2407197"/>
            <a:ext cx="9775677" cy="5926724"/>
          </a:xfr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01DD8FB-24EF-1FA9-229A-C810885D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Case Study - Nevada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DOT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4F353-4428-AA53-434C-5D3875A0D28D}"/>
              </a:ext>
            </a:extLst>
          </p:cNvPr>
          <p:cNvSpPr txBox="1"/>
          <p:nvPr/>
        </p:nvSpPr>
        <p:spPr>
          <a:xfrm>
            <a:off x="1151112" y="1399084"/>
            <a:ext cx="50405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Sensor Layouts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31D102-24EB-3784-9B28-EDE71FA490F4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40085" r="-915" b="33287"/>
          <a:stretch/>
        </p:blipFill>
        <p:spPr>
          <a:xfrm>
            <a:off x="12024320" y="2407196"/>
            <a:ext cx="4941411" cy="2448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62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E7D688-8982-4883-98FF-5974EFF7BB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1903140"/>
            <a:ext cx="6734572" cy="6624737"/>
          </a:xfrm>
        </p:spPr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WIM Controller connects with:</a:t>
            </a:r>
          </a:p>
          <a:p>
            <a:pPr lvl="1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WIM sensors.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Loop sensors.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Cameras and AVI systems.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Communications systems.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Custom equipment/subsystems.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Outputs data for sorting systems,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Virtual Weigh Stations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data reporting, real-time raw data.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modular hardware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and software technology results in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configurable, scalable, and reliable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systems.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5A7BAC-B377-444F-B3C1-C3847925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Nevada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DOT - </a:t>
            </a:r>
            <a:r>
              <a:rPr lang="en-CA" sz="6000" dirty="0">
                <a:latin typeface="Arial" panose="020B0604020202020204" pitchFamily="34" charset="0"/>
                <a:cs typeface="Arial" panose="020B0604020202020204" pitchFamily="34" charset="0"/>
              </a:rPr>
              <a:t>WIM Controller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590CA85-0EA4-4C46-9F1E-74DD0C61D65F}"/>
              </a:ext>
            </a:extLst>
          </p:cNvPr>
          <p:cNvSpPr txBox="1">
            <a:spLocks/>
          </p:cNvSpPr>
          <p:nvPr/>
        </p:nvSpPr>
        <p:spPr>
          <a:xfrm>
            <a:off x="1257300" y="9046843"/>
            <a:ext cx="8678788" cy="99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Leonardo GUERSON, Tyler HAICHERT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C4E7E-FCBD-4051-93CE-DE1A4BF53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9" b="24617"/>
          <a:stretch/>
        </p:blipFill>
        <p:spPr>
          <a:xfrm>
            <a:off x="13032432" y="2911252"/>
            <a:ext cx="4312006" cy="5040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AA465-14F0-4DA5-BA97-A786FC8EF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82" y="2691303"/>
            <a:ext cx="4608512" cy="5407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AD92E-6E72-41A3-BD69-196FDB30D9F1}"/>
              </a:ext>
            </a:extLst>
          </p:cNvPr>
          <p:cNvSpPr txBox="1"/>
          <p:nvPr/>
        </p:nvSpPr>
        <p:spPr>
          <a:xfrm>
            <a:off x="8495928" y="8007642"/>
            <a:ext cx="3278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/>
              <a:t>iSINC</a:t>
            </a:r>
            <a:r>
              <a:rPr lang="en-CA" sz="2400" b="1" dirty="0"/>
              <a:t> WIM Controller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AFD76E-0F0C-426F-BCDA-3EE115395A33}"/>
              </a:ext>
            </a:extLst>
          </p:cNvPr>
          <p:cNvSpPr txBox="1"/>
          <p:nvPr/>
        </p:nvSpPr>
        <p:spPr>
          <a:xfrm>
            <a:off x="13032432" y="8007642"/>
            <a:ext cx="3278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Solar Battery Array</a:t>
            </a:r>
          </a:p>
        </p:txBody>
      </p:sp>
    </p:spTree>
    <p:extLst>
      <p:ext uri="{BB962C8B-B14F-4D97-AF65-F5344CB8AC3E}">
        <p14:creationId xmlns:p14="http://schemas.microsoft.com/office/powerpoint/2010/main" val="3682321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681B25FA6E14D9364EB50BC8CE428" ma:contentTypeVersion="18" ma:contentTypeDescription="Create a new document." ma:contentTypeScope="" ma:versionID="c958eeab1c0f14174174f536c1d42c8c">
  <xsd:schema xmlns:xsd="http://www.w3.org/2001/XMLSchema" xmlns:xs="http://www.w3.org/2001/XMLSchema" xmlns:p="http://schemas.microsoft.com/office/2006/metadata/properties" xmlns:ns2="d3aa1d2e-7391-4e96-80a5-2f9e954306e6" xmlns:ns3="9b33f59a-44d1-4c59-b2d0-a2cdb57582fd" targetNamespace="http://schemas.microsoft.com/office/2006/metadata/properties" ma:root="true" ma:fieldsID="b2d5459624b249f673eab4100f6e1e44" ns2:_="" ns3:_="">
    <xsd:import namespace="d3aa1d2e-7391-4e96-80a5-2f9e954306e6"/>
    <xsd:import namespace="9b33f59a-44d1-4c59-b2d0-a2cdb57582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a1d2e-7391-4e96-80a5-2f9e95430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1a6608a-a6f5-45f5-a470-9a877e64f7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3f59a-44d1-4c59-b2d0-a2cdb57582f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3619df-7563-423b-9400-6373f18ceb19}" ma:internalName="TaxCatchAll" ma:showField="CatchAllData" ma:web="9b33f59a-44d1-4c59-b2d0-a2cdb57582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77A03F-1707-4F1B-891E-8B647C2BAA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31CCF2-79B4-4E03-9D80-CE897F4B7E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aa1d2e-7391-4e96-80a5-2f9e954306e6"/>
    <ds:schemaRef ds:uri="9b33f59a-44d1-4c59-b2d0-a2cdb57582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12902</TotalTime>
  <Words>775</Words>
  <Application>Microsoft Office PowerPoint</Application>
  <PresentationFormat>Custom</PresentationFormat>
  <Paragraphs>149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Times New Roman</vt:lpstr>
      <vt:lpstr>Open Sauce Bold</vt:lpstr>
      <vt:lpstr>Arial</vt:lpstr>
      <vt:lpstr>Calibri</vt:lpstr>
      <vt:lpstr>Office Theme</vt:lpstr>
      <vt:lpstr>Perspectives on the use of  Weigh-in-Motion (WIM) for Road Safety Applications in North America</vt:lpstr>
      <vt:lpstr>Overview</vt:lpstr>
      <vt:lpstr>Introduction</vt:lpstr>
      <vt:lpstr>Virtual Weigh Stations (VWS)</vt:lpstr>
      <vt:lpstr>Virtual Weigh Stations (VWS)</vt:lpstr>
      <vt:lpstr>Tire Loading Technologies</vt:lpstr>
      <vt:lpstr>Case Study - Nevada DOT</vt:lpstr>
      <vt:lpstr>Case Study - Nevada DOT</vt:lpstr>
      <vt:lpstr>Nevada DOT - WIM Controller</vt:lpstr>
      <vt:lpstr>Tire Inspection Technologies</vt:lpstr>
      <vt:lpstr>Nevada DOT – Tire Inspection</vt:lpstr>
      <vt:lpstr>Nevada DOT – Data Analysis</vt:lpstr>
      <vt:lpstr>WIM for Road Safety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Gavin Hill</cp:lastModifiedBy>
  <cp:revision>62</cp:revision>
  <dcterms:created xsi:type="dcterms:W3CDTF">2023-08-30T05:28:25Z</dcterms:created>
  <dcterms:modified xsi:type="dcterms:W3CDTF">2023-11-03T20:58:28Z</dcterms:modified>
  <dc:identifier>DAFqF3977AU</dc:identifier>
</cp:coreProperties>
</file>