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8"/>
  </p:handoutMasterIdLst>
  <p:sldIdLst>
    <p:sldId id="256" r:id="rId2"/>
    <p:sldId id="261" r:id="rId3"/>
    <p:sldId id="257" r:id="rId4"/>
    <p:sldId id="262" r:id="rId5"/>
    <p:sldId id="260" r:id="rId6"/>
    <p:sldId id="263" r:id="rId7"/>
    <p:sldId id="258" r:id="rId8"/>
    <p:sldId id="259" r:id="rId9"/>
    <p:sldId id="267" r:id="rId10"/>
    <p:sldId id="264" r:id="rId11"/>
    <p:sldId id="265" r:id="rId12"/>
    <p:sldId id="266" r:id="rId13"/>
    <p:sldId id="268" r:id="rId14"/>
    <p:sldId id="269" r:id="rId15"/>
    <p:sldId id="272" r:id="rId16"/>
    <p:sldId id="270" r:id="rId17"/>
  </p:sldIdLst>
  <p:sldSz cx="18288000" cy="10287000"/>
  <p:notesSz cx="10018713" cy="6886575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uce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1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Hill" userId="987a36c8-c824-47fb-925c-20eb7853a891" providerId="ADAL" clId="{7E4E4610-DC31-4430-8EE7-02AB79FBE871}"/>
    <pc:docChg chg="modSld">
      <pc:chgData name="Gavin Hill" userId="987a36c8-c824-47fb-925c-20eb7853a891" providerId="ADAL" clId="{7E4E4610-DC31-4430-8EE7-02AB79FBE871}" dt="2023-11-05T21:51:36.502" v="23" actId="20577"/>
      <pc:docMkLst>
        <pc:docMk/>
      </pc:docMkLst>
      <pc:sldChg chg="modSp mod">
        <pc:chgData name="Gavin Hill" userId="987a36c8-c824-47fb-925c-20eb7853a891" providerId="ADAL" clId="{7E4E4610-DC31-4430-8EE7-02AB79FBE871}" dt="2023-11-05T21:51:36.502" v="23" actId="20577"/>
        <pc:sldMkLst>
          <pc:docMk/>
          <pc:sldMk cId="1275717731" sldId="256"/>
        </pc:sldMkLst>
        <pc:spChg chg="mod">
          <ac:chgData name="Gavin Hill" userId="987a36c8-c824-47fb-925c-20eb7853a891" providerId="ADAL" clId="{7E4E4610-DC31-4430-8EE7-02AB79FBE871}" dt="2023-10-27T05:18:58.421" v="9" actId="20577"/>
          <ac:spMkLst>
            <pc:docMk/>
            <pc:sldMk cId="1275717731" sldId="256"/>
            <ac:spMk id="2" creationId="{0736A96A-5200-B26C-995D-433F98A610EF}"/>
          </ac:spMkLst>
        </pc:spChg>
        <pc:spChg chg="mod">
          <ac:chgData name="Gavin Hill" userId="987a36c8-c824-47fb-925c-20eb7853a891" providerId="ADAL" clId="{7E4E4610-DC31-4430-8EE7-02AB79FBE871}" dt="2023-11-05T21:51:36.502" v="23" actId="20577"/>
          <ac:spMkLst>
            <pc:docMk/>
            <pc:sldMk cId="1275717731" sldId="256"/>
            <ac:spMk id="4" creationId="{6C55A680-EB0E-0814-22CB-B6D807106D40}"/>
          </ac:spMkLst>
        </pc:spChg>
      </pc:sldChg>
    </pc:docChg>
  </pc:docChgLst>
  <pc:docChgLst>
    <pc:chgData name="Roger Sack" userId="2a264bcd-c0eb-4997-9237-971beb25c9e8" providerId="ADAL" clId="{29ACEBD3-E3FB-4D00-9E07-E4B706F19066}"/>
    <pc:docChg chg="delSld">
      <pc:chgData name="Roger Sack" userId="2a264bcd-c0eb-4997-9237-971beb25c9e8" providerId="ADAL" clId="{29ACEBD3-E3FB-4D00-9E07-E4B706F19066}" dt="2023-10-13T04:10:01.295" v="0" actId="47"/>
      <pc:docMkLst>
        <pc:docMk/>
      </pc:docMkLst>
      <pc:sldChg chg="del">
        <pc:chgData name="Roger Sack" userId="2a264bcd-c0eb-4997-9237-971beb25c9e8" providerId="ADAL" clId="{29ACEBD3-E3FB-4D00-9E07-E4B706F19066}" dt="2023-10-13T04:10:01.295" v="0" actId="47"/>
        <pc:sldMkLst>
          <pc:docMk/>
          <pc:sldMk cId="1037200443" sldId="271"/>
        </pc:sldMkLst>
      </pc:sldChg>
    </pc:docChg>
  </pc:docChgLst>
  <pc:docChgLst>
    <pc:chgData name="Roger Sack" userId="2a264bcd-c0eb-4997-9237-971beb25c9e8" providerId="ADAL" clId="{2BC43759-1689-4D83-A9A1-8428187D6407}"/>
    <pc:docChg chg="custSel modSld">
      <pc:chgData name="Roger Sack" userId="2a264bcd-c0eb-4997-9237-971beb25c9e8" providerId="ADAL" clId="{2BC43759-1689-4D83-A9A1-8428187D6407}" dt="2023-10-03T02:43:19.627" v="113" actId="20577"/>
      <pc:docMkLst>
        <pc:docMk/>
      </pc:docMkLst>
      <pc:sldChg chg="modSp mod">
        <pc:chgData name="Roger Sack" userId="2a264bcd-c0eb-4997-9237-971beb25c9e8" providerId="ADAL" clId="{2BC43759-1689-4D83-A9A1-8428187D6407}" dt="2023-10-03T02:34:24.462" v="26" actId="20577"/>
        <pc:sldMkLst>
          <pc:docMk/>
          <pc:sldMk cId="4281126377" sldId="257"/>
        </pc:sldMkLst>
        <pc:spChg chg="mod">
          <ac:chgData name="Roger Sack" userId="2a264bcd-c0eb-4997-9237-971beb25c9e8" providerId="ADAL" clId="{2BC43759-1689-4D83-A9A1-8428187D6407}" dt="2023-10-03T02:34:24.462" v="26" actId="20577"/>
          <ac:spMkLst>
            <pc:docMk/>
            <pc:sldMk cId="4281126377" sldId="257"/>
            <ac:spMk id="2" creationId="{C60033BB-763D-6266-C513-99C93EE6D66D}"/>
          </ac:spMkLst>
        </pc:spChg>
      </pc:sldChg>
      <pc:sldChg chg="modSp mod">
        <pc:chgData name="Roger Sack" userId="2a264bcd-c0eb-4997-9237-971beb25c9e8" providerId="ADAL" clId="{2BC43759-1689-4D83-A9A1-8428187D6407}" dt="2023-10-03T02:41:37.106" v="105" actId="20577"/>
        <pc:sldMkLst>
          <pc:docMk/>
          <pc:sldMk cId="1931060316" sldId="258"/>
        </pc:sldMkLst>
        <pc:spChg chg="mod">
          <ac:chgData name="Roger Sack" userId="2a264bcd-c0eb-4997-9237-971beb25c9e8" providerId="ADAL" clId="{2BC43759-1689-4D83-A9A1-8428187D6407}" dt="2023-10-03T02:41:37.106" v="105" actId="20577"/>
          <ac:spMkLst>
            <pc:docMk/>
            <pc:sldMk cId="1931060316" sldId="258"/>
            <ac:spMk id="3" creationId="{B5BA2622-23CB-8944-FE31-BB53CC23CA39}"/>
          </ac:spMkLst>
        </pc:spChg>
      </pc:sldChg>
      <pc:sldChg chg="modSp mod">
        <pc:chgData name="Roger Sack" userId="2a264bcd-c0eb-4997-9237-971beb25c9e8" providerId="ADAL" clId="{2BC43759-1689-4D83-A9A1-8428187D6407}" dt="2023-10-03T02:38:25.528" v="92" actId="20577"/>
        <pc:sldMkLst>
          <pc:docMk/>
          <pc:sldMk cId="585826005" sldId="259"/>
        </pc:sldMkLst>
        <pc:spChg chg="mod">
          <ac:chgData name="Roger Sack" userId="2a264bcd-c0eb-4997-9237-971beb25c9e8" providerId="ADAL" clId="{2BC43759-1689-4D83-A9A1-8428187D6407}" dt="2023-10-03T02:38:25.528" v="92" actId="20577"/>
          <ac:spMkLst>
            <pc:docMk/>
            <pc:sldMk cId="585826005" sldId="259"/>
            <ac:spMk id="3" creationId="{B5BA2622-23CB-8944-FE31-BB53CC23CA39}"/>
          </ac:spMkLst>
        </pc:spChg>
      </pc:sldChg>
      <pc:sldChg chg="modSp mod">
        <pc:chgData name="Roger Sack" userId="2a264bcd-c0eb-4997-9237-971beb25c9e8" providerId="ADAL" clId="{2BC43759-1689-4D83-A9A1-8428187D6407}" dt="2023-10-03T02:37:08.373" v="74" actId="404"/>
        <pc:sldMkLst>
          <pc:docMk/>
          <pc:sldMk cId="4280016309" sldId="260"/>
        </pc:sldMkLst>
        <pc:spChg chg="mod">
          <ac:chgData name="Roger Sack" userId="2a264bcd-c0eb-4997-9237-971beb25c9e8" providerId="ADAL" clId="{2BC43759-1689-4D83-A9A1-8428187D6407}" dt="2023-10-03T02:37:08.373" v="74" actId="404"/>
          <ac:spMkLst>
            <pc:docMk/>
            <pc:sldMk cId="4280016309" sldId="260"/>
            <ac:spMk id="3" creationId="{B5BA2622-23CB-8944-FE31-BB53CC23CA39}"/>
          </ac:spMkLst>
        </pc:spChg>
        <pc:spChg chg="mod">
          <ac:chgData name="Roger Sack" userId="2a264bcd-c0eb-4997-9237-971beb25c9e8" providerId="ADAL" clId="{2BC43759-1689-4D83-A9A1-8428187D6407}" dt="2023-10-03T02:32:09.392" v="18" actId="403"/>
          <ac:spMkLst>
            <pc:docMk/>
            <pc:sldMk cId="4280016309" sldId="260"/>
            <ac:spMk id="4" creationId="{B090832F-9251-58BC-A19E-FCB2E2A33373}"/>
          </ac:spMkLst>
        </pc:spChg>
      </pc:sldChg>
      <pc:sldChg chg="modSp mod">
        <pc:chgData name="Roger Sack" userId="2a264bcd-c0eb-4997-9237-971beb25c9e8" providerId="ADAL" clId="{2BC43759-1689-4D83-A9A1-8428187D6407}" dt="2023-10-03T02:36:12.428" v="64" actId="13926"/>
        <pc:sldMkLst>
          <pc:docMk/>
          <pc:sldMk cId="3622696391" sldId="261"/>
        </pc:sldMkLst>
        <pc:spChg chg="mod">
          <ac:chgData name="Roger Sack" userId="2a264bcd-c0eb-4997-9237-971beb25c9e8" providerId="ADAL" clId="{2BC43759-1689-4D83-A9A1-8428187D6407}" dt="2023-10-03T02:36:12.428" v="64" actId="13926"/>
          <ac:spMkLst>
            <pc:docMk/>
            <pc:sldMk cId="3622696391" sldId="261"/>
            <ac:spMk id="2" creationId="{C60033BB-763D-6266-C513-99C93EE6D66D}"/>
          </ac:spMkLst>
        </pc:spChg>
        <pc:spChg chg="mod">
          <ac:chgData name="Roger Sack" userId="2a264bcd-c0eb-4997-9237-971beb25c9e8" providerId="ADAL" clId="{2BC43759-1689-4D83-A9A1-8428187D6407}" dt="2023-10-03T02:35:52.136" v="63" actId="403"/>
          <ac:spMkLst>
            <pc:docMk/>
            <pc:sldMk cId="3622696391" sldId="261"/>
            <ac:spMk id="3" creationId="{B5BA2622-23CB-8944-FE31-BB53CC23CA39}"/>
          </ac:spMkLst>
        </pc:spChg>
        <pc:spChg chg="mod">
          <ac:chgData name="Roger Sack" userId="2a264bcd-c0eb-4997-9237-971beb25c9e8" providerId="ADAL" clId="{2BC43759-1689-4D83-A9A1-8428187D6407}" dt="2023-10-03T02:32:26.843" v="19" actId="403"/>
          <ac:spMkLst>
            <pc:docMk/>
            <pc:sldMk cId="3622696391" sldId="261"/>
            <ac:spMk id="4" creationId="{B090832F-9251-58BC-A19E-FCB2E2A33373}"/>
          </ac:spMkLst>
        </pc:spChg>
      </pc:sldChg>
      <pc:sldChg chg="modSp mod">
        <pc:chgData name="Roger Sack" userId="2a264bcd-c0eb-4997-9237-971beb25c9e8" providerId="ADAL" clId="{2BC43759-1689-4D83-A9A1-8428187D6407}" dt="2023-10-03T02:36:44.560" v="70" actId="404"/>
        <pc:sldMkLst>
          <pc:docMk/>
          <pc:sldMk cId="2030127611" sldId="262"/>
        </pc:sldMkLst>
        <pc:spChg chg="mod">
          <ac:chgData name="Roger Sack" userId="2a264bcd-c0eb-4997-9237-971beb25c9e8" providerId="ADAL" clId="{2BC43759-1689-4D83-A9A1-8428187D6407}" dt="2023-10-03T02:36:44.560" v="70" actId="404"/>
          <ac:spMkLst>
            <pc:docMk/>
            <pc:sldMk cId="2030127611" sldId="262"/>
            <ac:spMk id="3" creationId="{B5BA2622-23CB-8944-FE31-BB53CC23CA39}"/>
          </ac:spMkLst>
        </pc:spChg>
      </pc:sldChg>
      <pc:sldChg chg="modSp mod">
        <pc:chgData name="Roger Sack" userId="2a264bcd-c0eb-4997-9237-971beb25c9e8" providerId="ADAL" clId="{2BC43759-1689-4D83-A9A1-8428187D6407}" dt="2023-10-03T02:37:20.922" v="77" actId="20577"/>
        <pc:sldMkLst>
          <pc:docMk/>
          <pc:sldMk cId="3484831496" sldId="263"/>
        </pc:sldMkLst>
        <pc:spChg chg="mod">
          <ac:chgData name="Roger Sack" userId="2a264bcd-c0eb-4997-9237-971beb25c9e8" providerId="ADAL" clId="{2BC43759-1689-4D83-A9A1-8428187D6407}" dt="2023-10-03T02:37:20.922" v="77" actId="20577"/>
          <ac:spMkLst>
            <pc:docMk/>
            <pc:sldMk cId="3484831496" sldId="263"/>
            <ac:spMk id="3" creationId="{B5BA2622-23CB-8944-FE31-BB53CC23CA39}"/>
          </ac:spMkLst>
        </pc:spChg>
      </pc:sldChg>
      <pc:sldChg chg="modSp mod">
        <pc:chgData name="Roger Sack" userId="2a264bcd-c0eb-4997-9237-971beb25c9e8" providerId="ADAL" clId="{2BC43759-1689-4D83-A9A1-8428187D6407}" dt="2023-10-03T02:39:11.784" v="99" actId="6549"/>
        <pc:sldMkLst>
          <pc:docMk/>
          <pc:sldMk cId="2272630063" sldId="265"/>
        </pc:sldMkLst>
        <pc:spChg chg="mod">
          <ac:chgData name="Roger Sack" userId="2a264bcd-c0eb-4997-9237-971beb25c9e8" providerId="ADAL" clId="{2BC43759-1689-4D83-A9A1-8428187D6407}" dt="2023-10-03T02:39:11.784" v="99" actId="6549"/>
          <ac:spMkLst>
            <pc:docMk/>
            <pc:sldMk cId="2272630063" sldId="265"/>
            <ac:spMk id="3" creationId="{B5BA2622-23CB-8944-FE31-BB53CC23CA39}"/>
          </ac:spMkLst>
        </pc:spChg>
      </pc:sldChg>
      <pc:sldChg chg="modSp mod">
        <pc:chgData name="Roger Sack" userId="2a264bcd-c0eb-4997-9237-971beb25c9e8" providerId="ADAL" clId="{2BC43759-1689-4D83-A9A1-8428187D6407}" dt="2023-10-03T02:31:39.672" v="17" actId="114"/>
        <pc:sldMkLst>
          <pc:docMk/>
          <pc:sldMk cId="1494300586" sldId="266"/>
        </pc:sldMkLst>
        <pc:spChg chg="mod">
          <ac:chgData name="Roger Sack" userId="2a264bcd-c0eb-4997-9237-971beb25c9e8" providerId="ADAL" clId="{2BC43759-1689-4D83-A9A1-8428187D6407}" dt="2023-10-03T02:31:39.672" v="17" actId="114"/>
          <ac:spMkLst>
            <pc:docMk/>
            <pc:sldMk cId="1494300586" sldId="266"/>
            <ac:spMk id="4" creationId="{B090832F-9251-58BC-A19E-FCB2E2A33373}"/>
          </ac:spMkLst>
        </pc:spChg>
      </pc:sldChg>
      <pc:sldChg chg="modSp mod">
        <pc:chgData name="Roger Sack" userId="2a264bcd-c0eb-4997-9237-971beb25c9e8" providerId="ADAL" clId="{2BC43759-1689-4D83-A9A1-8428187D6407}" dt="2023-10-03T02:38:49.888" v="96" actId="20577"/>
        <pc:sldMkLst>
          <pc:docMk/>
          <pc:sldMk cId="1995865310" sldId="267"/>
        </pc:sldMkLst>
        <pc:spChg chg="mod">
          <ac:chgData name="Roger Sack" userId="2a264bcd-c0eb-4997-9237-971beb25c9e8" providerId="ADAL" clId="{2BC43759-1689-4D83-A9A1-8428187D6407}" dt="2023-10-03T02:38:49.888" v="96" actId="20577"/>
          <ac:spMkLst>
            <pc:docMk/>
            <pc:sldMk cId="1995865310" sldId="267"/>
            <ac:spMk id="3" creationId="{B5BA2622-23CB-8944-FE31-BB53CC23CA39}"/>
          </ac:spMkLst>
        </pc:spChg>
      </pc:sldChg>
      <pc:sldChg chg="modSp mod">
        <pc:chgData name="Roger Sack" userId="2a264bcd-c0eb-4997-9237-971beb25c9e8" providerId="ADAL" clId="{2BC43759-1689-4D83-A9A1-8428187D6407}" dt="2023-10-03T02:43:19.627" v="113" actId="20577"/>
        <pc:sldMkLst>
          <pc:docMk/>
          <pc:sldMk cId="237241192" sldId="269"/>
        </pc:sldMkLst>
        <pc:spChg chg="mod">
          <ac:chgData name="Roger Sack" userId="2a264bcd-c0eb-4997-9237-971beb25c9e8" providerId="ADAL" clId="{2BC43759-1689-4D83-A9A1-8428187D6407}" dt="2023-10-03T02:43:19.627" v="113" actId="20577"/>
          <ac:spMkLst>
            <pc:docMk/>
            <pc:sldMk cId="237241192" sldId="269"/>
            <ac:spMk id="2" creationId="{C60033BB-763D-6266-C513-99C93EE6D66D}"/>
          </ac:spMkLst>
        </pc:spChg>
      </pc:sldChg>
      <pc:sldChg chg="modSp mod">
        <pc:chgData name="Roger Sack" userId="2a264bcd-c0eb-4997-9237-971beb25c9e8" providerId="ADAL" clId="{2BC43759-1689-4D83-A9A1-8428187D6407}" dt="2023-10-03T02:30:50.418" v="15" actId="20577"/>
        <pc:sldMkLst>
          <pc:docMk/>
          <pc:sldMk cId="2191972005" sldId="270"/>
        </pc:sldMkLst>
        <pc:spChg chg="mod">
          <ac:chgData name="Roger Sack" userId="2a264bcd-c0eb-4997-9237-971beb25c9e8" providerId="ADAL" clId="{2BC43759-1689-4D83-A9A1-8428187D6407}" dt="2023-10-03T02:30:50.418" v="15" actId="20577"/>
          <ac:spMkLst>
            <pc:docMk/>
            <pc:sldMk cId="2191972005" sldId="270"/>
            <ac:spMk id="3" creationId="{B5BA2622-23CB-8944-FE31-BB53CC23CA3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DD61D4-708E-86E9-E863-EE9FF4C24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3" cy="34552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8BF61-01BB-5B11-576B-6233E0C4A5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4953" y="0"/>
            <a:ext cx="4341443" cy="34552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7FAD6CC9-30A9-4211-8439-25737B6C8885}" type="datetimeFigureOut">
              <a:rPr lang="en-AU" smtClean="0"/>
              <a:t>6/11/2023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E0E2A-C016-8299-5176-385C9D366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541051"/>
            <a:ext cx="4341443" cy="34552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73EB-7D69-F0B3-42DF-14C9757D0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4953" y="6541051"/>
            <a:ext cx="4341443" cy="34552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CE38DECD-48E5-4866-970A-9F94AA76EE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993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999F7FE1-235E-7934-12A4-F22BA4E1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3304665"/>
            <a:ext cx="15773400" cy="1120186"/>
          </a:xfrm>
          <a:prstGeom prst="rect">
            <a:avLst/>
          </a:prstGeom>
        </p:spPr>
        <p:txBody>
          <a:bodyPr/>
          <a:lstStyle>
            <a:lvl1pPr algn="l">
              <a:defRPr sz="4800" b="1"/>
            </a:lvl1pPr>
          </a:lstStyle>
          <a:p>
            <a:r>
              <a:rPr lang="en-US" dirty="0"/>
              <a:t>Paper Title</a:t>
            </a:r>
            <a:endParaRPr lang="en-AU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4E1BDCB-DEB8-3897-1194-8D429EF012E0}"/>
              </a:ext>
            </a:extLst>
          </p:cNvPr>
          <p:cNvSpPr/>
          <p:nvPr userDrawn="1"/>
        </p:nvSpPr>
        <p:spPr>
          <a:xfrm>
            <a:off x="12581773" y="9084464"/>
            <a:ext cx="4742440" cy="836068"/>
          </a:xfrm>
          <a:custGeom>
            <a:avLst/>
            <a:gdLst/>
            <a:ahLst/>
            <a:cxnLst/>
            <a:rect l="l" t="t" r="r" b="b"/>
            <a:pathLst>
              <a:path w="4742440" h="836068">
                <a:moveTo>
                  <a:pt x="0" y="0"/>
                </a:moveTo>
                <a:lnTo>
                  <a:pt x="4742440" y="0"/>
                </a:lnTo>
                <a:lnTo>
                  <a:pt x="4742440" y="836068"/>
                </a:lnTo>
                <a:lnTo>
                  <a:pt x="0" y="83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A366E07C-F3A3-8F32-0D03-052D2778B399}"/>
              </a:ext>
            </a:extLst>
          </p:cNvPr>
          <p:cNvSpPr/>
          <p:nvPr userDrawn="1"/>
        </p:nvSpPr>
        <p:spPr>
          <a:xfrm>
            <a:off x="1093613" y="8974432"/>
            <a:ext cx="4278487" cy="1120186"/>
          </a:xfrm>
          <a:custGeom>
            <a:avLst/>
            <a:gdLst/>
            <a:ahLst/>
            <a:cxnLst/>
            <a:rect l="l" t="t" r="r" b="b"/>
            <a:pathLst>
              <a:path w="4278487" h="1120186">
                <a:moveTo>
                  <a:pt x="0" y="0"/>
                </a:moveTo>
                <a:lnTo>
                  <a:pt x="4278487" y="0"/>
                </a:lnTo>
                <a:lnTo>
                  <a:pt x="4278487" y="1120186"/>
                </a:lnTo>
                <a:lnTo>
                  <a:pt x="0" y="112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FA060C8-CB59-4A6C-E3D0-21CA218114CC}"/>
              </a:ext>
            </a:extLst>
          </p:cNvPr>
          <p:cNvSpPr txBox="1"/>
          <p:nvPr userDrawn="1"/>
        </p:nvSpPr>
        <p:spPr>
          <a:xfrm>
            <a:off x="5954195" y="9046364"/>
            <a:ext cx="6509437" cy="134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6 - 10 November 2023 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Brisbane, Australia 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707070"/>
              </a:solidFill>
              <a:latin typeface="Open Sauce Bold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3B2AE936-FA78-CA8C-8AE1-3AB7F26F374D}"/>
              </a:ext>
            </a:extLst>
          </p:cNvPr>
          <p:cNvSpPr/>
          <p:nvPr userDrawn="1"/>
        </p:nvSpPr>
        <p:spPr>
          <a:xfrm>
            <a:off x="13104440" y="199752"/>
            <a:ext cx="4929560" cy="1932146"/>
          </a:xfrm>
          <a:custGeom>
            <a:avLst/>
            <a:gdLst/>
            <a:ahLst/>
            <a:cxnLst/>
            <a:rect l="l" t="t" r="r" b="b"/>
            <a:pathLst>
              <a:path w="5710198" h="2287442">
                <a:moveTo>
                  <a:pt x="0" y="0"/>
                </a:moveTo>
                <a:lnTo>
                  <a:pt x="5710198" y="0"/>
                </a:lnTo>
                <a:lnTo>
                  <a:pt x="5710198" y="2287442"/>
                </a:lnTo>
                <a:lnTo>
                  <a:pt x="0" y="228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599" t="-14198" r="-23217" b="-1441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7D3CAB7-8D46-6621-9686-911AAF1AB7E5}"/>
              </a:ext>
            </a:extLst>
          </p:cNvPr>
          <p:cNvSpPr/>
          <p:nvPr userDrawn="1"/>
        </p:nvSpPr>
        <p:spPr>
          <a:xfrm>
            <a:off x="1943200" y="492384"/>
            <a:ext cx="7599645" cy="1738103"/>
          </a:xfrm>
          <a:custGeom>
            <a:avLst/>
            <a:gdLst/>
            <a:ahLst/>
            <a:cxnLst/>
            <a:rect l="l" t="t" r="r" b="b"/>
            <a:pathLst>
              <a:path w="11809899" h="2767945">
                <a:moveTo>
                  <a:pt x="0" y="0"/>
                </a:moveTo>
                <a:lnTo>
                  <a:pt x="11809899" y="0"/>
                </a:lnTo>
                <a:lnTo>
                  <a:pt x="11809899" y="2767945"/>
                </a:lnTo>
                <a:lnTo>
                  <a:pt x="0" y="2767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6DBE4ABF-5949-BB04-A4A7-6E6D656880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2203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98B5617-8CD5-AFB9-64FA-069BE8359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072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First Author’s Name</a:t>
            </a:r>
            <a:endParaRPr lang="en-AU" dirty="0"/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03F2A3D6-9A3B-563C-1BCC-C945CBE8D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50882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08483973-8FC7-1195-B480-6974AAE3D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751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Second Author’s Name</a:t>
            </a:r>
            <a:endParaRPr lang="en-AU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8D018AD3-4B87-5B1C-DEF7-98BF5FE52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09561" y="5787904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B3B41B62-E9C3-DA34-5F20-9DCF1F6BE4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8430" y="7390691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Third Author’s Name</a:t>
            </a:r>
            <a:endParaRPr lang="en-AU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350540-7C4D-8F65-971D-317792632497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6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5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3A299A5E-D3E2-51B1-A1F8-8A80F2A37510}"/>
              </a:ext>
            </a:extLst>
          </p:cNvPr>
          <p:cNvSpPr/>
          <p:nvPr userDrawn="1"/>
        </p:nvSpPr>
        <p:spPr>
          <a:xfrm>
            <a:off x="12984848" y="0"/>
            <a:ext cx="5303152" cy="2983023"/>
          </a:xfrm>
          <a:custGeom>
            <a:avLst/>
            <a:gdLst/>
            <a:ahLst/>
            <a:cxnLst/>
            <a:rect l="l" t="t" r="r" b="b"/>
            <a:pathLst>
              <a:path w="5303152" h="2983023">
                <a:moveTo>
                  <a:pt x="0" y="0"/>
                </a:moveTo>
                <a:lnTo>
                  <a:pt x="5303152" y="0"/>
                </a:lnTo>
                <a:lnTo>
                  <a:pt x="5303152" y="2983023"/>
                </a:lnTo>
                <a:lnTo>
                  <a:pt x="0" y="298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B21D8-F5B4-574E-A404-9859B6235F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FD79B66-4661-E68C-76C0-7D4B2A8C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2495212" cy="17875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3B9D4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F328DD7-50DC-F844-77D2-965DFD9BFB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300" y="9046843"/>
            <a:ext cx="7886700" cy="9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AU" dirty="0"/>
              <a:t>Author/s</a:t>
            </a:r>
          </a:p>
          <a:p>
            <a:pPr lvl="0"/>
            <a:r>
              <a:rPr lang="en-AU" dirty="0"/>
              <a:t>XXX, XXX, XXX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104CC-3BEC-2D84-08C2-C957D49FD7A5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3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8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96A-5200-B26C-995D-433F98A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339096"/>
            <a:ext cx="15932866" cy="3448807"/>
          </a:xfrm>
        </p:spPr>
        <p:txBody>
          <a:bodyPr/>
          <a:lstStyle/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Dynamic Excursions </a:t>
            </a:r>
            <a:r>
              <a:rPr lang="en-US" sz="7200">
                <a:latin typeface="Arial" panose="020B0604020202020204" pitchFamily="34" charset="0"/>
                <a:cs typeface="Arial" panose="020B0604020202020204" pitchFamily="34" charset="0"/>
              </a:rPr>
              <a:t>of Mass: </a:t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7200">
                <a:latin typeface="Arial" panose="020B0604020202020204" pitchFamily="34" charset="0"/>
                <a:cs typeface="Arial" panose="020B0604020202020204" pitchFamily="34" charset="0"/>
              </a:rPr>
              <a:t>Newtonian Approach</a:t>
            </a:r>
            <a:br>
              <a:rPr lang="en-US" sz="7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7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5841867-5A59-1F7E-D86F-B59FC0882F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8717" b="8717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A680-EB0E-0814-22CB-B6D807106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Roger</a:t>
            </a: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 Philip Sack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1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937701"/>
          </a:xfrm>
        </p:spPr>
        <p:txBody>
          <a:bodyPr/>
          <a:lstStyle/>
          <a:p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B.C.C. Bus Trials. 29.03.2014.</a:t>
            </a:r>
            <a:endParaRPr lang="en-AU" sz="6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  <a:endParaRPr lang="en-A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aerial view of a stadium&#10;&#10;Description automatically generated">
            <a:extLst>
              <a:ext uri="{FF2B5EF4-FFF2-40B4-BE49-F238E27FC236}">
                <a16:creationId xmlns:a16="http://schemas.microsoft.com/office/drawing/2014/main" id="{CDCBC904-ECE5-9E8A-B44A-C8B0E3D8C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12" y="2551213"/>
            <a:ext cx="17065896" cy="625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96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USES for DEMs </a:t>
            </a:r>
            <a:r>
              <a:rPr lang="en-US" sz="6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evaluations in </a:t>
            </a:r>
            <a:r>
              <a:rPr lang="en-US" sz="6000" i="1" dirty="0">
                <a:latin typeface="Arial" panose="020B0604020202020204" pitchFamily="34" charset="0"/>
                <a:cs typeface="Arial" panose="020B0604020202020204" pitchFamily="34" charset="0"/>
              </a:rPr>
              <a:t>real-time</a:t>
            </a:r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AU" sz="6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  <a:endParaRPr lang="en-A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7F9B2-EACB-FEEF-DC1F-25A0C14E1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551214"/>
            <a:ext cx="15087500" cy="630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30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1759124"/>
            <a:ext cx="15773400" cy="676875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same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methosd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067419"/>
          </a:xfrm>
        </p:spPr>
        <p:txBody>
          <a:bodyPr/>
          <a:lstStyle/>
          <a:p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building in Australia </a:t>
            </a:r>
            <a:r>
              <a:rPr lang="en-US" sz="6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USA</a:t>
            </a:r>
            <a:endParaRPr lang="en-AU" sz="6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21509" y="9031932"/>
            <a:ext cx="7886700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  <a:endParaRPr lang="en-A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2F30D-0669-C51C-F9B4-AD4796BE3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543100"/>
            <a:ext cx="11017885" cy="472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onstruction vehicle with a machine on the side&#10;&#10;Description automatically generated with medium confidence">
            <a:extLst>
              <a:ext uri="{FF2B5EF4-FFF2-40B4-BE49-F238E27FC236}">
                <a16:creationId xmlns:a16="http://schemas.microsoft.com/office/drawing/2014/main" id="{C1D8109F-8511-F742-8BD4-73964189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854" y="4718202"/>
            <a:ext cx="5731510" cy="381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4D397-523F-11F0-D399-682B7C200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2" y="5935588"/>
            <a:ext cx="9649072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300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484558"/>
          </a:xfrm>
        </p:spPr>
        <p:txBody>
          <a:bodyPr/>
          <a:lstStyle/>
          <a:p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Olympic DAM road washout 2022.</a:t>
            </a:r>
            <a:endParaRPr lang="en-AU" sz="6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A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road with water flowing over it&#10;&#10;Description automatically generated">
            <a:extLst>
              <a:ext uri="{FF2B5EF4-FFF2-40B4-BE49-F238E27FC236}">
                <a16:creationId xmlns:a16="http://schemas.microsoft.com/office/drawing/2014/main" id="{5C869333-1B55-A01F-2D63-50C91BB10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335188"/>
            <a:ext cx="15773400" cy="602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2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91072" y="2263180"/>
            <a:ext cx="17353928" cy="6408711"/>
          </a:xfrm>
        </p:spPr>
        <p:txBody>
          <a:bodyPr/>
          <a:lstStyle/>
          <a:p>
            <a:pPr marL="0" indent="0">
              <a:buNone/>
            </a:pPr>
            <a:r>
              <a:rPr lang="en-GB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#1 - </a:t>
            </a:r>
            <a:r>
              <a:rPr lang="en-GB" sz="4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nothing</a:t>
            </a:r>
            <a:r>
              <a:rPr lang="en-GB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and IGNORE D.E.M.s caused by road and suspension wear?</a:t>
            </a:r>
          </a:p>
          <a:p>
            <a:pPr marL="0" indent="0">
              <a:buNone/>
            </a:pPr>
            <a:r>
              <a:rPr lang="en-GB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#2 - </a:t>
            </a:r>
            <a:r>
              <a:rPr lang="en-GB" sz="4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GB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compare </a:t>
            </a:r>
            <a:r>
              <a:rPr lang="en-GB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OBM and WIM data to prove the veracity of the D.E.M. data from both in real-time, OR</a:t>
            </a:r>
          </a:p>
          <a:p>
            <a:pPr marL="0" indent="0">
              <a:buNone/>
            </a:pPr>
            <a:r>
              <a:rPr lang="en-GB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#3 - Spray and Pray </a:t>
            </a:r>
            <a:r>
              <a:rPr lang="en-GB" sz="48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hope </a:t>
            </a:r>
            <a:r>
              <a:rPr lang="en-GB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it does not rain too heavily again this year, OR </a:t>
            </a:r>
          </a:p>
          <a:p>
            <a:pPr marL="0" indent="0">
              <a:buNone/>
            </a:pPr>
            <a:r>
              <a:rPr lang="en-GB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#4 - Take the Hagar the Horrible approach and </a:t>
            </a:r>
            <a:r>
              <a:rPr lang="en-GB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joint infrastructure monitoring – in real-time.</a:t>
            </a:r>
          </a:p>
          <a:p>
            <a:pPr marL="0" indent="0">
              <a:buNone/>
            </a:pPr>
            <a:endParaRPr lang="en-AU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067419"/>
          </a:xfrm>
        </p:spPr>
        <p:txBody>
          <a:bodyPr/>
          <a:lstStyle/>
          <a:p>
            <a:r>
              <a:rPr lang="en-US" sz="6000" i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OPTIONS. </a:t>
            </a:r>
            <a:endParaRPr lang="en-AU" sz="6000" i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2342084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</a:p>
        </p:txBody>
      </p:sp>
    </p:spTree>
    <p:extLst>
      <p:ext uri="{BB962C8B-B14F-4D97-AF65-F5344CB8AC3E}">
        <p14:creationId xmlns:p14="http://schemas.microsoft.com/office/powerpoint/2010/main" val="237241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JOINT in 2021 – GOOGLE shot 2016 – still not fixed in October 2023</a:t>
            </a:r>
            <a:endParaRPr lang="en-AU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92B0D7-F6C1-229D-0416-DC3CA099273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257300" y="2335189"/>
            <a:ext cx="16887700" cy="6711654"/>
          </a:xfrm>
        </p:spPr>
      </p:pic>
    </p:spTree>
    <p:extLst>
      <p:ext uri="{BB962C8B-B14F-4D97-AF65-F5344CB8AC3E}">
        <p14:creationId xmlns:p14="http://schemas.microsoft.com/office/powerpoint/2010/main" val="115420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46958"/>
            <a:ext cx="12927260" cy="2232246"/>
          </a:xfrm>
        </p:spPr>
        <p:txBody>
          <a:bodyPr/>
          <a:lstStyle/>
          <a:p>
            <a:r>
              <a:rPr lang="en-US" sz="6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Thank-you for your time and remember HAGAR’s Advice:</a:t>
            </a:r>
            <a:br>
              <a:rPr lang="en-US" sz="4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6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391971"/>
            <a:ext cx="2414092" cy="648071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  <a:endParaRPr lang="en-A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8B822-0B4C-B269-E263-7FB9664DC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04" y="2191172"/>
            <a:ext cx="16705856" cy="7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7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first law, </a:t>
            </a:r>
            <a:r>
              <a:rPr lang="en-GB" sz="4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object will not change its motion unless a </a:t>
            </a:r>
            <a:r>
              <a:rPr lang="en-GB" sz="4000" b="1" i="1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en-GB" sz="4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acts on it</a:t>
            </a:r>
            <a:r>
              <a:rPr lang="en-GB" sz="40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an impulsive input</a:t>
            </a:r>
            <a:endParaRPr lang="en-GB" sz="4000" b="1" i="1" dirty="0"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second law, </a:t>
            </a:r>
            <a:r>
              <a:rPr lang="en-GB" sz="4000" b="1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force </a:t>
            </a:r>
            <a:r>
              <a:rPr lang="en-GB" sz="4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an object is equal to its mass times its acceleration </a:t>
            </a:r>
            <a:r>
              <a:rPr lang="en-GB" sz="4000" b="1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sz="4000" b="1" i="1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rapid weight changes </a:t>
            </a:r>
            <a:r>
              <a:rPr lang="en-GB" sz="4000" b="1" i="1" dirty="0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= D.E.M.s</a:t>
            </a:r>
            <a:endParaRPr lang="en-GB" sz="4000" b="1" i="1" dirty="0">
              <a:solidFill>
                <a:srgbClr val="202124"/>
              </a:solidFill>
              <a:effectLst/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0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And, i</a:t>
            </a:r>
            <a:r>
              <a:rPr lang="en-GB" sz="4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the third law, when two objects interact, they apply forces to </a:t>
            </a:r>
            <a:r>
              <a:rPr lang="en-GB" sz="4000" b="0" i="1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each other of equal magnitude and opposite direction </a:t>
            </a:r>
            <a:r>
              <a:rPr lang="en-GB" sz="4000" b="1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suspension impacts with subsequent </a:t>
            </a:r>
            <a:r>
              <a:rPr lang="en-GB" sz="4000" b="1" i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</a:t>
            </a:r>
            <a:r>
              <a:rPr lang="en-GB" sz="4000" b="1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wear at varying rates.</a:t>
            </a:r>
          </a:p>
          <a:p>
            <a:pPr marL="0" indent="0">
              <a:buNone/>
            </a:pPr>
            <a:r>
              <a:rPr lang="en-GB" sz="4000" b="1" i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Forces are “seen” as </a:t>
            </a:r>
            <a:r>
              <a:rPr lang="en-GB" sz="4000" b="1" i="1" dirty="0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D.E.M.s in </a:t>
            </a:r>
            <a:r>
              <a:rPr lang="en-GB" sz="4000" b="1" i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air suspension and as Dynamic </a:t>
            </a:r>
            <a:r>
              <a:rPr lang="en-GB" sz="4000" b="1" i="1" dirty="0">
                <a:solidFill>
                  <a:srgbClr val="202124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Impacts on </a:t>
            </a:r>
            <a:r>
              <a:rPr lang="en-GB" sz="4000" b="1" i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infrastructure.</a:t>
            </a:r>
            <a:endParaRPr lang="en-US" sz="6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2495212" cy="1931515"/>
          </a:xfrm>
        </p:spPr>
        <p:txBody>
          <a:bodyPr/>
          <a:lstStyle/>
          <a:p>
            <a:r>
              <a:rPr lang="en-US" sz="6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basics – Dynamic Excursions of Mass.</a:t>
            </a:r>
            <a:endParaRPr lang="en-AU" sz="6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</a:p>
        </p:txBody>
      </p:sp>
    </p:spTree>
    <p:extLst>
      <p:ext uri="{BB962C8B-B14F-4D97-AF65-F5344CB8AC3E}">
        <p14:creationId xmlns:p14="http://schemas.microsoft.com/office/powerpoint/2010/main" val="362269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79104" y="2191172"/>
            <a:ext cx="15913768" cy="655272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Hei" panose="020B0503020204020204" pitchFamily="49" charset="-122"/>
                <a:cs typeface="Arial" panose="020B0604020202020204" pitchFamily="34" charset="0"/>
              </a:rPr>
              <a:t>Rapid </a:t>
            </a:r>
            <a:r>
              <a:rPr lang="en-GB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Hei" panose="020B0503020204020204" pitchFamily="49" charset="-122"/>
                <a:cs typeface="Arial" panose="020B0604020202020204" pitchFamily="34" charset="0"/>
              </a:rPr>
              <a:t>weight changes are generated in Road-Friendly suspensions by road/asset irregularities. </a:t>
            </a:r>
            <a:endParaRPr lang="en-AU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Hei" panose="020B0503020204020204" pitchFamily="49" charset="-122"/>
                <a:cs typeface="Arial" panose="020B0604020202020204" pitchFamily="34" charset="0"/>
              </a:rPr>
              <a:t>They are contemporaneously captured and analyzed as to the When, Where, How, Why and What data they contain.</a:t>
            </a:r>
            <a:endParaRPr lang="en-AU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Hei" panose="020B0503020204020204" pitchFamily="49" charset="-122"/>
                <a:cs typeface="Arial" panose="020B0604020202020204" pitchFamily="34" charset="0"/>
              </a:rPr>
              <a:t>Histograms provide wear and degradation rates of road assets and the suspensions which travel over them. </a:t>
            </a:r>
            <a:endParaRPr lang="en-AU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Hei" panose="020B0503020204020204" pitchFamily="49" charset="-122"/>
                <a:cs typeface="Arial" panose="020B0604020202020204" pitchFamily="34" charset="0"/>
              </a:rPr>
              <a:t>Tramanco has been doing this since 2003 over tens of thousands of kilometers predominately in the East Coast states of Australia. </a:t>
            </a:r>
            <a:endParaRPr lang="en-AU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Hei" panose="020B0503020204020204" pitchFamily="49" charset="-122"/>
                <a:cs typeface="Arial" panose="020B0604020202020204" pitchFamily="34" charset="0"/>
              </a:rPr>
              <a:t>The data is available from up to 16 suit multi-axle groups in combination as per the O.S.O.M. trails detailed on the following slides. The data also can be “shared” via the internet with WIM installations and government agencies.</a:t>
            </a:r>
            <a:endParaRPr lang="en-AU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Cordia New" panose="020B0304020202020204" pitchFamily="34" charset="-34"/>
            </a:endParaRPr>
          </a:p>
          <a:p>
            <a:pPr marL="0" indent="0">
              <a:buNone/>
            </a:pP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2941"/>
            <a:ext cx="12639228" cy="1872207"/>
          </a:xfrm>
        </p:spPr>
        <p:txBody>
          <a:bodyPr/>
          <a:lstStyle/>
          <a:p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Excursions of Mass and their importance. </a:t>
            </a:r>
            <a:endParaRPr lang="en-AU" sz="6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</a:t>
            </a:r>
            <a:r>
              <a:rPr lang="en-AU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112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139427"/>
          </a:xfrm>
        </p:spPr>
        <p:txBody>
          <a:bodyPr/>
          <a:lstStyle/>
          <a:p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D.E.M.s from bridges &amp; abutments.</a:t>
            </a:r>
            <a:endParaRPr lang="en-A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011B8-0F7F-1533-C213-B9D924622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166" y="1759124"/>
            <a:ext cx="10050088" cy="5133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449748-EA66-2BD1-C561-75939C61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016" y="3377874"/>
            <a:ext cx="8280920" cy="50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2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211434"/>
          </a:xfrm>
        </p:spPr>
        <p:txBody>
          <a:bodyPr/>
          <a:lstStyle/>
          <a:p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A-double A.P.T. installation.</a:t>
            </a:r>
            <a:endParaRPr lang="en-AU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39589-1AE2-42D2-790C-33308184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073" y="1975148"/>
            <a:ext cx="16023854" cy="70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1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995411"/>
          </a:xfrm>
        </p:spPr>
        <p:txBody>
          <a:bodyPr/>
          <a:lstStyle/>
          <a:p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D.E.M.s from a culvert.</a:t>
            </a:r>
            <a:endParaRPr lang="en-AU" sz="6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  <a:endParaRPr lang="en-A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3884C-C1C7-E48E-1955-EAD128572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1" y="2335189"/>
            <a:ext cx="13655732" cy="62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3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(O.S.O.M.) Over Size – Over Mass 4x4 Low Loader.</a:t>
            </a:r>
            <a:endParaRPr lang="en-AU" sz="6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E236D-DCE8-AC02-BE3F-69FC0576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443201"/>
            <a:ext cx="16129791" cy="61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60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O.S.O.M. Low Loader with typical combined H.P.T. &amp; A.P.T. installation.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“Arial”(size 60)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BE072DA-547F-DE6C-3440-8980442F03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530852"/>
              </p:ext>
            </p:extLst>
          </p:nvPr>
        </p:nvGraphicFramePr>
        <p:xfrm>
          <a:off x="1365312" y="2335189"/>
          <a:ext cx="16779688" cy="6336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346435" imgH="3778147" progId="Acrobat.Document.DC">
                  <p:embed/>
                </p:oleObj>
              </mc:Choice>
              <mc:Fallback>
                <p:oleObj name="Acrobat Document" r:id="rId2" imgW="5346435" imgH="3778147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BE072DA-547F-DE6C-3440-8980442F03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65312" y="2335189"/>
                        <a:ext cx="16779688" cy="6336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5826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067419"/>
          </a:xfrm>
        </p:spPr>
        <p:txBody>
          <a:bodyPr/>
          <a:lstStyle/>
          <a:p>
            <a:r>
              <a:rPr lang="en-US" sz="6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O.S.O.M. Google shots with D.E.M.s.</a:t>
            </a:r>
            <a:endParaRPr lang="en-AU" sz="6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Author/s:</a:t>
            </a:r>
          </a:p>
          <a:p>
            <a:r>
              <a:rPr lang="en-A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Roger P. SACK.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ED4542-EC9C-7FA6-E7E9-92055C753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335189"/>
            <a:ext cx="16383644" cy="66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5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logy Convergence 2023 - Presentation Template" id="{AD7E61BC-6D68-468E-983F-68C8A034365A}" vid="{6AA01E9F-0444-4427-8A7C-1FD78B2E5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Technology Convergence 2023 - Presentation Template</Template>
  <TotalTime>2714</TotalTime>
  <Words>838</Words>
  <Application>Microsoft Office PowerPoint</Application>
  <PresentationFormat>Custom</PresentationFormat>
  <Paragraphs>91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Open Sauce Bold</vt:lpstr>
      <vt:lpstr>Arial</vt:lpstr>
      <vt:lpstr>Calibri</vt:lpstr>
      <vt:lpstr>Office Theme</vt:lpstr>
      <vt:lpstr>Acrobat Document</vt:lpstr>
      <vt:lpstr>Dynamic Excursions of Mass:  A Newtonian Approach  </vt:lpstr>
      <vt:lpstr>The basics – Dynamic Excursions of Mass.</vt:lpstr>
      <vt:lpstr>Dynamic Excursions of Mass and their importance. </vt:lpstr>
      <vt:lpstr>D.E.M.s from bridges &amp; abutments.</vt:lpstr>
      <vt:lpstr>Typical A-double A.P.T. installation.</vt:lpstr>
      <vt:lpstr>Typical D.E.M.s from a culvert.</vt:lpstr>
      <vt:lpstr>(O.S.O.M.) Over Size – Over Mass 4x4 Low Loader.</vt:lpstr>
      <vt:lpstr>O.S.O.M. Low Loader with typical combined H.P.T. &amp; A.P.T. installation. “Arial”(size 60)</vt:lpstr>
      <vt:lpstr>O.S.O.M. Google shots with D.E.M.s.</vt:lpstr>
      <vt:lpstr>B.C.C. Bus Trials. 29.03.2014.</vt:lpstr>
      <vt:lpstr>OTHER USES for DEMs = Asset evaluations in real-time.</vt:lpstr>
      <vt:lpstr>Road building in Australia &amp; USA</vt:lpstr>
      <vt:lpstr>Olympic DAM road washout 2022.</vt:lpstr>
      <vt:lpstr>The OPTIONS. </vt:lpstr>
      <vt:lpstr>ROAD JOINT in 2021 – GOOGLE shot 2016 – still not fixed in October 2023</vt:lpstr>
      <vt:lpstr>Thank-you for your time and remember HAGAR’s Advice: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Hamid</dc:creator>
  <cp:lastModifiedBy>Gavin Hill</cp:lastModifiedBy>
  <cp:revision>7</cp:revision>
  <cp:lastPrinted>2023-09-24T03:37:41Z</cp:lastPrinted>
  <dcterms:created xsi:type="dcterms:W3CDTF">2023-08-30T05:28:25Z</dcterms:created>
  <dcterms:modified xsi:type="dcterms:W3CDTF">2023-11-05T21:51:37Z</dcterms:modified>
  <dc:identifier>DAFqF3977AU</dc:identifier>
</cp:coreProperties>
</file>