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uce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2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DD61D4-708E-86E9-E863-EE9FF4C24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8BF61-01BB-5B11-576B-6233E0C4A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6CC9-30A9-4211-8439-25737B6C8885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0E2A-C016-8299-5176-385C9D366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73EB-7D69-F0B3-42DF-14C9757D0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DECD-48E5-4866-970A-9F94AA76E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93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999F7FE1-235E-7934-12A4-F22BA4E1C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304665"/>
            <a:ext cx="15773400" cy="1120186"/>
          </a:xfrm>
          <a:prstGeom prst="rect">
            <a:avLst/>
          </a:prstGeo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Paper Title</a:t>
            </a:r>
            <a:endParaRPr lang="en-AU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4E1BDCB-DEB8-3897-1194-8D429EF012E0}"/>
              </a:ext>
            </a:extLst>
          </p:cNvPr>
          <p:cNvSpPr/>
          <p:nvPr userDrawn="1"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366E07C-F3A3-8F32-0D03-052D2778B399}"/>
              </a:ext>
            </a:extLst>
          </p:cNvPr>
          <p:cNvSpPr/>
          <p:nvPr userDrawn="1"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FA060C8-CB59-4A6C-E3D0-21CA218114CC}"/>
              </a:ext>
            </a:extLst>
          </p:cNvPr>
          <p:cNvSpPr txBox="1"/>
          <p:nvPr userDrawn="1"/>
        </p:nvSpPr>
        <p:spPr>
          <a:xfrm>
            <a:off x="5954195" y="9046364"/>
            <a:ext cx="6509437" cy="134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B2AE936-FA78-CA8C-8AE1-3AB7F26F374D}"/>
              </a:ext>
            </a:extLst>
          </p:cNvPr>
          <p:cNvSpPr/>
          <p:nvPr userDrawn="1"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7D3CAB7-8D46-6621-9686-911AAF1AB7E5}"/>
              </a:ext>
            </a:extLst>
          </p:cNvPr>
          <p:cNvSpPr/>
          <p:nvPr userDrawn="1"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6DBE4ABF-5949-BB04-A4A7-6E6D65688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8B5617-8CD5-AFB9-64FA-069BE8359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First Author’s Name</a:t>
            </a:r>
            <a:endParaRPr lang="en-AU" dirty="0"/>
          </a:p>
        </p:txBody>
      </p:sp>
      <p:sp>
        <p:nvSpPr>
          <p:cNvPr id="42" name="Picture Placeholder 34">
            <a:extLst>
              <a:ext uri="{FF2B5EF4-FFF2-40B4-BE49-F238E27FC236}">
                <a16:creationId xmlns:a16="http://schemas.microsoft.com/office/drawing/2014/main" id="{03F2A3D6-9A3B-563C-1BCC-C945CBE8D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8483973-8FC7-1195-B480-6974AAE3D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Second Author’s Name</a:t>
            </a:r>
            <a:endParaRPr lang="en-AU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8D018AD3-4B87-5B1C-DEF7-98BF5FE52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B3B41B62-E9C3-DA34-5F20-9DCF1F6BE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Third Author’s Name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350540-7C4D-8F65-971D-317792632497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Author/s</a:t>
            </a:r>
          </a:p>
          <a:p>
            <a:pPr lvl="0"/>
            <a:r>
              <a:rPr lang="en-AU" dirty="0"/>
              <a:t>XXX, XXX, XXX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96A-5200-B26C-995D-433F98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83499"/>
            <a:ext cx="15932866" cy="1838835"/>
          </a:xfrm>
        </p:spPr>
        <p:txBody>
          <a:bodyPr/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Intelligent Access Pilot for Special Road Transport</a:t>
            </a:r>
            <a:endParaRPr lang="en-A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9426" b="942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5A680-EB0E-0814-22CB-B6D80710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G. Van Stekelenburg, MSc., Research Engineer at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V-tron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283" b="428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567595-7022-4DBF-820E-E6FB76FAB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N. Kneppers, BSc., Project leader at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V-tron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5957" b="59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E674F-2A82-A8F6-0C96-5EB6450413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R. Kusumakar., MSc, Chief Technology at      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V-tron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1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0334972" cy="5976664"/>
          </a:xfrm>
        </p:spPr>
        <p:txBody>
          <a:bodyPr/>
          <a:lstStyle/>
          <a:p>
            <a:r>
              <a:rPr lang="nl-NL" sz="2800" dirty="0"/>
              <a:t>In </a:t>
            </a:r>
            <a:r>
              <a:rPr lang="nl-NL" sz="2800" dirty="0" err="1"/>
              <a:t>the</a:t>
            </a:r>
            <a:r>
              <a:rPr lang="nl-NL" sz="2800" dirty="0"/>
              <a:t> pilot, </a:t>
            </a:r>
            <a:r>
              <a:rPr lang="nl-NL" sz="2800" dirty="0" err="1"/>
              <a:t>aftermarket</a:t>
            </a:r>
            <a:r>
              <a:rPr lang="nl-NL" sz="2800" dirty="0"/>
              <a:t> ADAS (camera) was </a:t>
            </a:r>
            <a:r>
              <a:rPr lang="nl-NL" sz="2800" dirty="0" err="1"/>
              <a:t>used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recording</a:t>
            </a:r>
            <a:r>
              <a:rPr lang="nl-NL" sz="2800" dirty="0"/>
              <a:t> </a:t>
            </a:r>
            <a:r>
              <a:rPr lang="nl-NL" sz="2800" dirty="0" err="1"/>
              <a:t>safety</a:t>
            </a:r>
            <a:r>
              <a:rPr lang="nl-NL" sz="2800" dirty="0"/>
              <a:t> events:</a:t>
            </a:r>
          </a:p>
          <a:p>
            <a:pPr lvl="1"/>
            <a:r>
              <a:rPr lang="nl-NL" sz="2000" dirty="0" err="1"/>
              <a:t>Variours</a:t>
            </a:r>
            <a:r>
              <a:rPr lang="nl-NL" sz="2000" dirty="0"/>
              <a:t> events from ADAS</a:t>
            </a:r>
          </a:p>
          <a:p>
            <a:pPr lvl="1"/>
            <a:r>
              <a:rPr lang="nl-NL" sz="2000" dirty="0" err="1"/>
              <a:t>Insight</a:t>
            </a:r>
            <a:r>
              <a:rPr lang="nl-NL" sz="2000" dirty="0"/>
              <a:t> in hotspots</a:t>
            </a:r>
          </a:p>
          <a:p>
            <a:pPr lvl="1"/>
            <a:r>
              <a:rPr lang="nl-NL" sz="2000" dirty="0"/>
              <a:t>Context </a:t>
            </a:r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provided</a:t>
            </a:r>
            <a:r>
              <a:rPr lang="nl-NL" sz="2000" dirty="0"/>
              <a:t> </a:t>
            </a:r>
            <a:r>
              <a:rPr lang="nl-NL" sz="2000" dirty="0" err="1"/>
              <a:t>based</a:t>
            </a:r>
            <a:r>
              <a:rPr lang="nl-NL" sz="2000" dirty="0"/>
              <a:t> on,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example</a:t>
            </a:r>
            <a:r>
              <a:rPr lang="nl-NL" sz="2000" dirty="0"/>
              <a:t>, </a:t>
            </a:r>
            <a:r>
              <a:rPr lang="nl-NL" sz="2000" dirty="0" err="1"/>
              <a:t>historical</a:t>
            </a:r>
            <a:r>
              <a:rPr lang="nl-NL" sz="2000" dirty="0"/>
              <a:t> traffic information.</a:t>
            </a:r>
          </a:p>
          <a:p>
            <a:pPr lvl="1"/>
            <a:r>
              <a:rPr lang="nl-NL" sz="2000" dirty="0"/>
              <a:t>Focus </a:t>
            </a:r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placed</a:t>
            </a:r>
            <a:r>
              <a:rPr lang="nl-NL" sz="2000" dirty="0"/>
              <a:t> on </a:t>
            </a:r>
            <a:r>
              <a:rPr lang="nl-NL" sz="2000" dirty="0" err="1"/>
              <a:t>specific</a:t>
            </a:r>
            <a:r>
              <a:rPr lang="nl-NL" sz="2000" dirty="0"/>
              <a:t> </a:t>
            </a:r>
            <a:r>
              <a:rPr lang="nl-NL" sz="2000" dirty="0" err="1"/>
              <a:t>POIs</a:t>
            </a:r>
            <a:r>
              <a:rPr lang="nl-NL" sz="2000" dirty="0"/>
              <a:t> </a:t>
            </a:r>
          </a:p>
          <a:p>
            <a:pPr lvl="1"/>
            <a:r>
              <a:rPr lang="nl-NL" sz="2000" dirty="0"/>
              <a:t>Connection </a:t>
            </a:r>
            <a:r>
              <a:rPr lang="nl-NL" sz="2000" dirty="0" err="1"/>
              <a:t>with</a:t>
            </a:r>
            <a:r>
              <a:rPr lang="nl-NL" sz="2000" dirty="0"/>
              <a:t> video </a:t>
            </a:r>
            <a:r>
              <a:rPr lang="nl-NL" sz="2000" dirty="0" err="1"/>
              <a:t>recording</a:t>
            </a:r>
            <a:r>
              <a:rPr lang="nl-NL" sz="2000" dirty="0"/>
              <a:t> equipment and images was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possible</a:t>
            </a:r>
            <a:r>
              <a:rPr lang="nl-NL" sz="2000" dirty="0"/>
              <a:t> </a:t>
            </a:r>
            <a:r>
              <a:rPr lang="nl-NL" sz="2000" dirty="0" err="1"/>
              <a:t>during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pilot. </a:t>
            </a:r>
            <a:r>
              <a:rPr lang="nl-NL" sz="2000" dirty="0" err="1"/>
              <a:t>Linking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 events </a:t>
            </a:r>
            <a:r>
              <a:rPr lang="nl-NL" sz="2000" dirty="0" err="1"/>
              <a:t>likely</a:t>
            </a:r>
            <a:r>
              <a:rPr lang="nl-NL" sz="2000" dirty="0"/>
              <a:t> in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future</a:t>
            </a:r>
            <a:r>
              <a:rPr lang="nl-NL" sz="2000" dirty="0"/>
              <a:t>.</a:t>
            </a:r>
          </a:p>
          <a:p>
            <a:pPr lvl="1"/>
            <a:r>
              <a:rPr lang="nl-NL" sz="2000" dirty="0"/>
              <a:t>Research is </a:t>
            </a:r>
            <a:r>
              <a:rPr lang="nl-NL" sz="2000" dirty="0" err="1"/>
              <a:t>needed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access data from </a:t>
            </a:r>
            <a:r>
              <a:rPr lang="nl-NL" sz="2000" dirty="0" err="1"/>
              <a:t>factory-installed</a:t>
            </a:r>
            <a:r>
              <a:rPr lang="nl-NL" sz="2000" dirty="0"/>
              <a:t> </a:t>
            </a:r>
            <a:r>
              <a:rPr lang="nl-NL" sz="2000" dirty="0" err="1"/>
              <a:t>safety</a:t>
            </a:r>
            <a:r>
              <a:rPr lang="nl-NL" sz="2000" dirty="0"/>
              <a:t> systems</a:t>
            </a:r>
          </a:p>
          <a:p>
            <a:pPr lvl="1"/>
            <a:r>
              <a:rPr lang="nl-NL" sz="2000" dirty="0"/>
              <a:t>Research on monitoring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</a:p>
          <a:p>
            <a:pPr marL="711183" lvl="1" indent="0">
              <a:buNone/>
            </a:pPr>
            <a:r>
              <a:rPr lang="nl-NL" sz="2000" dirty="0" err="1"/>
              <a:t>distribution</a:t>
            </a:r>
            <a:r>
              <a:rPr lang="nl-NL" sz="2000" dirty="0"/>
              <a:t> of </a:t>
            </a:r>
            <a:r>
              <a:rPr lang="nl-NL" sz="2000" dirty="0" err="1"/>
              <a:t>axle</a:t>
            </a:r>
            <a:r>
              <a:rPr lang="nl-NL" sz="2000" dirty="0"/>
              <a:t> loads over vehicle </a:t>
            </a:r>
            <a:r>
              <a:rPr lang="nl-NL" sz="2000" dirty="0" err="1"/>
              <a:t>parts</a:t>
            </a:r>
            <a:endParaRPr lang="en-GB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Analysis of vehicle </a:t>
            </a:r>
            <a:r>
              <a:rPr lang="nl-NL" dirty="0" err="1"/>
              <a:t>usage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safety</a:t>
            </a:r>
            <a:r>
              <a:rPr lang="nl-NL" dirty="0"/>
              <a:t> events from </a:t>
            </a:r>
            <a:r>
              <a:rPr lang="nl-NL" dirty="0" err="1"/>
              <a:t>vehicles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/>
          <p:cNvPicPr/>
          <p:nvPr/>
        </p:nvPicPr>
        <p:blipFill rotWithShape="1">
          <a:blip r:embed="rId2"/>
          <a:srcRect l="129" t="-3456" r="-129" b="3456"/>
          <a:stretch/>
        </p:blipFill>
        <p:spPr>
          <a:xfrm>
            <a:off x="12384360" y="5599946"/>
            <a:ext cx="5832648" cy="2927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418" y="6095723"/>
            <a:ext cx="4394878" cy="24321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1232" y="2383801"/>
            <a:ext cx="6799718" cy="284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4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>
          <a:xfrm>
            <a:off x="1439144" y="2549305"/>
            <a:ext cx="15773400" cy="5976664"/>
          </a:xfrm>
        </p:spPr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of ‘from </a:t>
            </a:r>
            <a:r>
              <a:rPr lang="nl-NL" dirty="0" err="1"/>
              <a:t>raw</a:t>
            </a:r>
            <a:r>
              <a:rPr lang="nl-NL" dirty="0"/>
              <a:t> data </a:t>
            </a:r>
            <a:r>
              <a:rPr lang="nl-NL" dirty="0" err="1"/>
              <a:t>to</a:t>
            </a:r>
            <a:r>
              <a:rPr lang="nl-NL" dirty="0"/>
              <a:t> performance indicators’</a:t>
            </a:r>
          </a:p>
          <a:p>
            <a:pPr lvl="1"/>
            <a:r>
              <a:rPr lang="nl-NL" dirty="0" err="1"/>
              <a:t>Request</a:t>
            </a:r>
            <a:r>
              <a:rPr lang="nl-NL" dirty="0"/>
              <a:t> </a:t>
            </a:r>
            <a:r>
              <a:rPr lang="nl-NL" dirty="0" err="1"/>
              <a:t>specification</a:t>
            </a:r>
            <a:r>
              <a:rPr lang="nl-NL" dirty="0"/>
              <a:t>: Total </a:t>
            </a:r>
            <a:r>
              <a:rPr lang="nl-NL" dirty="0" err="1"/>
              <a:t>weight</a:t>
            </a:r>
            <a:r>
              <a:rPr lang="nl-NL" dirty="0"/>
              <a:t> and </a:t>
            </a:r>
            <a:r>
              <a:rPr lang="nl-NL" dirty="0" err="1"/>
              <a:t>axle</a:t>
            </a:r>
            <a:r>
              <a:rPr lang="nl-NL" dirty="0"/>
              <a:t> loads per unit.</a:t>
            </a:r>
          </a:p>
          <a:p>
            <a:r>
              <a:rPr lang="nl-NL" sz="2400" dirty="0" err="1"/>
              <a:t>Available</a:t>
            </a:r>
            <a:r>
              <a:rPr lang="nl-NL" sz="2400" dirty="0"/>
              <a:t> data per vehicle unit: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Processing large </a:t>
            </a:r>
            <a:r>
              <a:rPr lang="nl-NL" dirty="0" err="1"/>
              <a:t>amounts</a:t>
            </a:r>
            <a:r>
              <a:rPr lang="nl-NL" dirty="0"/>
              <a:t> of </a:t>
            </a:r>
            <a:r>
              <a:rPr lang="nl-NL" dirty="0" err="1"/>
              <a:t>raw</a:t>
            </a:r>
            <a:r>
              <a:rPr lang="nl-NL" dirty="0"/>
              <a:t> data </a:t>
            </a:r>
            <a:r>
              <a:rPr lang="nl-NL" dirty="0" err="1"/>
              <a:t>into</a:t>
            </a:r>
            <a:r>
              <a:rPr lang="nl-NL" dirty="0"/>
              <a:t> performance indicators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kstvak 4"/>
          <p:cNvSpPr txBox="1"/>
          <p:nvPr/>
        </p:nvSpPr>
        <p:spPr>
          <a:xfrm>
            <a:off x="4736674" y="5444937"/>
            <a:ext cx="1959353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/>
              <a:t>Location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448798" y="5439044"/>
            <a:ext cx="2219245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Upload timestamp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506242" y="5433441"/>
            <a:ext cx="2219245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Sensornr.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3276563" y="5450612"/>
            <a:ext cx="1692452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Value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5224384" y="5429103"/>
            <a:ext cx="2219245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Sensor timestamp</a:t>
            </a:r>
          </a:p>
        </p:txBody>
      </p:sp>
      <p:sp>
        <p:nvSpPr>
          <p:cNvPr id="10" name="Pijl-omlaag 9"/>
          <p:cNvSpPr/>
          <p:nvPr/>
        </p:nvSpPr>
        <p:spPr>
          <a:xfrm>
            <a:off x="5388508" y="6125913"/>
            <a:ext cx="327843" cy="312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>
            <a:off x="11323879" y="6149786"/>
            <a:ext cx="327843" cy="312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>
            <a:off x="14001674" y="6149898"/>
            <a:ext cx="327843" cy="312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>
            <a:off x="15552712" y="6126986"/>
            <a:ext cx="327843" cy="312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>
            <a:off x="8274233" y="6155018"/>
            <a:ext cx="327843" cy="312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068" y="6750275"/>
            <a:ext cx="13129214" cy="13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9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err="1"/>
              <a:t>Biggest</a:t>
            </a:r>
            <a:r>
              <a:rPr lang="nl-NL" dirty="0"/>
              <a:t> </a:t>
            </a:r>
            <a:r>
              <a:rPr lang="nl-NL" dirty="0" err="1"/>
              <a:t>barriers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pilot happening in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  <a:p>
            <a:pPr lvl="1"/>
            <a:r>
              <a:rPr lang="nl-NL" dirty="0" err="1"/>
              <a:t>Lack</a:t>
            </a:r>
            <a:r>
              <a:rPr lang="nl-NL" dirty="0"/>
              <a:t> of </a:t>
            </a:r>
            <a:r>
              <a:rPr lang="nl-NL" dirty="0" err="1"/>
              <a:t>uniformity</a:t>
            </a:r>
            <a:r>
              <a:rPr lang="nl-NL" dirty="0"/>
              <a:t> </a:t>
            </a:r>
            <a:r>
              <a:rPr lang="nl-NL" dirty="0" err="1"/>
              <a:t>technical</a:t>
            </a:r>
            <a:r>
              <a:rPr lang="nl-NL" dirty="0"/>
              <a:t> </a:t>
            </a:r>
            <a:r>
              <a:rPr lang="nl-NL" dirty="0" err="1"/>
              <a:t>requirements</a:t>
            </a:r>
            <a:endParaRPr lang="nl-NL" dirty="0"/>
          </a:p>
          <a:p>
            <a:pPr lvl="1"/>
            <a:r>
              <a:rPr lang="nl-NL" dirty="0"/>
              <a:t>Integration </a:t>
            </a:r>
            <a:r>
              <a:rPr lang="nl-NL" dirty="0" err="1"/>
              <a:t>with</a:t>
            </a:r>
            <a:r>
              <a:rPr lang="nl-NL" dirty="0"/>
              <a:t> FMS </a:t>
            </a:r>
            <a:r>
              <a:rPr lang="nl-NL" dirty="0" err="1"/>
              <a:t>parties</a:t>
            </a:r>
            <a:r>
              <a:rPr lang="nl-NL" dirty="0"/>
              <a:t> and transport companies</a:t>
            </a:r>
          </a:p>
          <a:p>
            <a:pPr lvl="1"/>
            <a:r>
              <a:rPr lang="nl-NL" dirty="0" err="1"/>
              <a:t>Unclear</a:t>
            </a:r>
            <a:r>
              <a:rPr lang="nl-NL" dirty="0"/>
              <a:t> </a:t>
            </a:r>
            <a:r>
              <a:rPr lang="nl-NL" dirty="0" err="1"/>
              <a:t>KPIs</a:t>
            </a:r>
            <a:r>
              <a:rPr lang="nl-NL" dirty="0"/>
              <a:t>: </a:t>
            </a:r>
            <a:r>
              <a:rPr lang="nl-NL" dirty="0" err="1"/>
              <a:t>there</a:t>
            </a:r>
            <a:r>
              <a:rPr lang="nl-NL" dirty="0"/>
              <a:t> is a lot of data, </a:t>
            </a:r>
            <a:r>
              <a:rPr lang="nl-NL" dirty="0" err="1"/>
              <a:t>clear</a:t>
            </a:r>
            <a:r>
              <a:rPr lang="nl-NL" dirty="0"/>
              <a:t> </a:t>
            </a:r>
            <a:r>
              <a:rPr lang="nl-NL" dirty="0" err="1"/>
              <a:t>KPIs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indicated</a:t>
            </a:r>
            <a:r>
              <a:rPr lang="nl-NL" dirty="0"/>
              <a:t> </a:t>
            </a:r>
            <a:r>
              <a:rPr lang="nl-NL" dirty="0" err="1"/>
              <a:t>wih</a:t>
            </a:r>
            <a:r>
              <a:rPr lang="nl-NL" dirty="0"/>
              <a:t> </a:t>
            </a:r>
            <a:r>
              <a:rPr lang="nl-NL" dirty="0" err="1"/>
              <a:t>less</a:t>
            </a:r>
            <a:r>
              <a:rPr lang="nl-NL" dirty="0"/>
              <a:t> data</a:t>
            </a:r>
          </a:p>
          <a:p>
            <a:pPr lvl="1"/>
            <a:endParaRPr lang="nl-NL" dirty="0"/>
          </a:p>
          <a:p>
            <a:r>
              <a:rPr lang="nl-NL" dirty="0"/>
              <a:t>Everybody has a different approach, </a:t>
            </a:r>
            <a:r>
              <a:rPr lang="nl-NL" dirty="0" err="1"/>
              <a:t>e.g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Via </a:t>
            </a:r>
            <a:r>
              <a:rPr lang="nl-NL" dirty="0" err="1"/>
              <a:t>eCMR</a:t>
            </a:r>
            <a:endParaRPr lang="nl-NL" dirty="0"/>
          </a:p>
          <a:p>
            <a:pPr lvl="1"/>
            <a:r>
              <a:rPr lang="nl-NL" dirty="0"/>
              <a:t>Different stakeholders have different interest, </a:t>
            </a:r>
            <a:r>
              <a:rPr lang="nl-NL" dirty="0" err="1"/>
              <a:t>makes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hard </a:t>
            </a:r>
            <a:r>
              <a:rPr lang="nl-NL" dirty="0" err="1"/>
              <a:t>to</a:t>
            </a:r>
            <a:r>
              <a:rPr lang="nl-NL" dirty="0"/>
              <a:t> set </a:t>
            </a:r>
            <a:r>
              <a:rPr lang="nl-NL" dirty="0" err="1"/>
              <a:t>clear</a:t>
            </a:r>
            <a:r>
              <a:rPr lang="nl-NL" dirty="0"/>
              <a:t> </a:t>
            </a:r>
            <a:r>
              <a:rPr lang="nl-NL" dirty="0" err="1"/>
              <a:t>KPIs</a:t>
            </a:r>
            <a:endParaRPr lang="nl-NL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Barriers	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6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Urgent </a:t>
            </a:r>
            <a:r>
              <a:rPr lang="nl-NL" dirty="0" err="1"/>
              <a:t>notification</a:t>
            </a:r>
            <a:r>
              <a:rPr lang="nl-NL" dirty="0"/>
              <a:t> in case of </a:t>
            </a:r>
            <a:r>
              <a:rPr lang="nl-NL" dirty="0" err="1"/>
              <a:t>exceeding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maximum </a:t>
            </a:r>
            <a:r>
              <a:rPr lang="nl-NL" dirty="0" err="1"/>
              <a:t>axle</a:t>
            </a:r>
            <a:r>
              <a:rPr lang="nl-NL" dirty="0"/>
              <a:t> load</a:t>
            </a:r>
          </a:p>
          <a:p>
            <a:r>
              <a:rPr lang="nl-NL" dirty="0" err="1"/>
              <a:t>Sum</a:t>
            </a:r>
            <a:r>
              <a:rPr lang="nl-NL" dirty="0"/>
              <a:t> of </a:t>
            </a:r>
            <a:r>
              <a:rPr lang="nl-NL" dirty="0" err="1"/>
              <a:t>axle</a:t>
            </a:r>
            <a:r>
              <a:rPr lang="nl-NL" dirty="0"/>
              <a:t> loads of vehicle units </a:t>
            </a:r>
            <a:r>
              <a:rPr lang="nl-NL" dirty="0" err="1"/>
              <a:t>uquals</a:t>
            </a:r>
            <a:r>
              <a:rPr lang="nl-NL" dirty="0"/>
              <a:t> </a:t>
            </a:r>
            <a:r>
              <a:rPr lang="nl-NL" dirty="0" err="1"/>
              <a:t>total</a:t>
            </a:r>
            <a:r>
              <a:rPr lang="nl-NL" dirty="0"/>
              <a:t> </a:t>
            </a:r>
            <a:r>
              <a:rPr lang="nl-NL" dirty="0" err="1"/>
              <a:t>weight</a:t>
            </a:r>
            <a:endParaRPr lang="nl-NL" dirty="0"/>
          </a:p>
          <a:p>
            <a:r>
              <a:rPr lang="nl-NL" dirty="0"/>
              <a:t>The </a:t>
            </a:r>
            <a:r>
              <a:rPr lang="nl-NL" dirty="0" err="1"/>
              <a:t>following</a:t>
            </a:r>
            <a:r>
              <a:rPr lang="nl-NL" dirty="0"/>
              <a:t> </a:t>
            </a:r>
            <a:r>
              <a:rPr lang="nl-NL" dirty="0" err="1"/>
              <a:t>KPIs</a:t>
            </a:r>
            <a:r>
              <a:rPr lang="nl-NL" dirty="0"/>
              <a:t> have been </a:t>
            </a:r>
            <a:r>
              <a:rPr lang="nl-NL" dirty="0" err="1"/>
              <a:t>established</a:t>
            </a:r>
            <a:r>
              <a:rPr lang="nl-NL" dirty="0"/>
              <a:t>: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Processing large </a:t>
            </a:r>
            <a:r>
              <a:rPr lang="nl-NL" dirty="0" err="1"/>
              <a:t>amounts</a:t>
            </a:r>
            <a:r>
              <a:rPr lang="nl-NL" dirty="0"/>
              <a:t> of </a:t>
            </a:r>
            <a:r>
              <a:rPr lang="nl-NL" dirty="0" err="1"/>
              <a:t>raw</a:t>
            </a:r>
            <a:r>
              <a:rPr lang="nl-NL" dirty="0"/>
              <a:t> data </a:t>
            </a:r>
            <a:r>
              <a:rPr lang="nl-NL" dirty="0" err="1"/>
              <a:t>into</a:t>
            </a:r>
            <a:r>
              <a:rPr lang="nl-NL" dirty="0"/>
              <a:t> performance indicators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21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0118948" cy="5976664"/>
          </a:xfrm>
        </p:spPr>
        <p:txBody>
          <a:bodyPr/>
          <a:lstStyle/>
          <a:p>
            <a:r>
              <a:rPr lang="nl-NL" sz="2400" dirty="0" err="1"/>
              <a:t>Average</a:t>
            </a:r>
            <a:r>
              <a:rPr lang="nl-NL" sz="2400" dirty="0"/>
              <a:t> </a:t>
            </a:r>
            <a:r>
              <a:rPr lang="nl-NL" sz="2400" dirty="0" err="1"/>
              <a:t>tare</a:t>
            </a:r>
            <a:r>
              <a:rPr lang="nl-NL" sz="2400" dirty="0"/>
              <a:t> </a:t>
            </a:r>
            <a:r>
              <a:rPr lang="nl-NL" sz="2400" dirty="0" err="1"/>
              <a:t>weight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container per type of </a:t>
            </a:r>
            <a:r>
              <a:rPr lang="nl-NL" sz="2400" dirty="0" err="1"/>
              <a:t>goods</a:t>
            </a:r>
            <a:endParaRPr lang="nl-NL" sz="2400" dirty="0"/>
          </a:p>
          <a:p>
            <a:pPr lvl="1"/>
            <a:r>
              <a:rPr lang="nl-NL" sz="1800" dirty="0" err="1"/>
              <a:t>Instead</a:t>
            </a:r>
            <a:r>
              <a:rPr lang="nl-NL" sz="1800" dirty="0"/>
              <a:t> of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weight</a:t>
            </a:r>
            <a:r>
              <a:rPr lang="nl-NL" sz="1800" dirty="0"/>
              <a:t> of </a:t>
            </a:r>
            <a:r>
              <a:rPr lang="nl-NL" sz="1800" dirty="0" err="1"/>
              <a:t>the</a:t>
            </a:r>
            <a:r>
              <a:rPr lang="nl-NL" sz="1800" dirty="0"/>
              <a:t> (empty) container,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dimensions</a:t>
            </a:r>
            <a:r>
              <a:rPr lang="nl-NL" sz="1800" dirty="0"/>
              <a:t> of </a:t>
            </a:r>
            <a:r>
              <a:rPr lang="nl-NL" sz="1800" dirty="0" err="1"/>
              <a:t>the</a:t>
            </a:r>
            <a:r>
              <a:rPr lang="nl-NL" sz="1800" dirty="0"/>
              <a:t> container </a:t>
            </a:r>
            <a:r>
              <a:rPr lang="nl-NL" sz="1800" dirty="0" err="1"/>
              <a:t>could</a:t>
            </a:r>
            <a:r>
              <a:rPr lang="nl-NL" sz="1800" dirty="0"/>
              <a:t> </a:t>
            </a:r>
            <a:r>
              <a:rPr lang="nl-NL" sz="1800" dirty="0" err="1"/>
              <a:t>also</a:t>
            </a:r>
            <a:r>
              <a:rPr lang="nl-NL" sz="1800" dirty="0"/>
              <a:t> </a:t>
            </a:r>
            <a:r>
              <a:rPr lang="nl-NL" sz="1800" dirty="0" err="1"/>
              <a:t>be</a:t>
            </a:r>
            <a:r>
              <a:rPr lang="nl-NL" sz="1800" dirty="0"/>
              <a:t> </a:t>
            </a:r>
            <a:r>
              <a:rPr lang="nl-NL" sz="1800" dirty="0" err="1"/>
              <a:t>included</a:t>
            </a:r>
            <a:r>
              <a:rPr lang="nl-NL" sz="1800" dirty="0"/>
              <a:t> here</a:t>
            </a:r>
          </a:p>
          <a:p>
            <a:r>
              <a:rPr lang="nl-NL" sz="2400" dirty="0" err="1"/>
              <a:t>Average</a:t>
            </a:r>
            <a:r>
              <a:rPr lang="nl-NL" sz="2400" dirty="0"/>
              <a:t> </a:t>
            </a:r>
            <a:r>
              <a:rPr lang="nl-NL" sz="2400" dirty="0" err="1"/>
              <a:t>weight</a:t>
            </a:r>
            <a:r>
              <a:rPr lang="nl-NL" sz="2400" dirty="0"/>
              <a:t> per type of </a:t>
            </a:r>
            <a:r>
              <a:rPr lang="nl-NL" sz="2400" dirty="0" err="1"/>
              <a:t>goods</a:t>
            </a:r>
            <a:endParaRPr lang="nl-NL" sz="2400" dirty="0"/>
          </a:p>
          <a:p>
            <a:pPr lvl="1"/>
            <a:r>
              <a:rPr lang="nl-NL" sz="1800" dirty="0" err="1"/>
              <a:t>Provides</a:t>
            </a:r>
            <a:r>
              <a:rPr lang="nl-NL" sz="1800" dirty="0"/>
              <a:t> </a:t>
            </a:r>
            <a:r>
              <a:rPr lang="nl-NL" sz="1800" dirty="0" err="1"/>
              <a:t>insights</a:t>
            </a:r>
            <a:r>
              <a:rPr lang="nl-NL" sz="1800" dirty="0"/>
              <a:t> </a:t>
            </a:r>
            <a:r>
              <a:rPr lang="nl-NL" sz="1800" dirty="0" err="1"/>
              <a:t>into</a:t>
            </a:r>
            <a:r>
              <a:rPr lang="nl-NL" sz="1800" dirty="0"/>
              <a:t> </a:t>
            </a:r>
            <a:r>
              <a:rPr lang="nl-NL" sz="1800" dirty="0" err="1"/>
              <a:t>which</a:t>
            </a:r>
            <a:r>
              <a:rPr lang="nl-NL" sz="1800" dirty="0"/>
              <a:t> types of </a:t>
            </a:r>
            <a:r>
              <a:rPr lang="nl-NL" sz="1800" dirty="0" err="1"/>
              <a:t>goods</a:t>
            </a:r>
            <a:r>
              <a:rPr lang="nl-NL" sz="1800" dirty="0"/>
              <a:t> pose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highest</a:t>
            </a:r>
            <a:r>
              <a:rPr lang="nl-NL" sz="1800" dirty="0"/>
              <a:t> risk of </a:t>
            </a:r>
            <a:r>
              <a:rPr lang="nl-NL" sz="1800" dirty="0" err="1"/>
              <a:t>overloading</a:t>
            </a:r>
            <a:endParaRPr lang="nl-NL" sz="1800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Processing large </a:t>
            </a:r>
            <a:r>
              <a:rPr lang="nl-NL" dirty="0" err="1"/>
              <a:t>amounts</a:t>
            </a:r>
            <a:r>
              <a:rPr lang="nl-NL" dirty="0"/>
              <a:t> of </a:t>
            </a:r>
            <a:r>
              <a:rPr lang="nl-NL" dirty="0" err="1"/>
              <a:t>raw</a:t>
            </a:r>
            <a:r>
              <a:rPr lang="nl-NL" dirty="0"/>
              <a:t> data </a:t>
            </a:r>
            <a:r>
              <a:rPr lang="nl-NL" dirty="0" err="1"/>
              <a:t>into</a:t>
            </a:r>
            <a:r>
              <a:rPr lang="nl-NL" dirty="0"/>
              <a:t> performance indicators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48" y="4639444"/>
            <a:ext cx="6984776" cy="3524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056" y="4927476"/>
            <a:ext cx="7344816" cy="34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3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8390756" cy="5976664"/>
          </a:xfrm>
        </p:spPr>
        <p:txBody>
          <a:bodyPr/>
          <a:lstStyle/>
          <a:p>
            <a:r>
              <a:rPr lang="nl-NL" dirty="0" err="1"/>
              <a:t>Sum</a:t>
            </a:r>
            <a:r>
              <a:rPr lang="nl-NL" dirty="0"/>
              <a:t> of </a:t>
            </a:r>
            <a:r>
              <a:rPr lang="nl-NL" dirty="0" err="1"/>
              <a:t>axle</a:t>
            </a:r>
            <a:r>
              <a:rPr lang="nl-NL" dirty="0"/>
              <a:t> loads </a:t>
            </a:r>
            <a:r>
              <a:rPr lang="nl-NL" dirty="0" err="1"/>
              <a:t>makes</a:t>
            </a:r>
            <a:r>
              <a:rPr lang="nl-NL" dirty="0"/>
              <a:t> </a:t>
            </a:r>
            <a:r>
              <a:rPr lang="nl-NL" dirty="0" err="1"/>
              <a:t>total</a:t>
            </a:r>
            <a:r>
              <a:rPr lang="nl-NL" dirty="0"/>
              <a:t> </a:t>
            </a:r>
            <a:r>
              <a:rPr lang="nl-NL" dirty="0" err="1"/>
              <a:t>weight</a:t>
            </a:r>
            <a:endParaRPr lang="nl-NL" dirty="0"/>
          </a:p>
          <a:p>
            <a:r>
              <a:rPr lang="nl-NL" dirty="0" err="1"/>
              <a:t>Determined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geofencing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structures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crossed</a:t>
            </a:r>
            <a:r>
              <a:rPr lang="nl-NL" dirty="0"/>
              <a:t> (e.g., Botlek </a:t>
            </a:r>
            <a:r>
              <a:rPr lang="nl-NL" dirty="0" err="1"/>
              <a:t>bridgde</a:t>
            </a:r>
            <a:r>
              <a:rPr lang="nl-NL" dirty="0"/>
              <a:t>)</a:t>
            </a:r>
          </a:p>
          <a:p>
            <a:r>
              <a:rPr lang="nl-NL" dirty="0" err="1"/>
              <a:t>Number</a:t>
            </a:r>
            <a:r>
              <a:rPr lang="nl-NL" dirty="0"/>
              <a:t> of trips over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bridgde</a:t>
            </a:r>
            <a:r>
              <a:rPr lang="nl-NL" dirty="0"/>
              <a:t> </a:t>
            </a:r>
            <a:r>
              <a:rPr lang="nl-NL" dirty="0" err="1"/>
              <a:t>categorized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weight</a:t>
            </a:r>
            <a:r>
              <a:rPr lang="nl-NL" dirty="0"/>
              <a:t> class</a:t>
            </a:r>
          </a:p>
          <a:p>
            <a:pPr marL="50799" indent="0">
              <a:buNone/>
            </a:pPr>
            <a:endParaRPr lang="nl-NL" dirty="0"/>
          </a:p>
          <a:p>
            <a:r>
              <a:rPr lang="nl-NL" dirty="0" err="1"/>
              <a:t>Sum</a:t>
            </a:r>
            <a:r>
              <a:rPr lang="nl-NL" dirty="0"/>
              <a:t> of </a:t>
            </a:r>
            <a:r>
              <a:rPr lang="nl-NL" dirty="0" err="1"/>
              <a:t>all</a:t>
            </a:r>
            <a:r>
              <a:rPr lang="nl-NL" dirty="0"/>
              <a:t> trips over </a:t>
            </a:r>
            <a:r>
              <a:rPr lang="nl-NL" dirty="0" err="1"/>
              <a:t>the</a:t>
            </a:r>
            <a:r>
              <a:rPr lang="nl-NL" dirty="0"/>
              <a:t> Botlek bridge </a:t>
            </a:r>
            <a:r>
              <a:rPr lang="nl-NL" dirty="0" err="1"/>
              <a:t>constitutes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total</a:t>
            </a:r>
            <a:r>
              <a:rPr lang="nl-NL" dirty="0"/>
              <a:t> load per </a:t>
            </a:r>
            <a:r>
              <a:rPr lang="nl-NL" dirty="0" err="1"/>
              <a:t>day</a:t>
            </a:r>
            <a:r>
              <a:rPr lang="nl-NL" dirty="0"/>
              <a:t> (from 2 </a:t>
            </a:r>
            <a:r>
              <a:rPr lang="nl-NL" dirty="0" err="1"/>
              <a:t>participating</a:t>
            </a:r>
            <a:r>
              <a:rPr lang="nl-NL" dirty="0"/>
              <a:t> EMS1s)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Processing large </a:t>
            </a:r>
            <a:r>
              <a:rPr lang="nl-NL" dirty="0" err="1"/>
              <a:t>amounts</a:t>
            </a:r>
            <a:r>
              <a:rPr lang="nl-NL" dirty="0"/>
              <a:t> of </a:t>
            </a:r>
            <a:r>
              <a:rPr lang="nl-NL" dirty="0" err="1"/>
              <a:t>raw</a:t>
            </a:r>
            <a:r>
              <a:rPr lang="nl-NL" dirty="0"/>
              <a:t> data </a:t>
            </a:r>
            <a:r>
              <a:rPr lang="nl-NL" dirty="0" err="1"/>
              <a:t>into</a:t>
            </a:r>
            <a:r>
              <a:rPr lang="nl-NL" dirty="0"/>
              <a:t> performance indicators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216" y="2416594"/>
            <a:ext cx="6120680" cy="30876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6248" y="5719564"/>
            <a:ext cx="5760640" cy="30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2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err="1"/>
              <a:t>Aggregated</a:t>
            </a:r>
            <a:r>
              <a:rPr lang="nl-NL" dirty="0"/>
              <a:t> data: </a:t>
            </a:r>
            <a:r>
              <a:rPr lang="nl-NL" dirty="0" err="1"/>
              <a:t>number</a:t>
            </a:r>
            <a:r>
              <a:rPr lang="nl-NL" dirty="0"/>
              <a:t> / percentage of trips that </a:t>
            </a:r>
            <a:r>
              <a:rPr lang="nl-NL" dirty="0" err="1"/>
              <a:t>exceeded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maximum </a:t>
            </a:r>
            <a:r>
              <a:rPr lang="nl-NL" dirty="0" err="1"/>
              <a:t>allowed</a:t>
            </a:r>
            <a:r>
              <a:rPr lang="nl-NL" dirty="0"/>
              <a:t> </a:t>
            </a:r>
            <a:r>
              <a:rPr lang="nl-NL" dirty="0" err="1"/>
              <a:t>axle</a:t>
            </a:r>
            <a:r>
              <a:rPr lang="nl-NL" dirty="0"/>
              <a:t> loads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Processing large </a:t>
            </a:r>
            <a:r>
              <a:rPr lang="nl-NL" dirty="0" err="1"/>
              <a:t>amounts</a:t>
            </a:r>
            <a:r>
              <a:rPr lang="nl-NL" dirty="0"/>
              <a:t> of </a:t>
            </a:r>
            <a:r>
              <a:rPr lang="nl-NL" dirty="0" err="1"/>
              <a:t>raw</a:t>
            </a:r>
            <a:r>
              <a:rPr lang="nl-NL" dirty="0"/>
              <a:t> data </a:t>
            </a:r>
            <a:r>
              <a:rPr lang="nl-NL" dirty="0" err="1"/>
              <a:t>into</a:t>
            </a:r>
            <a:r>
              <a:rPr lang="nl-NL" dirty="0"/>
              <a:t> performance indicators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64" y="4279404"/>
            <a:ext cx="13393488" cy="35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3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sz="4000" dirty="0"/>
              <a:t>How </a:t>
            </a:r>
            <a:r>
              <a:rPr lang="nl-NL" sz="4000" dirty="0" err="1"/>
              <a:t>can</a:t>
            </a:r>
            <a:r>
              <a:rPr lang="nl-NL" sz="4000" dirty="0"/>
              <a:t> </a:t>
            </a:r>
            <a:r>
              <a:rPr lang="nl-NL" sz="4000" dirty="0" err="1"/>
              <a:t>this</a:t>
            </a:r>
            <a:r>
              <a:rPr lang="nl-NL" sz="4000" dirty="0"/>
              <a:t> </a:t>
            </a:r>
            <a:r>
              <a:rPr lang="nl-NL" sz="4000" dirty="0" err="1"/>
              <a:t>be</a:t>
            </a:r>
            <a:r>
              <a:rPr lang="nl-NL" sz="4000" dirty="0"/>
              <a:t> </a:t>
            </a:r>
            <a:r>
              <a:rPr lang="nl-NL" sz="4000" dirty="0" err="1"/>
              <a:t>improved</a:t>
            </a:r>
            <a:r>
              <a:rPr lang="nl-NL" sz="4000" dirty="0"/>
              <a:t>?</a:t>
            </a:r>
          </a:p>
          <a:p>
            <a:pPr lvl="1"/>
            <a:r>
              <a:rPr lang="nl-NL" dirty="0"/>
              <a:t>Combination of different data sources?</a:t>
            </a:r>
          </a:p>
          <a:p>
            <a:pPr lvl="1"/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structures</a:t>
            </a:r>
            <a:r>
              <a:rPr lang="nl-NL" dirty="0"/>
              <a:t> are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selected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How do you </a:t>
            </a:r>
            <a:r>
              <a:rPr lang="nl-NL" dirty="0" err="1"/>
              <a:t>calculate</a:t>
            </a:r>
            <a:r>
              <a:rPr lang="nl-NL" dirty="0"/>
              <a:t> ‘</a:t>
            </a:r>
            <a:r>
              <a:rPr lang="nl-NL" dirty="0" err="1"/>
              <a:t>total</a:t>
            </a:r>
            <a:r>
              <a:rPr lang="nl-NL" dirty="0"/>
              <a:t> load’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vehicles</a:t>
            </a:r>
            <a:r>
              <a:rPr lang="nl-NL" dirty="0"/>
              <a:t> are ‘intelligent’, or share data?</a:t>
            </a:r>
          </a:p>
          <a:p>
            <a:pPr lvl="1"/>
            <a:r>
              <a:rPr lang="nl-NL" dirty="0"/>
              <a:t>How do you </a:t>
            </a:r>
            <a:r>
              <a:rPr lang="nl-NL" dirty="0" err="1"/>
              <a:t>efficiently</a:t>
            </a:r>
            <a:r>
              <a:rPr lang="nl-NL" dirty="0"/>
              <a:t> </a:t>
            </a:r>
            <a:r>
              <a:rPr lang="nl-NL" dirty="0" err="1"/>
              <a:t>determine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load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road</a:t>
            </a:r>
            <a:r>
              <a:rPr lang="nl-NL" dirty="0"/>
              <a:t>?</a:t>
            </a:r>
          </a:p>
          <a:p>
            <a:pPr lvl="1"/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makes</a:t>
            </a:r>
            <a:r>
              <a:rPr lang="nl-NL" dirty="0"/>
              <a:t> a </a:t>
            </a:r>
            <a:r>
              <a:rPr lang="nl-NL" dirty="0" err="1"/>
              <a:t>good</a:t>
            </a:r>
            <a:r>
              <a:rPr lang="nl-NL" dirty="0"/>
              <a:t> performance indicator?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Processing large </a:t>
            </a:r>
            <a:r>
              <a:rPr lang="nl-NL" dirty="0" err="1"/>
              <a:t>amounts</a:t>
            </a:r>
            <a:r>
              <a:rPr lang="nl-NL" dirty="0"/>
              <a:t> of </a:t>
            </a:r>
            <a:r>
              <a:rPr lang="nl-NL" dirty="0" err="1"/>
              <a:t>raw</a:t>
            </a:r>
            <a:r>
              <a:rPr lang="nl-NL" dirty="0"/>
              <a:t> data </a:t>
            </a:r>
            <a:r>
              <a:rPr lang="nl-NL" dirty="0" err="1"/>
              <a:t>into</a:t>
            </a:r>
            <a:r>
              <a:rPr lang="nl-NL" dirty="0"/>
              <a:t> performance indicators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1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>
          <a:xfrm>
            <a:off x="1151112" y="2335188"/>
            <a:ext cx="15769752" cy="6264695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Lessons Learned: General</a:t>
            </a:r>
          </a:p>
          <a:p>
            <a:r>
              <a:rPr lang="en-GB" sz="2400" dirty="0"/>
              <a:t>Focus of the pilot on EMS1s due to data availability and clear regulations.</a:t>
            </a:r>
          </a:p>
          <a:p>
            <a:r>
              <a:rPr lang="en-GB" sz="2400" dirty="0"/>
              <a:t>Challenges in scaling up to other transport types due to diversity in nationalities of carriers.</a:t>
            </a:r>
          </a:p>
          <a:p>
            <a:r>
              <a:rPr lang="en-GB" sz="2400" dirty="0"/>
              <a:t>Need for collaboration between road authorities and logistics companies to address concerns.</a:t>
            </a:r>
          </a:p>
          <a:p>
            <a:r>
              <a:rPr lang="en-GB" sz="2400" dirty="0"/>
              <a:t>Importance of making advantages of the monitoring system clear for logistics companies.</a:t>
            </a:r>
          </a:p>
          <a:p>
            <a:r>
              <a:rPr lang="en-GB" sz="2400" dirty="0"/>
              <a:t>Shifting workload towards a more equal balance between logistics companies and road authorities.</a:t>
            </a:r>
          </a:p>
          <a:p>
            <a:r>
              <a:rPr lang="en-GB" sz="2400" dirty="0"/>
              <a:t>The role of an independent intermediary for data accuracy and trustworthiness.</a:t>
            </a:r>
          </a:p>
          <a:p>
            <a:r>
              <a:rPr lang="en-GB" sz="2400" dirty="0"/>
              <a:t>Need for digitization and a workable digital map for the exemption map.</a:t>
            </a:r>
          </a:p>
          <a:p>
            <a:pPr marL="0" indent="0">
              <a:buNone/>
            </a:pPr>
            <a:r>
              <a:rPr lang="en-GB" sz="2400" b="1" dirty="0"/>
              <a:t>Lessons Learned: The Process</a:t>
            </a:r>
          </a:p>
          <a:p>
            <a:r>
              <a:rPr lang="en-GB" sz="2400" dirty="0"/>
              <a:t>Not all transportation companies use integrated route navigation systems.</a:t>
            </a:r>
          </a:p>
          <a:p>
            <a:r>
              <a:rPr lang="en-GB" sz="2400" dirty="0"/>
              <a:t>Difficulty in verifying weight declarations with actual axle loads.</a:t>
            </a:r>
          </a:p>
          <a:p>
            <a:r>
              <a:rPr lang="en-GB" sz="2400" dirty="0"/>
              <a:t>Challenges in tracking CO2 emissions and the need for standardized measurements.</a:t>
            </a:r>
          </a:p>
          <a:p>
            <a:r>
              <a:rPr lang="en-GB" sz="2400" dirty="0"/>
              <a:t>Difficulty in classifying goods and understanding what is being transported.</a:t>
            </a:r>
          </a:p>
          <a:p>
            <a:r>
              <a:rPr lang="en-GB" sz="2400" dirty="0"/>
              <a:t>The need for standardizing names or abbreviations for origin-destination terminals.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 &amp; Action points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971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Insights from the pilot regarding the effectiveness of the monitoring system.</a:t>
            </a:r>
          </a:p>
          <a:p>
            <a:r>
              <a:rPr lang="en-GB" dirty="0"/>
              <a:t>Potential for improved transparency in goods transport.</a:t>
            </a:r>
          </a:p>
          <a:p>
            <a:r>
              <a:rPr lang="en-GB" dirty="0"/>
              <a:t>Challenges to be addressed when scaling up.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24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sz="3600" dirty="0"/>
              <a:t>Goal of </a:t>
            </a:r>
            <a:r>
              <a:rPr lang="nl-NL" sz="3600" dirty="0" err="1"/>
              <a:t>the</a:t>
            </a:r>
            <a:r>
              <a:rPr lang="nl-NL" sz="3600" dirty="0"/>
              <a:t> </a:t>
            </a:r>
            <a:r>
              <a:rPr lang="nl-NL" sz="3600" dirty="0" err="1"/>
              <a:t>study</a:t>
            </a:r>
            <a:endParaRPr lang="nl-NL" sz="3600" dirty="0"/>
          </a:p>
          <a:p>
            <a:r>
              <a:rPr lang="nl-NL" sz="3600" dirty="0"/>
              <a:t>Consortium</a:t>
            </a:r>
          </a:p>
          <a:p>
            <a:r>
              <a:rPr lang="nl-NL" sz="3600" dirty="0"/>
              <a:t>Pilot approach</a:t>
            </a:r>
          </a:p>
          <a:p>
            <a:r>
              <a:rPr lang="nl-NL" sz="3600" dirty="0"/>
              <a:t>Pilot </a:t>
            </a:r>
            <a:r>
              <a:rPr lang="nl-NL" sz="3600" dirty="0" err="1"/>
              <a:t>conclusion</a:t>
            </a:r>
            <a:endParaRPr lang="nl-NL" sz="3600" dirty="0"/>
          </a:p>
          <a:p>
            <a:r>
              <a:rPr lang="nl-NL" sz="3600" dirty="0" err="1"/>
              <a:t>Lessons-learned</a:t>
            </a:r>
            <a:r>
              <a:rPr lang="nl-NL" sz="3600" dirty="0"/>
              <a:t> &amp; </a:t>
            </a:r>
            <a:r>
              <a:rPr lang="nl-NL" sz="3600" dirty="0" err="1"/>
              <a:t>recommendations</a:t>
            </a:r>
            <a:endParaRPr lang="nl-NL" sz="3600" dirty="0"/>
          </a:p>
          <a:p>
            <a:r>
              <a:rPr lang="nl-NL" sz="3600" dirty="0"/>
              <a:t>Processing </a:t>
            </a:r>
            <a:r>
              <a:rPr lang="nl-NL" sz="3600" dirty="0" err="1"/>
              <a:t>raw</a:t>
            </a:r>
            <a:r>
              <a:rPr lang="nl-NL" sz="3600" dirty="0"/>
              <a:t> data </a:t>
            </a:r>
            <a:r>
              <a:rPr lang="nl-NL" sz="3600" dirty="0" err="1"/>
              <a:t>into</a:t>
            </a:r>
            <a:r>
              <a:rPr lang="nl-NL" sz="3600" dirty="0"/>
              <a:t> performance indicators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XXX, XXX, XXX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352" y="2623220"/>
            <a:ext cx="5304670" cy="2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26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Establish a robust data assurance mechanism through an independent intermediary party.</a:t>
            </a:r>
          </a:p>
          <a:p>
            <a:r>
              <a:rPr lang="en-GB" dirty="0"/>
              <a:t>Clearly communicate advantages to logistic companies and align KPIs with their goals.</a:t>
            </a:r>
          </a:p>
          <a:p>
            <a:r>
              <a:rPr lang="en-GB" dirty="0"/>
              <a:t>Investigate the influence of average fuel use on total vehicle load.</a:t>
            </a:r>
          </a:p>
          <a:p>
            <a:r>
              <a:rPr lang="en-GB" dirty="0"/>
              <a:t>Further investigate challenges related to axle load monitoring, emission assessment, tire pressure measurement, and the EMS1 exemption map.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Recommendations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5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2000" dirty="0"/>
              <a:t>To address the growing road traffic and infrastructure replacement needs in a more sustainable manner.</a:t>
            </a:r>
          </a:p>
          <a:p>
            <a:r>
              <a:rPr lang="en-GB" sz="2000" dirty="0"/>
              <a:t>To assess the impact of road transport, especially with regard to varying weights and axle loads, and implement measures to minimize impact and safety risks.</a:t>
            </a:r>
          </a:p>
          <a:p>
            <a:r>
              <a:rPr lang="en-GB" sz="2000" dirty="0"/>
              <a:t>To explore the feasibility and scalability of a continuous monitoring system for the compliance with transportation regulations and to identify associated risks and effects.</a:t>
            </a:r>
          </a:p>
          <a:p>
            <a:r>
              <a:rPr lang="en-GB" sz="2000" dirty="0"/>
              <a:t>To support the objectives of the Goods Transport Agenda and further digitalization efforts in the transportation sector.</a:t>
            </a:r>
          </a:p>
          <a:p>
            <a:r>
              <a:rPr lang="en-GB" sz="2000" dirty="0"/>
              <a:t>To identify technical challenges and opportunities for improvement in various transportation scenarios, including hazardous materials, long and heavy freight vehicles, and others.</a:t>
            </a:r>
          </a:p>
          <a:p>
            <a:r>
              <a:rPr lang="en-GB" sz="2000" dirty="0"/>
              <a:t>To promote the use of data and information for better management of road transportation and risk mitigation.</a:t>
            </a:r>
          </a:p>
          <a:p>
            <a:r>
              <a:rPr lang="en-GB" sz="2000" dirty="0"/>
              <a:t>To establish a legal and policy framework for the legitimacy and legality of intelligent access to the transportation network.</a:t>
            </a:r>
          </a:p>
          <a:p>
            <a:r>
              <a:rPr lang="en-GB" sz="2000" dirty="0"/>
              <a:t>To contribute to the harmonization of policies for intelligent access to special road transport, in line with European Union guidelines.</a:t>
            </a:r>
          </a:p>
          <a:p>
            <a:r>
              <a:rPr lang="en-GB" sz="2000" dirty="0"/>
              <a:t>To emphasize the importance of knowledge expansion, technical problem-solving, and collaboration among stakeholders to enable the scaling of intelligent access initiatives.</a:t>
            </a:r>
          </a:p>
          <a:p>
            <a:r>
              <a:rPr lang="en-GB" sz="2000" dirty="0"/>
              <a:t>To define roles and responsibilities within the data and information management chain, focusing on data quality, security, and the reduction of administrative burdens.</a:t>
            </a:r>
          </a:p>
          <a:p>
            <a:r>
              <a:rPr lang="en-GB" sz="2000" dirty="0"/>
              <a:t>To consider various enforcement options, such as automated notifications and additional camera surveillance, for transporters who do not comply with regulations.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Goal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study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9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>
          <a:xfrm>
            <a:off x="3239344" y="2530288"/>
            <a:ext cx="15773400" cy="5976664"/>
          </a:xfrm>
        </p:spPr>
        <p:txBody>
          <a:bodyPr/>
          <a:lstStyle/>
          <a:p>
            <a:r>
              <a:rPr lang="nl-NL" sz="2400" b="1" dirty="0"/>
              <a:t>V-tron</a:t>
            </a:r>
          </a:p>
          <a:p>
            <a:pPr lvl="1"/>
            <a:r>
              <a:rPr lang="nl-NL" sz="1800" dirty="0"/>
              <a:t>Expertise in ‘</a:t>
            </a:r>
            <a:r>
              <a:rPr lang="nl-NL" sz="1800" dirty="0" err="1"/>
              <a:t>Connected</a:t>
            </a:r>
            <a:r>
              <a:rPr lang="nl-NL" sz="1800" dirty="0"/>
              <a:t> </a:t>
            </a:r>
            <a:r>
              <a:rPr lang="nl-NL" sz="1800" dirty="0" err="1"/>
              <a:t>Car</a:t>
            </a:r>
            <a:r>
              <a:rPr lang="nl-NL" sz="1800" dirty="0"/>
              <a:t>’ and ‘Driver Safety’ systems</a:t>
            </a:r>
          </a:p>
          <a:p>
            <a:pPr lvl="1"/>
            <a:r>
              <a:rPr lang="nl-NL" sz="1800" dirty="0"/>
              <a:t>Data </a:t>
            </a:r>
            <a:r>
              <a:rPr lang="nl-NL" sz="1800" dirty="0" err="1"/>
              <a:t>collection</a:t>
            </a:r>
            <a:r>
              <a:rPr lang="nl-NL" sz="1800" dirty="0"/>
              <a:t> from </a:t>
            </a:r>
            <a:r>
              <a:rPr lang="nl-NL" sz="1800" dirty="0" err="1"/>
              <a:t>participating</a:t>
            </a:r>
            <a:r>
              <a:rPr lang="nl-NL" sz="1800" dirty="0"/>
              <a:t> EMS1s </a:t>
            </a:r>
            <a:r>
              <a:rPr lang="nl-NL" sz="1800" dirty="0" err="1"/>
              <a:t>using</a:t>
            </a:r>
            <a:r>
              <a:rPr lang="nl-NL" sz="1800" dirty="0"/>
              <a:t> T&amp;T and ADAS systems</a:t>
            </a:r>
          </a:p>
          <a:p>
            <a:r>
              <a:rPr lang="nl-NL" sz="2400" b="1" dirty="0"/>
              <a:t>MAPtm</a:t>
            </a:r>
          </a:p>
          <a:p>
            <a:pPr lvl="1"/>
            <a:r>
              <a:rPr lang="nl-NL" sz="1800" dirty="0"/>
              <a:t>Expertise in </a:t>
            </a:r>
            <a:r>
              <a:rPr lang="nl-NL" sz="1800" dirty="0" err="1"/>
              <a:t>formulating</a:t>
            </a:r>
            <a:r>
              <a:rPr lang="nl-NL" sz="1800" dirty="0"/>
              <a:t> </a:t>
            </a:r>
            <a:r>
              <a:rPr lang="nl-NL" sz="1800" dirty="0" err="1"/>
              <a:t>KPIs</a:t>
            </a:r>
            <a:r>
              <a:rPr lang="nl-NL" sz="1800" dirty="0"/>
              <a:t>, data analysis, and </a:t>
            </a:r>
            <a:r>
              <a:rPr lang="nl-NL" sz="1800" dirty="0" err="1"/>
              <a:t>creating</a:t>
            </a:r>
            <a:r>
              <a:rPr lang="nl-NL" sz="1800" dirty="0"/>
              <a:t> dashboards</a:t>
            </a:r>
          </a:p>
          <a:p>
            <a:pPr lvl="1"/>
            <a:r>
              <a:rPr lang="nl-NL" sz="1800" dirty="0" err="1"/>
              <a:t>Preparation</a:t>
            </a:r>
            <a:r>
              <a:rPr lang="nl-NL" sz="1800" dirty="0"/>
              <a:t> of </a:t>
            </a:r>
            <a:r>
              <a:rPr lang="nl-NL" sz="1800" dirty="0" err="1"/>
              <a:t>monthly</a:t>
            </a:r>
            <a:r>
              <a:rPr lang="nl-NL" sz="1800" dirty="0"/>
              <a:t> </a:t>
            </a:r>
            <a:r>
              <a:rPr lang="nl-NL" sz="1800" dirty="0" err="1"/>
              <a:t>reports</a:t>
            </a:r>
            <a:endParaRPr lang="nl-NL" sz="1800" dirty="0"/>
          </a:p>
          <a:p>
            <a:r>
              <a:rPr lang="nl-NL" sz="2400" b="1" dirty="0"/>
              <a:t>Hogeschool Arnhem Nijmegen – Automotive Research</a:t>
            </a:r>
          </a:p>
          <a:p>
            <a:pPr lvl="1"/>
            <a:r>
              <a:rPr lang="nl-NL" sz="1800" dirty="0"/>
              <a:t>Support in </a:t>
            </a:r>
            <a:r>
              <a:rPr lang="nl-NL" sz="1800" dirty="0" err="1"/>
              <a:t>the</a:t>
            </a:r>
            <a:r>
              <a:rPr lang="nl-NL" sz="1800" dirty="0"/>
              <a:t> field of intelligent </a:t>
            </a:r>
            <a:r>
              <a:rPr lang="nl-NL" sz="1800" dirty="0" err="1"/>
              <a:t>infrastructure</a:t>
            </a:r>
            <a:r>
              <a:rPr lang="nl-NL" sz="1800" dirty="0"/>
              <a:t>, </a:t>
            </a:r>
            <a:r>
              <a:rPr lang="nl-NL" sz="1800" dirty="0" err="1"/>
              <a:t>road</a:t>
            </a:r>
            <a:r>
              <a:rPr lang="nl-NL" sz="1800" dirty="0"/>
              <a:t> transport, and real-time data </a:t>
            </a:r>
            <a:r>
              <a:rPr lang="nl-NL" sz="1800" dirty="0" err="1"/>
              <a:t>extraction</a:t>
            </a:r>
            <a:endParaRPr lang="nl-NL" sz="1800" dirty="0"/>
          </a:p>
          <a:p>
            <a:r>
              <a:rPr lang="nl-NL" sz="2400" b="1" dirty="0"/>
              <a:t>Bolk Transport</a:t>
            </a:r>
          </a:p>
          <a:p>
            <a:pPr lvl="1"/>
            <a:r>
              <a:rPr lang="nl-NL" sz="1800" dirty="0" err="1"/>
              <a:t>Contribution</a:t>
            </a:r>
            <a:r>
              <a:rPr lang="nl-NL" sz="1800" dirty="0"/>
              <a:t> of 2 EMS1s</a:t>
            </a:r>
          </a:p>
          <a:p>
            <a:pPr lvl="1"/>
            <a:r>
              <a:rPr lang="nl-NL" sz="1800" dirty="0">
                <a:sym typeface="Wingdings" panose="05000000000000000000" pitchFamily="2" charset="2"/>
              </a:rPr>
              <a:t>Setting up </a:t>
            </a:r>
            <a:r>
              <a:rPr lang="nl-NL" sz="1800" dirty="0" err="1">
                <a:sym typeface="Wingdings" panose="05000000000000000000" pitchFamily="2" charset="2"/>
              </a:rPr>
              <a:t>an</a:t>
            </a:r>
            <a:r>
              <a:rPr lang="nl-NL" sz="1800" dirty="0">
                <a:sym typeface="Wingdings" panose="05000000000000000000" pitchFamily="2" charset="2"/>
              </a:rPr>
              <a:t> API </a:t>
            </a:r>
            <a:r>
              <a:rPr lang="nl-NL" sz="1800" dirty="0" err="1">
                <a:sym typeface="Wingdings" panose="05000000000000000000" pitchFamily="2" charset="2"/>
              </a:rPr>
              <a:t>for</a:t>
            </a:r>
            <a:r>
              <a:rPr lang="nl-NL" sz="1800" dirty="0">
                <a:sym typeface="Wingdings" panose="05000000000000000000" pitchFamily="2" charset="2"/>
              </a:rPr>
              <a:t> data exchange</a:t>
            </a:r>
            <a:endParaRPr lang="nl-NL" sz="1800" dirty="0"/>
          </a:p>
          <a:p>
            <a:pPr lvl="1"/>
            <a:r>
              <a:rPr lang="nl-NL" sz="1800" dirty="0"/>
              <a:t>Data </a:t>
            </a:r>
            <a:r>
              <a:rPr lang="nl-NL" sz="1800" dirty="0" err="1"/>
              <a:t>extration</a:t>
            </a:r>
            <a:r>
              <a:rPr lang="nl-NL" sz="1800" dirty="0"/>
              <a:t> from vehicle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cloud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service provider</a:t>
            </a:r>
            <a:endParaRPr lang="nl-NL" sz="1800" dirty="0">
              <a:sym typeface="Wingdings" panose="05000000000000000000" pitchFamily="2" charset="2"/>
            </a:endParaRPr>
          </a:p>
          <a:p>
            <a:r>
              <a:rPr lang="en-GB" sz="2400" b="1" dirty="0" err="1"/>
              <a:t>Rijkswaterstaat</a:t>
            </a:r>
            <a:r>
              <a:rPr lang="en-GB" sz="2400" b="1" dirty="0"/>
              <a:t>, the executive agency of the Ministry of Infrastructure and Water Management</a:t>
            </a:r>
          </a:p>
          <a:p>
            <a:pPr lvl="1"/>
            <a:r>
              <a:rPr lang="nl-NL" sz="1800" dirty="0"/>
              <a:t>Client of </a:t>
            </a:r>
            <a:r>
              <a:rPr lang="nl-NL" sz="1800" dirty="0" err="1"/>
              <a:t>the</a:t>
            </a:r>
            <a:r>
              <a:rPr lang="nl-NL" sz="1800" dirty="0"/>
              <a:t> pilot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Consortium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96" y="2767236"/>
            <a:ext cx="2135783" cy="5969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62" y="3796271"/>
            <a:ext cx="1276216" cy="5913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6" y="4639444"/>
            <a:ext cx="1264242" cy="83953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3" y="6101653"/>
            <a:ext cx="2334567" cy="615560"/>
          </a:xfrm>
          <a:prstGeom prst="rect">
            <a:avLst/>
          </a:prstGeom>
        </p:spPr>
      </p:pic>
      <p:pic>
        <p:nvPicPr>
          <p:cNvPr id="1026" name="Picture 2" descr="https://www.ppsnetwerk.nl/content/uploads/RijksWaterStaat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50" y="6836372"/>
            <a:ext cx="1693761" cy="10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4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/>
            <a:r>
              <a:rPr lang="nl-NL" sz="2000" b="1" kern="0" dirty="0" err="1"/>
              <a:t>Determining</a:t>
            </a:r>
            <a:r>
              <a:rPr lang="nl-NL" sz="2000" b="1" kern="0" dirty="0"/>
              <a:t> </a:t>
            </a:r>
            <a:r>
              <a:rPr lang="nl-NL" sz="2000" b="1" kern="0" dirty="0" err="1"/>
              <a:t>requirements</a:t>
            </a:r>
            <a:r>
              <a:rPr lang="nl-NL" sz="2000" b="1" kern="0" dirty="0"/>
              <a:t> and </a:t>
            </a:r>
            <a:r>
              <a:rPr lang="nl-NL" sz="2000" b="1" kern="0" dirty="0" err="1"/>
              <a:t>elaborating</a:t>
            </a:r>
            <a:r>
              <a:rPr lang="nl-NL" sz="2000" b="1" kern="0" dirty="0"/>
              <a:t> </a:t>
            </a:r>
            <a:r>
              <a:rPr lang="nl-NL" sz="2000" b="1" kern="0" dirty="0" err="1"/>
              <a:t>the</a:t>
            </a:r>
            <a:r>
              <a:rPr lang="nl-NL" sz="2000" b="1" kern="0" dirty="0"/>
              <a:t> </a:t>
            </a:r>
            <a:r>
              <a:rPr lang="nl-NL" sz="2000" b="1" kern="0" dirty="0" err="1"/>
              <a:t>request</a:t>
            </a:r>
            <a:r>
              <a:rPr lang="nl-NL" sz="2000" b="1" kern="0" dirty="0"/>
              <a:t> </a:t>
            </a:r>
            <a:r>
              <a:rPr lang="nl-NL" sz="2000" b="1" kern="0" dirty="0" err="1"/>
              <a:t>specifications</a:t>
            </a:r>
            <a:r>
              <a:rPr lang="nl-NL" sz="2000" b="1" kern="0" dirty="0"/>
              <a:t> </a:t>
            </a:r>
            <a:r>
              <a:rPr lang="nl-NL" sz="2000" b="1" kern="0" dirty="0" err="1"/>
              <a:t>for</a:t>
            </a:r>
            <a:r>
              <a:rPr lang="nl-NL" sz="2000" b="1" kern="0" dirty="0"/>
              <a:t> </a:t>
            </a:r>
            <a:r>
              <a:rPr lang="nl-NL" sz="2000" b="1" kern="0" dirty="0" err="1"/>
              <a:t>creating</a:t>
            </a:r>
            <a:r>
              <a:rPr lang="nl-NL" sz="2000" b="1" kern="0" dirty="0"/>
              <a:t> </a:t>
            </a:r>
            <a:r>
              <a:rPr lang="nl-NL" sz="2000" b="1" kern="0" dirty="0" err="1"/>
              <a:t>KPIs</a:t>
            </a:r>
            <a:r>
              <a:rPr lang="nl-NL" sz="2000" b="1" kern="0" dirty="0"/>
              <a:t> </a:t>
            </a:r>
            <a:r>
              <a:rPr lang="nl-NL" sz="2000" b="1" kern="0" dirty="0" err="1"/>
              <a:t>for</a:t>
            </a:r>
            <a:r>
              <a:rPr lang="nl-NL" sz="2000" b="1" kern="0" dirty="0"/>
              <a:t> </a:t>
            </a:r>
            <a:r>
              <a:rPr lang="nl-NL" sz="2000" b="1" kern="0" dirty="0" err="1"/>
              <a:t>monthly</a:t>
            </a:r>
            <a:r>
              <a:rPr lang="nl-NL" sz="2000" b="1" kern="0" dirty="0"/>
              <a:t> </a:t>
            </a:r>
            <a:r>
              <a:rPr lang="nl-NL" sz="2000" b="1" kern="0" dirty="0" err="1"/>
              <a:t>reporting</a:t>
            </a:r>
            <a:endParaRPr lang="nl-NL" sz="2000" b="1" kern="0" dirty="0"/>
          </a:p>
          <a:p>
            <a:pPr marL="457200" indent="-457200"/>
            <a:r>
              <a:rPr lang="nl-NL" sz="2000" b="1" kern="0" dirty="0"/>
              <a:t>Inventory of </a:t>
            </a:r>
            <a:r>
              <a:rPr lang="nl-NL" sz="2000" b="1" kern="0" dirty="0" err="1"/>
              <a:t>existing</a:t>
            </a:r>
            <a:r>
              <a:rPr lang="nl-NL" sz="2000" b="1" kern="0" dirty="0"/>
              <a:t> sensors and </a:t>
            </a:r>
            <a:r>
              <a:rPr lang="nl-NL" sz="2000" b="1" kern="0" dirty="0" err="1"/>
              <a:t>methods</a:t>
            </a:r>
            <a:r>
              <a:rPr lang="nl-NL" sz="2000" b="1" kern="0" dirty="0"/>
              <a:t> </a:t>
            </a:r>
            <a:r>
              <a:rPr lang="nl-NL" sz="2000" b="1" kern="0" dirty="0" err="1"/>
              <a:t>for</a:t>
            </a:r>
            <a:r>
              <a:rPr lang="nl-NL" sz="2000" b="1" kern="0" dirty="0"/>
              <a:t> data </a:t>
            </a:r>
            <a:r>
              <a:rPr lang="nl-NL" sz="2000" b="1" kern="0" dirty="0" err="1"/>
              <a:t>extraction</a:t>
            </a:r>
            <a:endParaRPr lang="nl-NL" sz="2000" b="1" kern="0" dirty="0"/>
          </a:p>
          <a:p>
            <a:pPr marL="800100" lvl="1" indent="-342900"/>
            <a:r>
              <a:rPr lang="nl-NL" sz="1800" kern="0" dirty="0"/>
              <a:t>Installation missing sensors (TPMS)</a:t>
            </a:r>
          </a:p>
          <a:p>
            <a:pPr marL="800100" lvl="1" indent="-342900"/>
            <a:r>
              <a:rPr lang="nl-NL" sz="1800" kern="0" dirty="0" err="1"/>
              <a:t>Installating</a:t>
            </a:r>
            <a:r>
              <a:rPr lang="nl-NL" sz="1800" kern="0" dirty="0"/>
              <a:t> </a:t>
            </a:r>
            <a:r>
              <a:rPr lang="nl-NL" sz="1800" kern="0" dirty="0" err="1"/>
              <a:t>our</a:t>
            </a:r>
            <a:r>
              <a:rPr lang="nl-NL" sz="1800" kern="0" dirty="0"/>
              <a:t> video </a:t>
            </a:r>
            <a:r>
              <a:rPr lang="nl-NL" sz="1800" kern="0" dirty="0" err="1"/>
              <a:t>recording</a:t>
            </a:r>
            <a:r>
              <a:rPr lang="nl-NL" sz="1800" kern="0" dirty="0"/>
              <a:t> equipment</a:t>
            </a:r>
          </a:p>
          <a:p>
            <a:pPr marL="800100" lvl="1" indent="-342900"/>
            <a:r>
              <a:rPr lang="nl-NL" sz="1800" kern="0" dirty="0" err="1"/>
              <a:t>Installing</a:t>
            </a:r>
            <a:r>
              <a:rPr lang="nl-NL" sz="1800" kern="0" dirty="0"/>
              <a:t> track-and-trace equipment</a:t>
            </a:r>
          </a:p>
          <a:p>
            <a:pPr marL="800100" lvl="1" indent="-342900"/>
            <a:r>
              <a:rPr lang="nl-NL" sz="1800" kern="0" dirty="0" err="1"/>
              <a:t>Installing</a:t>
            </a:r>
            <a:r>
              <a:rPr lang="nl-NL" sz="1800" kern="0" dirty="0"/>
              <a:t> ADAS-camera</a:t>
            </a:r>
          </a:p>
          <a:p>
            <a:pPr marL="457200" indent="-457200"/>
            <a:r>
              <a:rPr lang="nl-NL" sz="2000" b="1" kern="0" dirty="0"/>
              <a:t>Setting up automatic data exchange </a:t>
            </a:r>
            <a:r>
              <a:rPr lang="nl-NL" sz="2000" b="1" kern="0" dirty="0" err="1"/>
              <a:t>through</a:t>
            </a:r>
            <a:r>
              <a:rPr lang="nl-NL" sz="2000" b="1" kern="0" dirty="0"/>
              <a:t> API &amp; V-tron</a:t>
            </a:r>
          </a:p>
          <a:p>
            <a:pPr marL="800100" lvl="1" indent="-342900"/>
            <a:r>
              <a:rPr lang="nl-NL" sz="1800" kern="0" dirty="0"/>
              <a:t>Trip data</a:t>
            </a:r>
          </a:p>
          <a:p>
            <a:pPr marL="800100" lvl="1" indent="-342900"/>
            <a:r>
              <a:rPr lang="nl-NL" sz="1800" kern="0" dirty="0"/>
              <a:t>Vehicle sensor data</a:t>
            </a:r>
          </a:p>
          <a:p>
            <a:pPr marL="457200" indent="-457200"/>
            <a:r>
              <a:rPr lang="nl-NL" sz="2000" b="1" kern="0" dirty="0"/>
              <a:t>Processing (</a:t>
            </a:r>
            <a:r>
              <a:rPr lang="nl-NL" sz="2000" b="1" kern="0" dirty="0" err="1"/>
              <a:t>aggregating</a:t>
            </a:r>
            <a:r>
              <a:rPr lang="nl-NL" sz="2000" b="1" kern="0" dirty="0"/>
              <a:t>) </a:t>
            </a:r>
            <a:r>
              <a:rPr lang="nl-NL" sz="2000" b="1" kern="0" dirty="0" err="1"/>
              <a:t>the</a:t>
            </a:r>
            <a:r>
              <a:rPr lang="nl-NL" sz="2000" b="1" kern="0" dirty="0"/>
              <a:t> data </a:t>
            </a:r>
            <a:r>
              <a:rPr lang="nl-NL" sz="2000" b="1" kern="0" dirty="0" err="1"/>
              <a:t>for</a:t>
            </a:r>
            <a:r>
              <a:rPr lang="nl-NL" sz="2000" b="1" kern="0" dirty="0"/>
              <a:t> </a:t>
            </a:r>
            <a:r>
              <a:rPr lang="nl-NL" sz="2000" b="1" kern="0" dirty="0" err="1"/>
              <a:t>reporting</a:t>
            </a:r>
            <a:endParaRPr lang="nl-NL" sz="2000" b="1" kern="0" dirty="0"/>
          </a:p>
          <a:p>
            <a:pPr marL="457200" indent="-457200"/>
            <a:r>
              <a:rPr lang="nl-NL" sz="2000" b="1" kern="0" dirty="0" err="1"/>
              <a:t>Establishing</a:t>
            </a:r>
            <a:r>
              <a:rPr lang="nl-NL" sz="2000" b="1" kern="0" dirty="0"/>
              <a:t> a system </a:t>
            </a:r>
            <a:r>
              <a:rPr lang="nl-NL" sz="2000" b="1" kern="0" dirty="0" err="1"/>
              <a:t>for</a:t>
            </a:r>
            <a:r>
              <a:rPr lang="nl-NL" sz="2000" b="1" kern="0" dirty="0"/>
              <a:t> ‘urgent </a:t>
            </a:r>
            <a:r>
              <a:rPr lang="nl-NL" sz="2000" b="1" kern="0" dirty="0" err="1"/>
              <a:t>notifications</a:t>
            </a:r>
            <a:r>
              <a:rPr lang="nl-NL" sz="2000" b="1" kern="0" dirty="0"/>
              <a:t>’</a:t>
            </a:r>
          </a:p>
          <a:p>
            <a:pPr marL="800100" lvl="1" indent="-342900"/>
            <a:r>
              <a:rPr lang="nl-NL" sz="1800" kern="0" dirty="0"/>
              <a:t>In case of </a:t>
            </a:r>
            <a:r>
              <a:rPr lang="nl-NL" sz="1800" kern="0" dirty="0" err="1"/>
              <a:t>deviation</a:t>
            </a:r>
            <a:r>
              <a:rPr lang="nl-NL" sz="1800" kern="0" dirty="0"/>
              <a:t> from </a:t>
            </a:r>
            <a:r>
              <a:rPr lang="nl-NL" sz="1800" kern="0" dirty="0" err="1"/>
              <a:t>allowed</a:t>
            </a:r>
            <a:r>
              <a:rPr lang="nl-NL" sz="1800" kern="0" dirty="0"/>
              <a:t> </a:t>
            </a:r>
            <a:r>
              <a:rPr lang="nl-NL" sz="1800" kern="0" dirty="0" err="1"/>
              <a:t>location</a:t>
            </a:r>
            <a:r>
              <a:rPr lang="nl-NL" sz="1800" kern="0" dirty="0"/>
              <a:t>, </a:t>
            </a:r>
            <a:r>
              <a:rPr lang="nl-NL" sz="1800" kern="0" dirty="0" err="1"/>
              <a:t>overloading</a:t>
            </a:r>
            <a:r>
              <a:rPr lang="nl-NL" sz="1800" kern="0" dirty="0"/>
              <a:t>, and </a:t>
            </a:r>
            <a:r>
              <a:rPr lang="nl-NL" sz="1800" kern="0" dirty="0" err="1"/>
              <a:t>tire</a:t>
            </a:r>
            <a:r>
              <a:rPr lang="nl-NL" sz="1800" kern="0" dirty="0"/>
              <a:t> </a:t>
            </a:r>
            <a:r>
              <a:rPr lang="nl-NL" sz="1800" kern="0" dirty="0" err="1"/>
              <a:t>blowouts</a:t>
            </a:r>
            <a:endParaRPr lang="nl-NL" sz="1800" kern="0" dirty="0"/>
          </a:p>
          <a:p>
            <a:pPr marL="800100" lvl="1" indent="-342900"/>
            <a:r>
              <a:rPr lang="nl-NL" sz="1800" kern="0" dirty="0"/>
              <a:t>Set up </a:t>
            </a:r>
            <a:r>
              <a:rPr lang="nl-NL" sz="1800" kern="0" dirty="0" err="1"/>
              <a:t>through</a:t>
            </a:r>
            <a:r>
              <a:rPr lang="nl-NL" sz="1800" kern="0" dirty="0"/>
              <a:t> API </a:t>
            </a:r>
            <a:r>
              <a:rPr lang="nl-NL" sz="1800" kern="0" dirty="0" err="1"/>
              <a:t>to</a:t>
            </a:r>
            <a:r>
              <a:rPr lang="nl-NL" sz="1800" kern="0" dirty="0"/>
              <a:t> </a:t>
            </a:r>
            <a:r>
              <a:rPr lang="nl-NL" sz="1800" kern="0" dirty="0" err="1"/>
              <a:t>Police</a:t>
            </a:r>
            <a:r>
              <a:rPr lang="nl-NL" sz="1800" kern="0" dirty="0"/>
              <a:t> and RWS, </a:t>
            </a:r>
            <a:r>
              <a:rPr lang="nl-NL" sz="1800" kern="0" dirty="0" err="1"/>
              <a:t>still</a:t>
            </a:r>
            <a:r>
              <a:rPr lang="nl-NL" sz="1800" kern="0" dirty="0"/>
              <a:t> </a:t>
            </a:r>
            <a:r>
              <a:rPr lang="nl-NL" sz="1800" kern="0" dirty="0" err="1"/>
              <a:t>to</a:t>
            </a:r>
            <a:r>
              <a:rPr lang="nl-NL" sz="1800" kern="0" dirty="0"/>
              <a:t> </a:t>
            </a:r>
            <a:r>
              <a:rPr lang="nl-NL" sz="1800" kern="0" dirty="0" err="1"/>
              <a:t>be</a:t>
            </a:r>
            <a:r>
              <a:rPr lang="nl-NL" sz="1800" kern="0" dirty="0"/>
              <a:t> </a:t>
            </a:r>
            <a:r>
              <a:rPr lang="nl-NL" sz="1800" kern="0" dirty="0" err="1"/>
              <a:t>activated</a:t>
            </a:r>
            <a:endParaRPr lang="nl-NL" sz="1800" kern="0" dirty="0"/>
          </a:p>
          <a:p>
            <a:pPr marL="457200" indent="-457200"/>
            <a:r>
              <a:rPr lang="nl-NL" sz="2000" b="1" kern="0" dirty="0"/>
              <a:t>Reporting </a:t>
            </a:r>
            <a:r>
              <a:rPr lang="nl-NL" sz="2000" b="1" kern="0" dirty="0" err="1"/>
              <a:t>the</a:t>
            </a:r>
            <a:r>
              <a:rPr lang="nl-NL" sz="2000" b="1" kern="0" dirty="0"/>
              <a:t> </a:t>
            </a:r>
            <a:r>
              <a:rPr lang="nl-NL" sz="2000" b="1" kern="0" dirty="0" err="1"/>
              <a:t>received</a:t>
            </a:r>
            <a:r>
              <a:rPr lang="nl-NL" sz="2000" b="1" kern="0" dirty="0"/>
              <a:t> data in </a:t>
            </a:r>
            <a:r>
              <a:rPr lang="nl-NL" sz="2000" b="1" kern="0" dirty="0" err="1"/>
              <a:t>the</a:t>
            </a:r>
            <a:r>
              <a:rPr lang="nl-NL" sz="2000" b="1" kern="0" dirty="0"/>
              <a:t> </a:t>
            </a:r>
            <a:r>
              <a:rPr lang="nl-NL" sz="2000" b="1" kern="0" dirty="0" err="1"/>
              <a:t>monthly</a:t>
            </a:r>
            <a:r>
              <a:rPr lang="nl-NL" sz="2000" b="1" kern="0" dirty="0"/>
              <a:t> report</a:t>
            </a:r>
          </a:p>
          <a:p>
            <a:pPr marL="800100" lvl="1" indent="-342900"/>
            <a:r>
              <a:rPr lang="nl-NL" sz="1800" kern="0" dirty="0" err="1"/>
              <a:t>Iterative</a:t>
            </a:r>
            <a:r>
              <a:rPr lang="nl-NL" sz="1800" kern="0" dirty="0"/>
              <a:t> process </a:t>
            </a:r>
            <a:r>
              <a:rPr lang="nl-NL" sz="1800" kern="0" dirty="0" err="1"/>
              <a:t>during</a:t>
            </a:r>
            <a:r>
              <a:rPr lang="nl-NL" sz="1800" kern="0" dirty="0"/>
              <a:t> </a:t>
            </a:r>
            <a:r>
              <a:rPr lang="nl-NL" sz="1800" kern="0" dirty="0" err="1"/>
              <a:t>the</a:t>
            </a:r>
            <a:r>
              <a:rPr lang="nl-NL" sz="1800" kern="0" dirty="0"/>
              <a:t> </a:t>
            </a:r>
            <a:r>
              <a:rPr lang="nl-NL" sz="1800" kern="0" dirty="0" err="1"/>
              <a:t>pilot’s</a:t>
            </a:r>
            <a:r>
              <a:rPr lang="nl-NL" sz="1800" kern="0" dirty="0"/>
              <a:t> </a:t>
            </a:r>
            <a:r>
              <a:rPr lang="nl-NL" sz="1800" kern="0" dirty="0" err="1"/>
              <a:t>duration</a:t>
            </a:r>
            <a:endParaRPr lang="nl-NL" sz="1800" kern="0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Pilot Approach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344" y="3466168"/>
            <a:ext cx="4146753" cy="41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5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nl-NL" b="1" u="sng" dirty="0" err="1"/>
              <a:t>Conclusion</a:t>
            </a:r>
            <a:r>
              <a:rPr lang="nl-NL" dirty="0"/>
              <a:t>: According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consortium, </a:t>
            </a:r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dirty="0" err="1"/>
              <a:t>potential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scaling</a:t>
            </a:r>
            <a:r>
              <a:rPr lang="nl-NL" dirty="0"/>
              <a:t> up </a:t>
            </a:r>
            <a:r>
              <a:rPr lang="nl-NL" dirty="0" err="1"/>
              <a:t>when</a:t>
            </a:r>
            <a:r>
              <a:rPr lang="nl-NL" dirty="0"/>
              <a:t>:</a:t>
            </a:r>
          </a:p>
          <a:p>
            <a:pPr marL="50799" indent="0">
              <a:buNone/>
            </a:pPr>
            <a:endParaRPr lang="nl-NL" dirty="0"/>
          </a:p>
          <a:p>
            <a:r>
              <a:rPr lang="nl-NL" sz="2400" dirty="0" err="1"/>
              <a:t>Further</a:t>
            </a:r>
            <a:r>
              <a:rPr lang="nl-NL" sz="2400" dirty="0"/>
              <a:t> </a:t>
            </a:r>
            <a:r>
              <a:rPr lang="nl-NL" sz="2400" dirty="0" err="1"/>
              <a:t>refinement</a:t>
            </a:r>
            <a:r>
              <a:rPr lang="nl-NL" sz="2400" dirty="0"/>
              <a:t> </a:t>
            </a:r>
            <a:r>
              <a:rPr lang="nl-NL" sz="2400" dirty="0" err="1"/>
              <a:t>occurs</a:t>
            </a:r>
            <a:r>
              <a:rPr lang="nl-NL" sz="2400" dirty="0"/>
              <a:t> in data </a:t>
            </a:r>
            <a:r>
              <a:rPr lang="nl-NL" sz="2400" dirty="0" err="1"/>
              <a:t>requirements</a:t>
            </a:r>
            <a:r>
              <a:rPr lang="nl-NL" sz="2400" dirty="0"/>
              <a:t>. </a:t>
            </a:r>
            <a:r>
              <a:rPr lang="nl-NL" sz="2400" dirty="0" err="1"/>
              <a:t>What</a:t>
            </a:r>
            <a:r>
              <a:rPr lang="nl-NL" sz="2400" dirty="0"/>
              <a:t> information is </a:t>
            </a:r>
            <a:r>
              <a:rPr lang="nl-NL" sz="2400" dirty="0" err="1"/>
              <a:t>truly</a:t>
            </a:r>
            <a:r>
              <a:rPr lang="nl-NL" sz="2400" dirty="0"/>
              <a:t> </a:t>
            </a:r>
            <a:r>
              <a:rPr lang="nl-NL" sz="2400" dirty="0" err="1"/>
              <a:t>essential</a:t>
            </a:r>
            <a:r>
              <a:rPr lang="nl-NL" sz="2400" dirty="0"/>
              <a:t>, and </a:t>
            </a:r>
            <a:r>
              <a:rPr lang="nl-NL" sz="2400" dirty="0" err="1"/>
              <a:t>what</a:t>
            </a:r>
            <a:r>
              <a:rPr lang="nl-NL" sz="2400" dirty="0"/>
              <a:t> are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KPIs</a:t>
            </a:r>
            <a:r>
              <a:rPr lang="nl-NL" sz="2400" dirty="0"/>
              <a:t>?</a:t>
            </a:r>
          </a:p>
          <a:p>
            <a:pPr lvl="1"/>
            <a:r>
              <a:rPr lang="nl-NL" sz="1800" dirty="0"/>
              <a:t>The consortium </a:t>
            </a:r>
            <a:r>
              <a:rPr lang="nl-NL" sz="1800" dirty="0" err="1"/>
              <a:t>can</a:t>
            </a:r>
            <a:r>
              <a:rPr lang="nl-NL" sz="1800" dirty="0"/>
              <a:t> </a:t>
            </a:r>
            <a:r>
              <a:rPr lang="nl-NL" sz="1800" dirty="0" err="1"/>
              <a:t>provide</a:t>
            </a:r>
            <a:r>
              <a:rPr lang="nl-NL" sz="1800" dirty="0"/>
              <a:t> </a:t>
            </a:r>
            <a:r>
              <a:rPr lang="nl-NL" sz="1800" dirty="0" err="1"/>
              <a:t>better</a:t>
            </a:r>
            <a:r>
              <a:rPr lang="nl-NL" sz="1800" dirty="0"/>
              <a:t> </a:t>
            </a:r>
            <a:r>
              <a:rPr lang="nl-NL" sz="1800" dirty="0" err="1"/>
              <a:t>guidance</a:t>
            </a:r>
            <a:r>
              <a:rPr lang="nl-NL" sz="1800" dirty="0"/>
              <a:t> </a:t>
            </a:r>
            <a:r>
              <a:rPr lang="nl-NL" sz="1800" dirty="0" err="1"/>
              <a:t>when</a:t>
            </a:r>
            <a:r>
              <a:rPr lang="nl-NL" sz="1800" dirty="0"/>
              <a:t> </a:t>
            </a:r>
            <a:r>
              <a:rPr lang="nl-NL" sz="1800" dirty="0" err="1"/>
              <a:t>there</a:t>
            </a:r>
            <a:r>
              <a:rPr lang="nl-NL" sz="1800" dirty="0"/>
              <a:t> is a </a:t>
            </a:r>
            <a:r>
              <a:rPr lang="nl-NL" sz="1800" dirty="0" err="1"/>
              <a:t>specific</a:t>
            </a:r>
            <a:r>
              <a:rPr lang="nl-NL" sz="1800" dirty="0"/>
              <a:t> </a:t>
            </a:r>
            <a:r>
              <a:rPr lang="nl-NL" sz="1800" dirty="0" err="1"/>
              <a:t>request</a:t>
            </a:r>
            <a:r>
              <a:rPr lang="nl-NL" sz="1800" dirty="0"/>
              <a:t> from RWS. </a:t>
            </a:r>
            <a:r>
              <a:rPr lang="nl-NL" sz="1800" dirty="0" err="1"/>
              <a:t>Many</a:t>
            </a:r>
            <a:r>
              <a:rPr lang="nl-NL" sz="1800" dirty="0"/>
              <a:t> steps have been taken </a:t>
            </a:r>
            <a:r>
              <a:rPr lang="nl-NL" sz="1800" dirty="0" err="1"/>
              <a:t>during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pilot, but </a:t>
            </a:r>
            <a:r>
              <a:rPr lang="nl-NL" sz="1800" dirty="0" err="1"/>
              <a:t>improvement</a:t>
            </a:r>
            <a:r>
              <a:rPr lang="nl-NL" sz="1800" dirty="0"/>
              <a:t> is </a:t>
            </a:r>
            <a:r>
              <a:rPr lang="nl-NL" sz="1800" dirty="0" err="1"/>
              <a:t>still</a:t>
            </a:r>
            <a:r>
              <a:rPr lang="nl-NL" sz="1800" dirty="0"/>
              <a:t> </a:t>
            </a:r>
            <a:r>
              <a:rPr lang="nl-NL" sz="1800" dirty="0" err="1"/>
              <a:t>possible</a:t>
            </a:r>
            <a:r>
              <a:rPr lang="nl-NL" sz="1800" dirty="0"/>
              <a:t>. </a:t>
            </a:r>
            <a:r>
              <a:rPr lang="nl-NL" sz="1800" dirty="0" err="1"/>
              <a:t>Dialogue</a:t>
            </a:r>
            <a:r>
              <a:rPr lang="nl-NL" sz="1800" dirty="0"/>
              <a:t> </a:t>
            </a:r>
            <a:r>
              <a:rPr lang="nl-NL" sz="1800" dirty="0" err="1"/>
              <a:t>about</a:t>
            </a:r>
            <a:r>
              <a:rPr lang="nl-NL" sz="1800" dirty="0"/>
              <a:t> </a:t>
            </a:r>
            <a:r>
              <a:rPr lang="nl-NL" sz="1800" dirty="0" err="1"/>
              <a:t>available</a:t>
            </a:r>
            <a:r>
              <a:rPr lang="nl-NL" sz="1800" dirty="0"/>
              <a:t> data and </a:t>
            </a:r>
            <a:r>
              <a:rPr lang="nl-NL" sz="1800" dirty="0" err="1"/>
              <a:t>requirementswill</a:t>
            </a:r>
            <a:r>
              <a:rPr lang="nl-NL" sz="1800" dirty="0"/>
              <a:t> lead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clear</a:t>
            </a:r>
            <a:r>
              <a:rPr lang="nl-NL" sz="1800" dirty="0"/>
              <a:t> </a:t>
            </a:r>
            <a:r>
              <a:rPr lang="nl-NL" sz="1800" dirty="0" err="1"/>
              <a:t>KPIs</a:t>
            </a:r>
            <a:r>
              <a:rPr lang="nl-NL" sz="1800" dirty="0"/>
              <a:t>.</a:t>
            </a:r>
          </a:p>
          <a:p>
            <a:r>
              <a:rPr lang="nl-NL" sz="2400" dirty="0" err="1"/>
              <a:t>Futher</a:t>
            </a:r>
            <a:r>
              <a:rPr lang="nl-NL" sz="2400" dirty="0"/>
              <a:t> development of digital </a:t>
            </a:r>
            <a:r>
              <a:rPr lang="nl-NL" sz="2400" dirty="0" err="1"/>
              <a:t>maps</a:t>
            </a:r>
            <a:r>
              <a:rPr lang="nl-NL" sz="2400" dirty="0"/>
              <a:t> in </a:t>
            </a:r>
            <a:r>
              <a:rPr lang="nl-NL" sz="2400" dirty="0" err="1"/>
              <a:t>necessary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generic</a:t>
            </a:r>
            <a:r>
              <a:rPr lang="nl-NL" sz="2400" dirty="0"/>
              <a:t> </a:t>
            </a:r>
            <a:r>
              <a:rPr lang="nl-NL" sz="2400" dirty="0" err="1"/>
              <a:t>scaling</a:t>
            </a:r>
            <a:endParaRPr lang="nl-NL" sz="2400" dirty="0"/>
          </a:p>
          <a:p>
            <a:pPr lvl="1"/>
            <a:r>
              <a:rPr lang="nl-NL" sz="1800" dirty="0" err="1"/>
              <a:t>Sharing</a:t>
            </a:r>
            <a:r>
              <a:rPr lang="nl-NL" sz="1800" dirty="0"/>
              <a:t> M2M data, </a:t>
            </a:r>
            <a:r>
              <a:rPr lang="nl-NL" sz="1800" dirty="0" err="1"/>
              <a:t>implementing</a:t>
            </a:r>
            <a:r>
              <a:rPr lang="nl-NL" sz="1800" dirty="0"/>
              <a:t> </a:t>
            </a:r>
            <a:r>
              <a:rPr lang="nl-NL" sz="1800" dirty="0" err="1"/>
              <a:t>it</a:t>
            </a:r>
            <a:r>
              <a:rPr lang="nl-NL" sz="1800" dirty="0"/>
              <a:t> </a:t>
            </a:r>
            <a:r>
              <a:rPr lang="nl-NL" sz="1800" dirty="0" err="1"/>
              <a:t>into</a:t>
            </a:r>
            <a:r>
              <a:rPr lang="nl-NL" sz="1800" dirty="0"/>
              <a:t> </a:t>
            </a:r>
            <a:r>
              <a:rPr lang="nl-NL" sz="1800" dirty="0" err="1"/>
              <a:t>existing</a:t>
            </a:r>
            <a:r>
              <a:rPr lang="nl-NL" sz="1800" dirty="0"/>
              <a:t> systems, </a:t>
            </a:r>
            <a:r>
              <a:rPr lang="nl-NL" sz="1800" dirty="0" err="1"/>
              <a:t>enabling</a:t>
            </a:r>
            <a:r>
              <a:rPr lang="nl-NL" sz="1800" dirty="0"/>
              <a:t> </a:t>
            </a:r>
            <a:r>
              <a:rPr lang="nl-NL" sz="1800" dirty="0" err="1"/>
              <a:t>automation</a:t>
            </a:r>
            <a:r>
              <a:rPr lang="nl-NL" sz="1800" dirty="0"/>
              <a:t>.</a:t>
            </a:r>
          </a:p>
          <a:p>
            <a:r>
              <a:rPr lang="nl-NL" sz="2400" dirty="0" err="1"/>
              <a:t>Standardization</a:t>
            </a:r>
            <a:r>
              <a:rPr lang="nl-NL" sz="2400" dirty="0"/>
              <a:t> of </a:t>
            </a:r>
            <a:r>
              <a:rPr lang="nl-NL" sz="2400" dirty="0" err="1"/>
              <a:t>processes</a:t>
            </a:r>
            <a:r>
              <a:rPr lang="nl-NL" sz="2400" dirty="0"/>
              <a:t>, </a:t>
            </a:r>
            <a:r>
              <a:rPr lang="nl-NL" sz="2400" dirty="0" err="1"/>
              <a:t>names</a:t>
            </a:r>
            <a:r>
              <a:rPr lang="nl-NL" sz="2400" dirty="0"/>
              <a:t>, and </a:t>
            </a:r>
            <a:r>
              <a:rPr lang="nl-NL" sz="2400" dirty="0" err="1"/>
              <a:t>goods</a:t>
            </a:r>
            <a:r>
              <a:rPr lang="nl-NL" sz="2400" dirty="0"/>
              <a:t> </a:t>
            </a:r>
            <a:r>
              <a:rPr lang="nl-NL" sz="2400" dirty="0" err="1"/>
              <a:t>classifications</a:t>
            </a:r>
            <a:r>
              <a:rPr lang="nl-NL" sz="2400" dirty="0"/>
              <a:t>.</a:t>
            </a:r>
            <a:endParaRPr lang="nl-NL" sz="1600" dirty="0"/>
          </a:p>
          <a:p>
            <a:r>
              <a:rPr lang="nl-NL" sz="2400" dirty="0" err="1"/>
              <a:t>Refinement</a:t>
            </a:r>
            <a:r>
              <a:rPr lang="nl-NL" sz="2400" dirty="0"/>
              <a:t> of sensor data and </a:t>
            </a:r>
            <a:r>
              <a:rPr lang="nl-NL" sz="2400" dirty="0" err="1"/>
              <a:t>interoperability</a:t>
            </a:r>
            <a:r>
              <a:rPr lang="nl-NL" sz="2400" dirty="0"/>
              <a:t> of systems and sensors.</a:t>
            </a:r>
          </a:p>
          <a:p>
            <a:pPr lvl="1"/>
            <a:r>
              <a:rPr lang="nl-NL" sz="1800" dirty="0" err="1"/>
              <a:t>Starting</a:t>
            </a:r>
            <a:r>
              <a:rPr lang="nl-NL" sz="1800" dirty="0"/>
              <a:t> </a:t>
            </a:r>
            <a:r>
              <a:rPr lang="nl-NL" sz="1800" dirty="0" err="1"/>
              <a:t>with</a:t>
            </a:r>
            <a:r>
              <a:rPr lang="nl-NL" sz="1800" dirty="0"/>
              <a:t> a </a:t>
            </a:r>
            <a:r>
              <a:rPr lang="nl-NL" sz="1800" dirty="0" err="1"/>
              <a:t>minimal</a:t>
            </a:r>
            <a:r>
              <a:rPr lang="nl-NL" sz="1800" dirty="0"/>
              <a:t> basic set of data from </a:t>
            </a:r>
            <a:r>
              <a:rPr lang="nl-NL" sz="1800" dirty="0" err="1"/>
              <a:t>vehicles</a:t>
            </a:r>
            <a:r>
              <a:rPr lang="nl-NL" sz="1800" dirty="0"/>
              <a:t>. </a:t>
            </a:r>
            <a:r>
              <a:rPr lang="nl-NL" sz="1800" dirty="0" err="1"/>
              <a:t>Facilitates</a:t>
            </a:r>
            <a:r>
              <a:rPr lang="nl-NL" sz="1800" dirty="0"/>
              <a:t> </a:t>
            </a:r>
            <a:r>
              <a:rPr lang="nl-NL" sz="1800" dirty="0" err="1"/>
              <a:t>scaling</a:t>
            </a:r>
            <a:r>
              <a:rPr lang="nl-NL" sz="1800" dirty="0"/>
              <a:t> without significant </a:t>
            </a:r>
            <a:r>
              <a:rPr lang="nl-NL" sz="1800" dirty="0" err="1"/>
              <a:t>investments</a:t>
            </a:r>
            <a:r>
              <a:rPr lang="nl-NL" sz="1800" dirty="0"/>
              <a:t> </a:t>
            </a:r>
            <a:r>
              <a:rPr lang="nl-NL" sz="1800" dirty="0" err="1"/>
              <a:t>for</a:t>
            </a:r>
            <a:r>
              <a:rPr lang="nl-NL" sz="1800" dirty="0"/>
              <a:t> carriers.</a:t>
            </a:r>
          </a:p>
          <a:p>
            <a:pPr lvl="1"/>
            <a:r>
              <a:rPr lang="nl-NL" sz="1800" dirty="0" err="1"/>
              <a:t>Key</a:t>
            </a:r>
            <a:r>
              <a:rPr lang="nl-NL" sz="1800" dirty="0"/>
              <a:t> data: </a:t>
            </a:r>
            <a:r>
              <a:rPr lang="nl-NL" sz="1800" dirty="0" err="1"/>
              <a:t>Location</a:t>
            </a:r>
            <a:r>
              <a:rPr lang="nl-NL" sz="1800" dirty="0"/>
              <a:t>, </a:t>
            </a:r>
            <a:r>
              <a:rPr lang="nl-NL" sz="1800" dirty="0" err="1"/>
              <a:t>axle</a:t>
            </a:r>
            <a:r>
              <a:rPr lang="nl-NL" sz="1800" dirty="0"/>
              <a:t> loads (and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ability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share as a single vehicle), and updating </a:t>
            </a:r>
            <a:r>
              <a:rPr lang="nl-NL" sz="1800" dirty="0" err="1"/>
              <a:t>the</a:t>
            </a:r>
            <a:r>
              <a:rPr lang="nl-NL" sz="1800" dirty="0"/>
              <a:t> ‘update moment’ sensor data.</a:t>
            </a:r>
          </a:p>
          <a:p>
            <a:pPr lvl="1"/>
            <a:endParaRPr lang="nl-NL" sz="1600" dirty="0"/>
          </a:p>
          <a:p>
            <a:r>
              <a:rPr lang="nl-NL" sz="2400" dirty="0"/>
              <a:t>Establishment of a </a:t>
            </a:r>
            <a:r>
              <a:rPr lang="nl-NL" sz="2400" dirty="0" err="1"/>
              <a:t>trusted</a:t>
            </a:r>
            <a:r>
              <a:rPr lang="nl-NL" sz="2400" dirty="0"/>
              <a:t> domain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reliable</a:t>
            </a:r>
            <a:r>
              <a:rPr lang="nl-NL" sz="2400" dirty="0"/>
              <a:t> and </a:t>
            </a:r>
            <a:r>
              <a:rPr lang="nl-NL" sz="2400" dirty="0" err="1"/>
              <a:t>useful</a:t>
            </a:r>
            <a:r>
              <a:rPr lang="nl-NL" sz="2400" dirty="0"/>
              <a:t> data, in </a:t>
            </a:r>
            <a:r>
              <a:rPr lang="nl-NL" sz="2400" dirty="0" err="1"/>
              <a:t>conjunction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correct and </a:t>
            </a:r>
            <a:r>
              <a:rPr lang="nl-NL" sz="2400" dirty="0" err="1"/>
              <a:t>reliable</a:t>
            </a:r>
            <a:r>
              <a:rPr lang="nl-NL" sz="2400" dirty="0"/>
              <a:t> sensor data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</a:t>
            </a:r>
            <a:r>
              <a:rPr lang="nl-NL" dirty="0"/>
              <a:t> Pilot Intelligent Access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nl-NL" sz="4000" b="1" dirty="0" err="1"/>
              <a:t>Selection</a:t>
            </a:r>
            <a:r>
              <a:rPr lang="nl-NL" sz="4000" b="1" dirty="0"/>
              <a:t> of 3 most important </a:t>
            </a:r>
            <a:r>
              <a:rPr lang="nl-NL" sz="4000" b="1" dirty="0" err="1"/>
              <a:t>lessons-learned</a:t>
            </a:r>
            <a:r>
              <a:rPr lang="nl-NL" sz="4000" b="1" dirty="0"/>
              <a:t> and </a:t>
            </a:r>
            <a:r>
              <a:rPr lang="nl-NL" sz="4000" b="1" dirty="0" err="1"/>
              <a:t>recommandations</a:t>
            </a:r>
            <a:r>
              <a:rPr lang="nl-NL" sz="4000" b="1" dirty="0"/>
              <a:t>:</a:t>
            </a:r>
          </a:p>
          <a:p>
            <a:pPr marL="50799" indent="0">
              <a:buNone/>
            </a:pPr>
            <a:endParaRPr lang="nl-NL" sz="4000" dirty="0"/>
          </a:p>
          <a:p>
            <a:pPr>
              <a:buFont typeface="+mj-lt"/>
              <a:buAutoNum type="arabicPeriod"/>
            </a:pPr>
            <a:r>
              <a:rPr lang="nl-NL" dirty="0" err="1"/>
              <a:t>Lack</a:t>
            </a:r>
            <a:r>
              <a:rPr lang="nl-NL" dirty="0"/>
              <a:t> of </a:t>
            </a:r>
            <a:r>
              <a:rPr lang="nl-NL" dirty="0" err="1"/>
              <a:t>harmonization</a:t>
            </a:r>
            <a:r>
              <a:rPr lang="nl-NL" dirty="0"/>
              <a:t> in sensor data </a:t>
            </a:r>
            <a:r>
              <a:rPr lang="nl-NL" dirty="0" err="1"/>
              <a:t>extraction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 err="1"/>
              <a:t>Detection</a:t>
            </a:r>
            <a:r>
              <a:rPr lang="nl-NL" dirty="0"/>
              <a:t> of route </a:t>
            </a:r>
            <a:r>
              <a:rPr lang="nl-NL" dirty="0" err="1"/>
              <a:t>deviations</a:t>
            </a:r>
            <a:r>
              <a:rPr lang="nl-NL" dirty="0"/>
              <a:t> and </a:t>
            </a:r>
            <a:r>
              <a:rPr lang="nl-NL" dirty="0" err="1"/>
              <a:t>improvement</a:t>
            </a:r>
            <a:r>
              <a:rPr lang="nl-NL" dirty="0"/>
              <a:t> of DWO (Digital World </a:t>
            </a:r>
            <a:r>
              <a:rPr lang="nl-NL" dirty="0" err="1"/>
              <a:t>Orientation</a:t>
            </a:r>
            <a:r>
              <a:rPr lang="nl-NL" dirty="0"/>
              <a:t>) </a:t>
            </a:r>
            <a:r>
              <a:rPr lang="nl-NL" dirty="0" err="1"/>
              <a:t>maps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scaling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/>
              <a:t>Analysis of vehicle </a:t>
            </a:r>
            <a:r>
              <a:rPr lang="nl-NL" dirty="0" err="1"/>
              <a:t>usage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safety</a:t>
            </a:r>
            <a:r>
              <a:rPr lang="nl-NL" dirty="0"/>
              <a:t> events from </a:t>
            </a:r>
            <a:r>
              <a:rPr lang="nl-NL" dirty="0" err="1"/>
              <a:t>vehicles</a:t>
            </a:r>
            <a:endParaRPr lang="nl-NL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Lessons-learned</a:t>
            </a:r>
            <a:r>
              <a:rPr lang="nl-NL" dirty="0"/>
              <a:t> and </a:t>
            </a:r>
            <a:r>
              <a:rPr lang="nl-NL" dirty="0" err="1"/>
              <a:t>recommandations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9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2495212" cy="5976664"/>
          </a:xfrm>
        </p:spPr>
        <p:txBody>
          <a:bodyPr/>
          <a:lstStyle/>
          <a:p>
            <a:r>
              <a:rPr lang="nl-NL" sz="2400" dirty="0" err="1"/>
              <a:t>Despite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FMS standard, </a:t>
            </a:r>
            <a:r>
              <a:rPr lang="nl-NL" sz="2400" dirty="0" err="1"/>
              <a:t>it</a:t>
            </a:r>
            <a:r>
              <a:rPr lang="nl-NL" sz="2400" dirty="0"/>
              <a:t> </a:t>
            </a:r>
            <a:r>
              <a:rPr lang="nl-NL" sz="2400" dirty="0" err="1"/>
              <a:t>appears</a:t>
            </a:r>
            <a:r>
              <a:rPr lang="nl-NL" sz="2400" dirty="0"/>
              <a:t> that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all</a:t>
            </a:r>
            <a:r>
              <a:rPr lang="nl-NL" sz="2400" dirty="0"/>
              <a:t> truck </a:t>
            </a:r>
            <a:r>
              <a:rPr lang="nl-NL" sz="2400" dirty="0" err="1"/>
              <a:t>manufacturers</a:t>
            </a:r>
            <a:r>
              <a:rPr lang="nl-NL" sz="2400" dirty="0"/>
              <a:t> </a:t>
            </a:r>
            <a:r>
              <a:rPr lang="nl-NL" sz="2400" dirty="0" err="1"/>
              <a:t>provide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same</a:t>
            </a:r>
            <a:r>
              <a:rPr lang="nl-NL" sz="2400" dirty="0"/>
              <a:t> ‘basic data’.</a:t>
            </a:r>
          </a:p>
          <a:p>
            <a:r>
              <a:rPr lang="nl-NL" sz="2400" dirty="0"/>
              <a:t>In </a:t>
            </a:r>
            <a:r>
              <a:rPr lang="nl-NL" sz="2400" dirty="0" err="1"/>
              <a:t>theory</a:t>
            </a:r>
            <a:r>
              <a:rPr lang="nl-NL" sz="2400" dirty="0"/>
              <a:t>, </a:t>
            </a:r>
            <a:r>
              <a:rPr lang="nl-NL" sz="2400" dirty="0" err="1"/>
              <a:t>axle</a:t>
            </a:r>
            <a:r>
              <a:rPr lang="nl-NL" sz="2400" dirty="0"/>
              <a:t> loads </a:t>
            </a:r>
            <a:r>
              <a:rPr lang="nl-NL" sz="2400" dirty="0" err="1"/>
              <a:t>values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all</a:t>
            </a:r>
            <a:r>
              <a:rPr lang="nl-NL" sz="2400" dirty="0"/>
              <a:t> vehicle units </a:t>
            </a:r>
            <a:r>
              <a:rPr lang="nl-NL" sz="2400" dirty="0" err="1"/>
              <a:t>can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accessed</a:t>
            </a:r>
            <a:r>
              <a:rPr lang="nl-NL" sz="2400" dirty="0"/>
              <a:t>. In </a:t>
            </a:r>
            <a:r>
              <a:rPr lang="nl-NL" sz="2400" dirty="0" err="1"/>
              <a:t>practice</a:t>
            </a:r>
            <a:r>
              <a:rPr lang="nl-NL" sz="2400" dirty="0"/>
              <a:t>,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all</a:t>
            </a:r>
            <a:r>
              <a:rPr lang="nl-NL" sz="2400" dirty="0"/>
              <a:t> hardware </a:t>
            </a:r>
            <a:r>
              <a:rPr lang="nl-NL" sz="2400" dirty="0" err="1"/>
              <a:t>communicates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each</a:t>
            </a:r>
            <a:r>
              <a:rPr lang="nl-NL" sz="2400" dirty="0"/>
              <a:t> </a:t>
            </a:r>
            <a:r>
              <a:rPr lang="nl-NL" sz="2400" dirty="0" err="1"/>
              <a:t>other</a:t>
            </a:r>
            <a:r>
              <a:rPr lang="nl-NL" sz="2400" dirty="0"/>
              <a:t>. </a:t>
            </a:r>
            <a:r>
              <a:rPr lang="nl-NL" sz="2400" dirty="0" err="1"/>
              <a:t>Further</a:t>
            </a:r>
            <a:r>
              <a:rPr lang="nl-NL" sz="2400" dirty="0"/>
              <a:t> research is </a:t>
            </a:r>
            <a:r>
              <a:rPr lang="nl-NL" sz="2400" dirty="0" err="1"/>
              <a:t>needed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determine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costs</a:t>
            </a:r>
            <a:r>
              <a:rPr lang="nl-NL" sz="2400" dirty="0"/>
              <a:t>/</a:t>
            </a:r>
            <a:r>
              <a:rPr lang="nl-NL" sz="2400" dirty="0" err="1"/>
              <a:t>possibilities</a:t>
            </a:r>
            <a:r>
              <a:rPr lang="nl-NL" sz="2400" dirty="0"/>
              <a:t> of </a:t>
            </a:r>
            <a:r>
              <a:rPr lang="nl-NL" sz="2400" dirty="0" err="1"/>
              <a:t>implementing</a:t>
            </a:r>
            <a:r>
              <a:rPr lang="nl-NL" sz="2400" dirty="0"/>
              <a:t> </a:t>
            </a:r>
            <a:r>
              <a:rPr lang="nl-NL" sz="2400" dirty="0" err="1"/>
              <a:t>this</a:t>
            </a:r>
            <a:r>
              <a:rPr lang="nl-NL" sz="2400" dirty="0"/>
              <a:t> on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existing</a:t>
            </a:r>
            <a:r>
              <a:rPr lang="nl-NL" sz="2400" dirty="0"/>
              <a:t> </a:t>
            </a:r>
            <a:r>
              <a:rPr lang="nl-NL" sz="2400" dirty="0" err="1"/>
              <a:t>fleet</a:t>
            </a:r>
            <a:r>
              <a:rPr lang="nl-NL" sz="2400" dirty="0"/>
              <a:t>.</a:t>
            </a:r>
          </a:p>
          <a:p>
            <a:r>
              <a:rPr lang="nl-NL" sz="2400" dirty="0" err="1"/>
              <a:t>Currently</a:t>
            </a:r>
            <a:r>
              <a:rPr lang="nl-NL" sz="2400" dirty="0"/>
              <a:t>, </a:t>
            </a:r>
            <a:r>
              <a:rPr lang="nl-NL" sz="2400" dirty="0" err="1"/>
              <a:t>the</a:t>
            </a:r>
            <a:r>
              <a:rPr lang="nl-NL" sz="2400" dirty="0"/>
              <a:t> update </a:t>
            </a:r>
            <a:r>
              <a:rPr lang="nl-NL" sz="2400" dirty="0" err="1"/>
              <a:t>frequency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sensors and systems is </a:t>
            </a:r>
            <a:r>
              <a:rPr lang="nl-NL" sz="2400" dirty="0" err="1"/>
              <a:t>not</a:t>
            </a:r>
            <a:r>
              <a:rPr lang="nl-NL" sz="2400" dirty="0"/>
              <a:t> in order. It is </a:t>
            </a:r>
            <a:r>
              <a:rPr lang="nl-NL" sz="2400" dirty="0" err="1"/>
              <a:t>expected</a:t>
            </a:r>
            <a:r>
              <a:rPr lang="nl-NL" sz="2400" dirty="0"/>
              <a:t> that </a:t>
            </a:r>
            <a:r>
              <a:rPr lang="nl-NL" sz="2400" dirty="0" err="1"/>
              <a:t>this</a:t>
            </a:r>
            <a:r>
              <a:rPr lang="nl-NL" sz="2400" dirty="0"/>
              <a:t> </a:t>
            </a:r>
            <a:r>
              <a:rPr lang="nl-NL" sz="2400" dirty="0" err="1"/>
              <a:t>can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a ‘</a:t>
            </a:r>
            <a:r>
              <a:rPr lang="nl-NL" sz="2400" dirty="0" err="1"/>
              <a:t>quick</a:t>
            </a:r>
            <a:r>
              <a:rPr lang="nl-NL" sz="2400" dirty="0"/>
              <a:t> fix’ in </a:t>
            </a:r>
            <a:r>
              <a:rPr lang="nl-NL" sz="2400" dirty="0" err="1"/>
              <a:t>collaboration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carrier and FMS provider.</a:t>
            </a:r>
          </a:p>
          <a:p>
            <a:r>
              <a:rPr lang="nl-NL" sz="2400" dirty="0"/>
              <a:t>The </a:t>
            </a:r>
            <a:r>
              <a:rPr lang="nl-NL" sz="2400" dirty="0" err="1"/>
              <a:t>sum</a:t>
            </a:r>
            <a:r>
              <a:rPr lang="nl-NL" sz="2400" dirty="0"/>
              <a:t> of </a:t>
            </a:r>
            <a:r>
              <a:rPr lang="nl-NL" sz="2400" dirty="0" err="1"/>
              <a:t>transmitted</a:t>
            </a:r>
            <a:r>
              <a:rPr lang="nl-NL" sz="2400" dirty="0"/>
              <a:t> </a:t>
            </a:r>
            <a:r>
              <a:rPr lang="nl-NL" sz="2400" dirty="0" err="1"/>
              <a:t>axle</a:t>
            </a:r>
            <a:r>
              <a:rPr lang="nl-NL" sz="2400" dirty="0"/>
              <a:t> loads </a:t>
            </a:r>
            <a:r>
              <a:rPr lang="nl-NL" sz="2400" dirty="0" err="1"/>
              <a:t>forms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total</a:t>
            </a:r>
            <a:r>
              <a:rPr lang="nl-NL" sz="2400" dirty="0"/>
              <a:t> </a:t>
            </a:r>
            <a:r>
              <a:rPr lang="nl-NL" sz="2400" dirty="0" err="1"/>
              <a:t>weight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combination</a:t>
            </a:r>
            <a:r>
              <a:rPr lang="nl-NL" sz="2400" dirty="0"/>
              <a:t> in </a:t>
            </a:r>
            <a:r>
              <a:rPr lang="nl-NL" sz="2400" dirty="0" err="1"/>
              <a:t>this</a:t>
            </a:r>
            <a:r>
              <a:rPr lang="nl-NL" sz="2400" dirty="0"/>
              <a:t> pilot. </a:t>
            </a:r>
            <a:r>
              <a:rPr lang="nl-NL" sz="2400" dirty="0" err="1"/>
              <a:t>Due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differences</a:t>
            </a:r>
            <a:r>
              <a:rPr lang="nl-NL" sz="2400" dirty="0"/>
              <a:t> in update </a:t>
            </a:r>
            <a:r>
              <a:rPr lang="nl-NL" sz="2400" dirty="0" err="1"/>
              <a:t>times</a:t>
            </a:r>
            <a:r>
              <a:rPr lang="nl-NL" sz="2400" dirty="0"/>
              <a:t>, </a:t>
            </a:r>
            <a:r>
              <a:rPr lang="nl-NL" sz="2400" dirty="0" err="1"/>
              <a:t>it</a:t>
            </a:r>
            <a:r>
              <a:rPr lang="nl-NL" sz="2400" dirty="0"/>
              <a:t> is </a:t>
            </a:r>
            <a:r>
              <a:rPr lang="nl-NL" sz="2400" dirty="0" err="1"/>
              <a:t>difficult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determine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exact </a:t>
            </a:r>
            <a:r>
              <a:rPr lang="nl-NL" sz="2400" dirty="0" err="1"/>
              <a:t>weight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EMS1 at a </a:t>
            </a:r>
            <a:r>
              <a:rPr lang="nl-NL" sz="2400" dirty="0" err="1"/>
              <a:t>specific</a:t>
            </a:r>
            <a:r>
              <a:rPr lang="nl-NL" sz="2400" dirty="0"/>
              <a:t> moment.</a:t>
            </a:r>
          </a:p>
          <a:p>
            <a:r>
              <a:rPr lang="nl-NL" sz="2400" dirty="0"/>
              <a:t>Pre-trip monitoring is </a:t>
            </a:r>
            <a:r>
              <a:rPr lang="nl-NL" sz="2400" dirty="0" err="1"/>
              <a:t>possible</a:t>
            </a:r>
            <a:r>
              <a:rPr lang="nl-NL" sz="2400" dirty="0"/>
              <a:t> </a:t>
            </a:r>
            <a:r>
              <a:rPr lang="nl-NL" sz="2400" dirty="0" err="1"/>
              <a:t>when</a:t>
            </a:r>
            <a:r>
              <a:rPr lang="nl-NL" sz="2400" dirty="0"/>
              <a:t> </a:t>
            </a:r>
            <a:r>
              <a:rPr lang="nl-NL" sz="2400" dirty="0" err="1"/>
              <a:t>all</a:t>
            </a:r>
            <a:r>
              <a:rPr lang="nl-NL" sz="2400" dirty="0"/>
              <a:t> sensor data in sent as </a:t>
            </a:r>
            <a:r>
              <a:rPr lang="nl-NL" sz="2400" dirty="0" err="1"/>
              <a:t>one</a:t>
            </a:r>
            <a:r>
              <a:rPr lang="nl-NL" sz="2400" dirty="0"/>
              <a:t> package.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Lack</a:t>
            </a:r>
            <a:r>
              <a:rPr lang="nl-NL" dirty="0"/>
              <a:t> of </a:t>
            </a:r>
            <a:r>
              <a:rPr lang="nl-NL" dirty="0" err="1"/>
              <a:t>harmonization</a:t>
            </a:r>
            <a:r>
              <a:rPr lang="nl-NL" dirty="0"/>
              <a:t> in sensor data access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668" y="5768042"/>
            <a:ext cx="479107" cy="4791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7014" y="5457013"/>
            <a:ext cx="659790" cy="65979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616" y="6007596"/>
            <a:ext cx="1863213" cy="18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2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>
          <a:xfrm>
            <a:off x="1079104" y="2479204"/>
            <a:ext cx="15773400" cy="5976664"/>
          </a:xfrm>
        </p:spPr>
        <p:txBody>
          <a:bodyPr/>
          <a:lstStyle/>
          <a:p>
            <a:r>
              <a:rPr lang="nl-NL" dirty="0"/>
              <a:t>DWO map </a:t>
            </a:r>
            <a:r>
              <a:rPr lang="nl-NL" dirty="0" err="1"/>
              <a:t>necessary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‘</a:t>
            </a:r>
            <a:r>
              <a:rPr lang="nl-NL" dirty="0" err="1"/>
              <a:t>driving</a:t>
            </a:r>
            <a:r>
              <a:rPr lang="nl-NL" dirty="0"/>
              <a:t> on </a:t>
            </a:r>
            <a:r>
              <a:rPr lang="nl-NL" dirty="0" err="1"/>
              <a:t>prohibited</a:t>
            </a:r>
            <a:r>
              <a:rPr lang="nl-NL" dirty="0"/>
              <a:t> </a:t>
            </a:r>
            <a:r>
              <a:rPr lang="nl-NL" dirty="0" err="1"/>
              <a:t>roads</a:t>
            </a:r>
            <a:r>
              <a:rPr lang="nl-NL" dirty="0"/>
              <a:t>’ control.</a:t>
            </a:r>
          </a:p>
          <a:p>
            <a:pPr lvl="1"/>
            <a:r>
              <a:rPr lang="nl-NL" sz="2400" dirty="0"/>
              <a:t>In </a:t>
            </a:r>
            <a:r>
              <a:rPr lang="nl-NL" sz="2400" dirty="0" err="1"/>
              <a:t>the</a:t>
            </a:r>
            <a:r>
              <a:rPr lang="nl-NL" sz="2400" dirty="0"/>
              <a:t> pilot, </a:t>
            </a:r>
            <a:r>
              <a:rPr lang="nl-NL" sz="2400" dirty="0" err="1"/>
              <a:t>manually</a:t>
            </a:r>
            <a:r>
              <a:rPr lang="nl-NL" sz="2400" dirty="0"/>
              <a:t> </a:t>
            </a:r>
            <a:r>
              <a:rPr lang="nl-NL" sz="2400" dirty="0" err="1"/>
              <a:t>drawn</a:t>
            </a:r>
            <a:r>
              <a:rPr lang="nl-NL" sz="2400" dirty="0"/>
              <a:t> </a:t>
            </a:r>
            <a:r>
              <a:rPr lang="nl-NL" sz="2400" dirty="0" err="1"/>
              <a:t>geofences</a:t>
            </a:r>
            <a:r>
              <a:rPr lang="nl-NL" sz="2400" dirty="0"/>
              <a:t> </a:t>
            </a:r>
            <a:r>
              <a:rPr lang="nl-NL" sz="2400" dirty="0" err="1"/>
              <a:t>were</a:t>
            </a:r>
            <a:r>
              <a:rPr lang="nl-NL" sz="2400" dirty="0"/>
              <a:t> </a:t>
            </a:r>
            <a:r>
              <a:rPr lang="nl-NL" sz="2400" dirty="0" err="1"/>
              <a:t>used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register </a:t>
            </a:r>
            <a:r>
              <a:rPr lang="nl-NL" sz="2400" dirty="0" err="1"/>
              <a:t>deviations</a:t>
            </a:r>
            <a:r>
              <a:rPr lang="nl-NL" sz="2400" dirty="0"/>
              <a:t> from </a:t>
            </a:r>
            <a:r>
              <a:rPr lang="nl-NL" sz="2400" dirty="0" err="1"/>
              <a:t>authorized</a:t>
            </a:r>
            <a:r>
              <a:rPr lang="nl-NL" sz="2400" dirty="0"/>
              <a:t> routes.</a:t>
            </a:r>
          </a:p>
          <a:p>
            <a:pPr lvl="1"/>
            <a:r>
              <a:rPr lang="nl-NL" sz="2400" dirty="0"/>
              <a:t>Routes are </a:t>
            </a:r>
            <a:r>
              <a:rPr lang="nl-NL" sz="2400" dirty="0" err="1"/>
              <a:t>currently</a:t>
            </a:r>
            <a:r>
              <a:rPr lang="nl-NL" sz="2400" dirty="0"/>
              <a:t> check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carrier </a:t>
            </a:r>
            <a:r>
              <a:rPr lang="nl-NL" sz="2400" dirty="0" err="1"/>
              <a:t>themselves</a:t>
            </a:r>
            <a:r>
              <a:rPr lang="nl-NL" sz="2400" dirty="0"/>
              <a:t>, and </a:t>
            </a:r>
            <a:r>
              <a:rPr lang="nl-NL" sz="2400" dirty="0" err="1"/>
              <a:t>the</a:t>
            </a:r>
            <a:r>
              <a:rPr lang="nl-NL" sz="2400" dirty="0"/>
              <a:t> driver </a:t>
            </a:r>
            <a:r>
              <a:rPr lang="nl-NL" sz="2400" dirty="0" err="1"/>
              <a:t>adjusts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route </a:t>
            </a:r>
            <a:r>
              <a:rPr lang="nl-NL" sz="2400" dirty="0" err="1"/>
              <a:t>accordingly</a:t>
            </a:r>
            <a:r>
              <a:rPr lang="nl-NL" sz="2400" dirty="0"/>
              <a:t>.</a:t>
            </a:r>
          </a:p>
          <a:p>
            <a:pPr lvl="1"/>
            <a:r>
              <a:rPr lang="nl-NL" sz="2400" dirty="0"/>
              <a:t>A </a:t>
            </a:r>
            <a:r>
              <a:rPr lang="nl-NL" sz="2400" dirty="0" err="1"/>
              <a:t>digitally</a:t>
            </a:r>
            <a:r>
              <a:rPr lang="nl-NL" sz="2400" dirty="0"/>
              <a:t> </a:t>
            </a:r>
            <a:r>
              <a:rPr lang="nl-NL" sz="2400" dirty="0" err="1"/>
              <a:t>workable</a:t>
            </a:r>
            <a:r>
              <a:rPr lang="nl-NL" sz="2400" dirty="0"/>
              <a:t> DWO map </a:t>
            </a:r>
            <a:r>
              <a:rPr lang="nl-NL" sz="2400" dirty="0" err="1"/>
              <a:t>enables</a:t>
            </a:r>
            <a:r>
              <a:rPr lang="nl-NL" sz="2400" dirty="0"/>
              <a:t> </a:t>
            </a:r>
            <a:r>
              <a:rPr lang="nl-NL" sz="2400" dirty="0" err="1"/>
              <a:t>implementation</a:t>
            </a:r>
            <a:r>
              <a:rPr lang="nl-NL" sz="2400" dirty="0"/>
              <a:t> in TMS (</a:t>
            </a:r>
            <a:r>
              <a:rPr lang="nl-NL" sz="2400" dirty="0" err="1"/>
              <a:t>Tranport</a:t>
            </a:r>
            <a:r>
              <a:rPr lang="nl-NL" sz="2400" dirty="0"/>
              <a:t> Management System) systems.</a:t>
            </a:r>
          </a:p>
          <a:p>
            <a:pPr lvl="1"/>
            <a:r>
              <a:rPr lang="nl-NL" sz="2400" dirty="0"/>
              <a:t>A </a:t>
            </a:r>
            <a:r>
              <a:rPr lang="nl-NL" sz="2400" dirty="0" err="1"/>
              <a:t>digitally</a:t>
            </a:r>
            <a:r>
              <a:rPr lang="nl-NL" sz="2400" dirty="0"/>
              <a:t> </a:t>
            </a:r>
            <a:r>
              <a:rPr lang="nl-NL" sz="2400" dirty="0" err="1"/>
              <a:t>workable</a:t>
            </a:r>
            <a:r>
              <a:rPr lang="nl-NL" sz="2400" dirty="0"/>
              <a:t> DWO map </a:t>
            </a:r>
            <a:r>
              <a:rPr lang="nl-NL" sz="2400" dirty="0" err="1"/>
              <a:t>allows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automation</a:t>
            </a:r>
            <a:r>
              <a:rPr lang="nl-NL" sz="2400" dirty="0"/>
              <a:t> of compliance checks.</a:t>
            </a:r>
          </a:p>
          <a:p>
            <a:pPr lvl="1"/>
            <a:r>
              <a:rPr lang="nl-NL" sz="2400" dirty="0"/>
              <a:t>An </a:t>
            </a:r>
            <a:r>
              <a:rPr lang="nl-NL" sz="2400" dirty="0" err="1"/>
              <a:t>improvement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DWO map is </a:t>
            </a:r>
            <a:r>
              <a:rPr lang="nl-NL" sz="2400" dirty="0" err="1"/>
              <a:t>necessary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scaling</a:t>
            </a:r>
            <a:r>
              <a:rPr lang="nl-NL" sz="2400" dirty="0"/>
              <a:t> up </a:t>
            </a:r>
            <a:r>
              <a:rPr lang="nl-NL" sz="2400" dirty="0" err="1"/>
              <a:t>to</a:t>
            </a:r>
            <a:r>
              <a:rPr lang="nl-NL" sz="2400" dirty="0"/>
              <a:t> more carriers or </a:t>
            </a:r>
            <a:r>
              <a:rPr lang="nl-NL" sz="2400" dirty="0" err="1"/>
              <a:t>integration</a:t>
            </a:r>
            <a:r>
              <a:rPr lang="nl-NL" sz="2400" dirty="0"/>
              <a:t> </a:t>
            </a:r>
            <a:r>
              <a:rPr lang="nl-NL" sz="2400" dirty="0" err="1"/>
              <a:t>into</a:t>
            </a:r>
            <a:r>
              <a:rPr lang="nl-NL" sz="2400" dirty="0"/>
              <a:t> </a:t>
            </a:r>
            <a:r>
              <a:rPr lang="nl-NL" sz="2400" dirty="0" err="1"/>
              <a:t>existing</a:t>
            </a:r>
            <a:r>
              <a:rPr lang="nl-NL" sz="2400" dirty="0"/>
              <a:t> systems.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Improvement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DWO map is </a:t>
            </a:r>
            <a:r>
              <a:rPr lang="nl-NL" dirty="0" err="1"/>
              <a:t>required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scaling</a:t>
            </a:r>
            <a:r>
              <a:rPr lang="nl-NL" dirty="0"/>
              <a:t> up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466" y="5992984"/>
            <a:ext cx="4296900" cy="21527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456" y="6002486"/>
            <a:ext cx="2722729" cy="211076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769" y="5955597"/>
            <a:ext cx="3321560" cy="222751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068" y="6015227"/>
            <a:ext cx="3242673" cy="21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2568</TotalTime>
  <Words>1730</Words>
  <Application>Microsoft Office PowerPoint</Application>
  <PresentationFormat>Custom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Open Sauce Bold</vt:lpstr>
      <vt:lpstr>Arial</vt:lpstr>
      <vt:lpstr>Calibri</vt:lpstr>
      <vt:lpstr>Office Theme</vt:lpstr>
      <vt:lpstr>Intelligent Access Pilot for Special Road Transport</vt:lpstr>
      <vt:lpstr>Agenda</vt:lpstr>
      <vt:lpstr>Goal of the study</vt:lpstr>
      <vt:lpstr>Consortium</vt:lpstr>
      <vt:lpstr>Pilot Approach</vt:lpstr>
      <vt:lpstr>Conclusion Pilot Intelligent Access</vt:lpstr>
      <vt:lpstr>Lessons-learned and recommandations</vt:lpstr>
      <vt:lpstr>Lack of harmonization in sensor data access</vt:lpstr>
      <vt:lpstr>Improvement of the DWO map is required for scaling up</vt:lpstr>
      <vt:lpstr>Analysis of vehicle usage through safety events from vehicles</vt:lpstr>
      <vt:lpstr>Processing large amounts of raw data into performance indicators</vt:lpstr>
      <vt:lpstr>Barriers </vt:lpstr>
      <vt:lpstr>Processing large amounts of raw data into performance indicators</vt:lpstr>
      <vt:lpstr>Processing large amounts of raw data into performance indicators</vt:lpstr>
      <vt:lpstr>Processing large amounts of raw data into performance indicators</vt:lpstr>
      <vt:lpstr>Processing large amounts of raw data into performance indicators</vt:lpstr>
      <vt:lpstr>Processing large amounts of raw data into performance indicators</vt:lpstr>
      <vt:lpstr>Lessons learned &amp; Action points</vt:lpstr>
      <vt:lpstr>Conclusions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Hamid</dc:creator>
  <cp:lastModifiedBy>Gavin Hill</cp:lastModifiedBy>
  <cp:revision>8</cp:revision>
  <dcterms:created xsi:type="dcterms:W3CDTF">2023-08-30T05:28:25Z</dcterms:created>
  <dcterms:modified xsi:type="dcterms:W3CDTF">2023-10-16T04:30:08Z</dcterms:modified>
  <dc:identifier>DAFqF3977AU</dc:identifier>
</cp:coreProperties>
</file>