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9"/>
  </p:handoutMasterIdLst>
  <p:sldIdLst>
    <p:sldId id="256" r:id="rId2"/>
    <p:sldId id="257" r:id="rId3"/>
    <p:sldId id="261" r:id="rId4"/>
    <p:sldId id="264" r:id="rId5"/>
    <p:sldId id="263" r:id="rId6"/>
    <p:sldId id="262" r:id="rId7"/>
    <p:sldId id="266" r:id="rId8"/>
  </p:sldIdLst>
  <p:sldSz cx="18288000" cy="10287000"/>
  <p:notesSz cx="6797675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uce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B9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DD61D4-708E-86E9-E863-EE9FF4C24B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78BF61-01BB-5B11-576B-6233E0C4A5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D6CC9-30A9-4211-8439-25737B6C8885}" type="datetimeFigureOut">
              <a:rPr lang="en-AU" smtClean="0"/>
              <a:t>12/10/2023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E0E2A-C016-8299-5176-385C9D3669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E73EB-7D69-F0B3-42DF-14C9757D0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8DECD-48E5-4866-970A-9F94AA76E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93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5" name="Title 6">
            <a:extLst>
              <a:ext uri="{FF2B5EF4-FFF2-40B4-BE49-F238E27FC236}">
                <a16:creationId xmlns:a16="http://schemas.microsoft.com/office/drawing/2014/main" id="{999F7FE1-235E-7934-12A4-F22BA4E1C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304665"/>
            <a:ext cx="15773400" cy="1120186"/>
          </a:xfrm>
          <a:prstGeom prst="rect">
            <a:avLst/>
          </a:prstGeom>
        </p:spPr>
        <p:txBody>
          <a:bodyPr/>
          <a:lstStyle>
            <a:lvl1pPr algn="l">
              <a:defRPr sz="4800" b="1"/>
            </a:lvl1pPr>
          </a:lstStyle>
          <a:p>
            <a:r>
              <a:rPr lang="en-US" dirty="0"/>
              <a:t>Paper Title</a:t>
            </a:r>
            <a:endParaRPr lang="en-AU" dirty="0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A4E1BDCB-DEB8-3897-1194-8D429EF012E0}"/>
              </a:ext>
            </a:extLst>
          </p:cNvPr>
          <p:cNvSpPr/>
          <p:nvPr userDrawn="1"/>
        </p:nvSpPr>
        <p:spPr>
          <a:xfrm>
            <a:off x="12581773" y="9084464"/>
            <a:ext cx="4742440" cy="836068"/>
          </a:xfrm>
          <a:custGeom>
            <a:avLst/>
            <a:gdLst/>
            <a:ahLst/>
            <a:cxnLst/>
            <a:rect l="l" t="t" r="r" b="b"/>
            <a:pathLst>
              <a:path w="4742440" h="836068">
                <a:moveTo>
                  <a:pt x="0" y="0"/>
                </a:moveTo>
                <a:lnTo>
                  <a:pt x="4742440" y="0"/>
                </a:lnTo>
                <a:lnTo>
                  <a:pt x="4742440" y="836068"/>
                </a:lnTo>
                <a:lnTo>
                  <a:pt x="0" y="8360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A366E07C-F3A3-8F32-0D03-052D2778B399}"/>
              </a:ext>
            </a:extLst>
          </p:cNvPr>
          <p:cNvSpPr/>
          <p:nvPr userDrawn="1"/>
        </p:nvSpPr>
        <p:spPr>
          <a:xfrm>
            <a:off x="1093613" y="8974432"/>
            <a:ext cx="4278487" cy="1120186"/>
          </a:xfrm>
          <a:custGeom>
            <a:avLst/>
            <a:gdLst/>
            <a:ahLst/>
            <a:cxnLst/>
            <a:rect l="l" t="t" r="r" b="b"/>
            <a:pathLst>
              <a:path w="4278487" h="1120186">
                <a:moveTo>
                  <a:pt x="0" y="0"/>
                </a:moveTo>
                <a:lnTo>
                  <a:pt x="4278487" y="0"/>
                </a:lnTo>
                <a:lnTo>
                  <a:pt x="4278487" y="1120186"/>
                </a:lnTo>
                <a:lnTo>
                  <a:pt x="0" y="1120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FFA060C8-CB59-4A6C-E3D0-21CA218114CC}"/>
              </a:ext>
            </a:extLst>
          </p:cNvPr>
          <p:cNvSpPr txBox="1"/>
          <p:nvPr userDrawn="1"/>
        </p:nvSpPr>
        <p:spPr>
          <a:xfrm>
            <a:off x="5954195" y="9046364"/>
            <a:ext cx="6509437" cy="1343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6 - 10 November 2023 </a:t>
            </a:r>
          </a:p>
          <a:p>
            <a:pPr algn="ctr">
              <a:lnSpc>
                <a:spcPts val="3640"/>
              </a:lnSpc>
            </a:pPr>
            <a:r>
              <a:rPr lang="en-US" sz="2600" dirty="0">
                <a:solidFill>
                  <a:srgbClr val="707070"/>
                </a:solidFill>
                <a:latin typeface="Open Sauce Bold"/>
              </a:rPr>
              <a:t>Brisbane, Australia </a:t>
            </a:r>
          </a:p>
          <a:p>
            <a:pPr>
              <a:lnSpc>
                <a:spcPts val="3640"/>
              </a:lnSpc>
            </a:pPr>
            <a:endParaRPr lang="en-US" sz="2600" dirty="0">
              <a:solidFill>
                <a:srgbClr val="707070"/>
              </a:solidFill>
              <a:latin typeface="Open Sauce Bold"/>
            </a:endParaRP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3B2AE936-FA78-CA8C-8AE1-3AB7F26F374D}"/>
              </a:ext>
            </a:extLst>
          </p:cNvPr>
          <p:cNvSpPr/>
          <p:nvPr userDrawn="1"/>
        </p:nvSpPr>
        <p:spPr>
          <a:xfrm>
            <a:off x="13104440" y="199752"/>
            <a:ext cx="4929560" cy="1932146"/>
          </a:xfrm>
          <a:custGeom>
            <a:avLst/>
            <a:gdLst/>
            <a:ahLst/>
            <a:cxnLst/>
            <a:rect l="l" t="t" r="r" b="b"/>
            <a:pathLst>
              <a:path w="5710198" h="2287442">
                <a:moveTo>
                  <a:pt x="0" y="0"/>
                </a:moveTo>
                <a:lnTo>
                  <a:pt x="5710198" y="0"/>
                </a:lnTo>
                <a:lnTo>
                  <a:pt x="5710198" y="2287442"/>
                </a:lnTo>
                <a:lnTo>
                  <a:pt x="0" y="2287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599" t="-14198" r="-23217" b="-14412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37D3CAB7-8D46-6621-9686-911AAF1AB7E5}"/>
              </a:ext>
            </a:extLst>
          </p:cNvPr>
          <p:cNvSpPr/>
          <p:nvPr userDrawn="1"/>
        </p:nvSpPr>
        <p:spPr>
          <a:xfrm>
            <a:off x="1943200" y="492384"/>
            <a:ext cx="7599645" cy="1738103"/>
          </a:xfrm>
          <a:custGeom>
            <a:avLst/>
            <a:gdLst/>
            <a:ahLst/>
            <a:cxnLst/>
            <a:rect l="l" t="t" r="r" b="b"/>
            <a:pathLst>
              <a:path w="11809899" h="2767945">
                <a:moveTo>
                  <a:pt x="0" y="0"/>
                </a:moveTo>
                <a:lnTo>
                  <a:pt x="11809899" y="0"/>
                </a:lnTo>
                <a:lnTo>
                  <a:pt x="11809899" y="2767945"/>
                </a:lnTo>
                <a:lnTo>
                  <a:pt x="0" y="27679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36" name="Picture Placeholder 34">
            <a:extLst>
              <a:ext uri="{FF2B5EF4-FFF2-40B4-BE49-F238E27FC236}">
                <a16:creationId xmlns:a16="http://schemas.microsoft.com/office/drawing/2014/main" id="{6DBE4ABF-5949-BB04-A4A7-6E6D656880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92203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98B5617-8CD5-AFB9-64FA-069BE8359C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2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First Author’s Name</a:t>
            </a:r>
            <a:endParaRPr lang="en-AU" dirty="0"/>
          </a:p>
        </p:txBody>
      </p:sp>
      <p:sp>
        <p:nvSpPr>
          <p:cNvPr id="42" name="Picture Placeholder 34">
            <a:extLst>
              <a:ext uri="{FF2B5EF4-FFF2-40B4-BE49-F238E27FC236}">
                <a16:creationId xmlns:a16="http://schemas.microsoft.com/office/drawing/2014/main" id="{03F2A3D6-9A3B-563C-1BCC-C945CBE8DA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0882" y="5841721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3" name="Text Placeholder 38">
            <a:extLst>
              <a:ext uri="{FF2B5EF4-FFF2-40B4-BE49-F238E27FC236}">
                <a16:creationId xmlns:a16="http://schemas.microsoft.com/office/drawing/2014/main" id="{08483973-8FC7-1195-B480-6974AAE3D6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9751" y="7444508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Second Author’s Name</a:t>
            </a:r>
            <a:endParaRPr lang="en-AU" dirty="0"/>
          </a:p>
        </p:txBody>
      </p:sp>
      <p:sp>
        <p:nvSpPr>
          <p:cNvPr id="44" name="Picture Placeholder 34">
            <a:extLst>
              <a:ext uri="{FF2B5EF4-FFF2-40B4-BE49-F238E27FC236}">
                <a16:creationId xmlns:a16="http://schemas.microsoft.com/office/drawing/2014/main" id="{8D018AD3-4B87-5B1C-DEF7-98BF5FE526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209561" y="5787904"/>
            <a:ext cx="1980605" cy="2160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B3B41B62-E9C3-DA34-5F20-9DCF1F6BE4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908430" y="7390691"/>
            <a:ext cx="3024188" cy="557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Third Author’s Name</a:t>
            </a:r>
            <a:endParaRPr lang="en-AU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9350540-7C4D-8F65-971D-317792632497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2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5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032A1C19-91B4-D94C-9D4D-C1391F0823A4}"/>
              </a:ext>
            </a:extLst>
          </p:cNvPr>
          <p:cNvGrpSpPr/>
          <p:nvPr userDrawn="1"/>
        </p:nvGrpSpPr>
        <p:grpSpPr>
          <a:xfrm>
            <a:off x="0" y="0"/>
            <a:ext cx="421327" cy="4460975"/>
            <a:chOff x="0" y="0"/>
            <a:chExt cx="376634" cy="3987767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300F247-D694-1BD3-517C-F08D89DE0FCF}"/>
                </a:ext>
              </a:extLst>
            </p:cNvPr>
            <p:cNvSpPr/>
            <p:nvPr/>
          </p:nvSpPr>
          <p:spPr>
            <a:xfrm>
              <a:off x="0" y="0"/>
              <a:ext cx="376634" cy="3987767"/>
            </a:xfrm>
            <a:custGeom>
              <a:avLst/>
              <a:gdLst/>
              <a:ahLst/>
              <a:cxnLst/>
              <a:rect l="l" t="t" r="r" b="b"/>
              <a:pathLst>
                <a:path w="376634" h="3987767">
                  <a:moveTo>
                    <a:pt x="0" y="0"/>
                  </a:moveTo>
                  <a:lnTo>
                    <a:pt x="376634" y="0"/>
                  </a:lnTo>
                  <a:lnTo>
                    <a:pt x="376634" y="3987767"/>
                  </a:lnTo>
                  <a:lnTo>
                    <a:pt x="0" y="3987767"/>
                  </a:lnTo>
                  <a:close/>
                </a:path>
              </a:pathLst>
            </a:custGeom>
            <a:solidFill>
              <a:srgbClr val="FBCF16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D43BCA16-03D0-74C6-F73E-9229A70D563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8B6D02A6-F014-44FF-A68B-084AA7FC0B9A}"/>
              </a:ext>
            </a:extLst>
          </p:cNvPr>
          <p:cNvGrpSpPr/>
          <p:nvPr userDrawn="1"/>
        </p:nvGrpSpPr>
        <p:grpSpPr>
          <a:xfrm>
            <a:off x="0" y="4460975"/>
            <a:ext cx="421327" cy="3224540"/>
            <a:chOff x="0" y="0"/>
            <a:chExt cx="376634" cy="288249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F770914-BC16-CA6A-AEE7-1C11891EE6A2}"/>
                </a:ext>
              </a:extLst>
            </p:cNvPr>
            <p:cNvSpPr/>
            <p:nvPr/>
          </p:nvSpPr>
          <p:spPr>
            <a:xfrm>
              <a:off x="0" y="0"/>
              <a:ext cx="376634" cy="2882490"/>
            </a:xfrm>
            <a:custGeom>
              <a:avLst/>
              <a:gdLst/>
              <a:ahLst/>
              <a:cxnLst/>
              <a:rect l="l" t="t" r="r" b="b"/>
              <a:pathLst>
                <a:path w="376634" h="2882490">
                  <a:moveTo>
                    <a:pt x="0" y="0"/>
                  </a:moveTo>
                  <a:lnTo>
                    <a:pt x="376634" y="0"/>
                  </a:lnTo>
                  <a:lnTo>
                    <a:pt x="376634" y="2882490"/>
                  </a:lnTo>
                  <a:lnTo>
                    <a:pt x="0" y="2882490"/>
                  </a:lnTo>
                  <a:close/>
                </a:path>
              </a:pathLst>
            </a:custGeom>
            <a:solidFill>
              <a:srgbClr val="409C4B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B3388C66-B048-3A8A-394D-5EE4B7F44AC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F94024D7-24E6-DE53-FF67-9D74EBB1272C}"/>
              </a:ext>
            </a:extLst>
          </p:cNvPr>
          <p:cNvGrpSpPr/>
          <p:nvPr userDrawn="1"/>
        </p:nvGrpSpPr>
        <p:grpSpPr>
          <a:xfrm>
            <a:off x="0" y="7685515"/>
            <a:ext cx="421327" cy="2601485"/>
            <a:chOff x="0" y="0"/>
            <a:chExt cx="376634" cy="2325526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6D1455E-FF03-799B-2E64-53E92D1FA417}"/>
                </a:ext>
              </a:extLst>
            </p:cNvPr>
            <p:cNvSpPr/>
            <p:nvPr/>
          </p:nvSpPr>
          <p:spPr>
            <a:xfrm>
              <a:off x="0" y="0"/>
              <a:ext cx="376634" cy="2325526"/>
            </a:xfrm>
            <a:custGeom>
              <a:avLst/>
              <a:gdLst/>
              <a:ahLst/>
              <a:cxnLst/>
              <a:rect l="l" t="t" r="r" b="b"/>
              <a:pathLst>
                <a:path w="376634" h="2325526">
                  <a:moveTo>
                    <a:pt x="0" y="0"/>
                  </a:moveTo>
                  <a:lnTo>
                    <a:pt x="376634" y="0"/>
                  </a:lnTo>
                  <a:lnTo>
                    <a:pt x="376634" y="2325526"/>
                  </a:lnTo>
                  <a:lnTo>
                    <a:pt x="0" y="2325526"/>
                  </a:lnTo>
                  <a:close/>
                </a:path>
              </a:pathLst>
            </a:custGeom>
            <a:solidFill>
              <a:srgbClr val="707070">
                <a:alpha val="74902"/>
              </a:srgbClr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95A61BC9-25D1-EEBD-A936-8FB0DAF496C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69"/>
                </a:lnSpc>
              </a:pPr>
              <a:endParaRPr/>
            </a:p>
          </p:txBody>
        </p:sp>
      </p:grpSp>
      <p:sp>
        <p:nvSpPr>
          <p:cNvPr id="14" name="Freeform 2">
            <a:extLst>
              <a:ext uri="{FF2B5EF4-FFF2-40B4-BE49-F238E27FC236}">
                <a16:creationId xmlns:a16="http://schemas.microsoft.com/office/drawing/2014/main" id="{3A299A5E-D3E2-51B1-A1F8-8A80F2A37510}"/>
              </a:ext>
            </a:extLst>
          </p:cNvPr>
          <p:cNvSpPr/>
          <p:nvPr userDrawn="1"/>
        </p:nvSpPr>
        <p:spPr>
          <a:xfrm>
            <a:off x="12984848" y="0"/>
            <a:ext cx="5303152" cy="2983023"/>
          </a:xfrm>
          <a:custGeom>
            <a:avLst/>
            <a:gdLst/>
            <a:ahLst/>
            <a:cxnLst/>
            <a:rect l="l" t="t" r="r" b="b"/>
            <a:pathLst>
              <a:path w="5303152" h="2983023">
                <a:moveTo>
                  <a:pt x="0" y="0"/>
                </a:moveTo>
                <a:lnTo>
                  <a:pt x="5303152" y="0"/>
                </a:lnTo>
                <a:lnTo>
                  <a:pt x="5303152" y="2983023"/>
                </a:lnTo>
                <a:lnTo>
                  <a:pt x="0" y="29830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B21D8-F5B4-574E-A404-9859B6235F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7300" y="2551213"/>
            <a:ext cx="15773400" cy="5976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FD79B66-4661-E68C-76C0-7D4B2A8C9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89"/>
            <a:ext cx="12495212" cy="178750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rgbClr val="3B9D48"/>
                </a:solidFill>
              </a:defRPr>
            </a:lvl1pPr>
          </a:lstStyle>
          <a:p>
            <a:r>
              <a:rPr lang="en-US" dirty="0"/>
              <a:t>Title</a:t>
            </a:r>
            <a:endParaRPr lang="en-AU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F328DD7-50DC-F844-77D2-965DFD9BFBE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57300" y="9046843"/>
            <a:ext cx="7886700" cy="9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AU" dirty="0"/>
              <a:t>Author/s</a:t>
            </a:r>
          </a:p>
          <a:p>
            <a:pPr lvl="0"/>
            <a:r>
              <a:rPr lang="en-AU" dirty="0"/>
              <a:t>XXX, XXX, XXX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31104CC-3BEC-2D84-08C2-C957D49FD7A5}"/>
              </a:ext>
            </a:extLst>
          </p:cNvPr>
          <p:cNvCxnSpPr/>
          <p:nvPr userDrawn="1"/>
        </p:nvCxnSpPr>
        <p:spPr>
          <a:xfrm>
            <a:off x="1257300" y="8743900"/>
            <a:ext cx="157734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3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8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6A96A-5200-B26C-995D-433F98A61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983499"/>
            <a:ext cx="15932866" cy="2160000"/>
          </a:xfrm>
        </p:spPr>
        <p:txBody>
          <a:bodyPr/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Performance-based heavy vehicle driver fatigue management trial</a:t>
            </a:r>
            <a:endParaRPr lang="en-AU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5A680-EB0E-0814-22CB-B6D807106D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Dom Kalasih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567595-7022-4DBF-820E-E6FB76FAB1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Rachel Lehen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9E674F-2A82-A8F6-0C96-5EB6450413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Boyd Peacock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D4AC94F-8949-4FC8-4767-94B574FD77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5561" b="5561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6D15BD3-70C0-B77F-B271-1F8888BF19C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919" b="391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FDF60B1-4A57-DFDD-88AB-D1DD6C0EE5D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8684" b="868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7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Vary the 30 minutes break requirement 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Require 60 minutes in a work day with no more than 4 hours between each rest period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Extend the work day  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Allow up to 15 hours of worktime to manage </a:t>
            </a:r>
          </a:p>
          <a:p>
            <a:pPr marL="457200" lvl="1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unexpected circumstances 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Concessions 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D. Kalasih, R. Lehen, B. Peacock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AA4A2-40F4-CBF8-FDCD-33B006A6A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668" y="4783460"/>
            <a:ext cx="6337908" cy="32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2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Test the effectiveness and ease of use of the digital systems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Show the system enables more informed decision making on flexible hours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Better understand the issues that make compliance with current legislation problematic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Aims of trial 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D. Kalasih, R. Lehen, B. Peacock</a:t>
            </a:r>
          </a:p>
        </p:txBody>
      </p:sp>
    </p:spTree>
    <p:extLst>
      <p:ext uri="{BB962C8B-B14F-4D97-AF65-F5344CB8AC3E}">
        <p14:creationId xmlns:p14="http://schemas.microsoft.com/office/powerpoint/2010/main" val="129906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796" y="424548"/>
            <a:ext cx="12495212" cy="17875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A systemic approach 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D. Kalasih, R. Lehen, B. Peacock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78A1FA-7AE9-7687-F951-FBC0BB802028}"/>
              </a:ext>
            </a:extLst>
          </p:cNvPr>
          <p:cNvSpPr txBox="1"/>
          <p:nvPr/>
        </p:nvSpPr>
        <p:spPr>
          <a:xfrm>
            <a:off x="9183009" y="1817915"/>
            <a:ext cx="1800200" cy="163121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Fatigue risk awareness &amp; training </a:t>
            </a:r>
          </a:p>
          <a:p>
            <a:pPr algn="ctr"/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DCA3E9-4C41-A2AA-BD2D-A304B7668746}"/>
              </a:ext>
            </a:extLst>
          </p:cNvPr>
          <p:cNvSpPr txBox="1"/>
          <p:nvPr/>
        </p:nvSpPr>
        <p:spPr>
          <a:xfrm>
            <a:off x="8800951" y="6729929"/>
            <a:ext cx="1800200" cy="163121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Cognitive performance assessment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AlertMeter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92C315-B271-922C-E97D-7514811BC81F}"/>
              </a:ext>
            </a:extLst>
          </p:cNvPr>
          <p:cNvSpPr txBox="1"/>
          <p:nvPr/>
        </p:nvSpPr>
        <p:spPr>
          <a:xfrm>
            <a:off x="5836700" y="6799225"/>
            <a:ext cx="2057685" cy="163121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Telemetry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GPS vehicle location data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e-logbooks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B5048-D6A5-6820-0BC9-12AD7AD343F8}"/>
              </a:ext>
            </a:extLst>
          </p:cNvPr>
          <p:cNvSpPr txBox="1"/>
          <p:nvPr/>
        </p:nvSpPr>
        <p:spPr>
          <a:xfrm>
            <a:off x="2446331" y="3897490"/>
            <a:ext cx="2057685" cy="193899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Real time welfare monitoring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NZ" sz="2000" dirty="0" err="1">
                <a:latin typeface="Arial" panose="020B0604020202020204" pitchFamily="34" charset="0"/>
                <a:cs typeface="Arial" panose="020B0604020202020204" pitchFamily="34" charset="0"/>
              </a:rPr>
              <a:t>GetHomeSafe</a:t>
            </a:r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4DA414-9B7D-25DD-6B02-37BECE48AC9B}"/>
              </a:ext>
            </a:extLst>
          </p:cNvPr>
          <p:cNvSpPr txBox="1"/>
          <p:nvPr/>
        </p:nvSpPr>
        <p:spPr>
          <a:xfrm>
            <a:off x="11983366" y="5613210"/>
            <a:ext cx="2129186" cy="163121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Use of biomathematical algorithms in driver rostering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(PRISM)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5751D2-59CB-1AB5-B73F-12165FEDADA4}"/>
              </a:ext>
            </a:extLst>
          </p:cNvPr>
          <p:cNvSpPr txBox="1"/>
          <p:nvPr/>
        </p:nvSpPr>
        <p:spPr>
          <a:xfrm>
            <a:off x="11956972" y="3160611"/>
            <a:ext cx="2123053" cy="132343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Sleep 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72954A-7C3E-D519-C6F0-8B10465D6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335" y="3774601"/>
            <a:ext cx="2123053" cy="1242379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id="{AD1D6558-A447-F245-9862-FD38B276608E}"/>
              </a:ext>
            </a:extLst>
          </p:cNvPr>
          <p:cNvSpPr/>
          <p:nvPr/>
        </p:nvSpPr>
        <p:spPr>
          <a:xfrm rot="10800000">
            <a:off x="3190138" y="5982119"/>
            <a:ext cx="484632" cy="719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Arrow: Bent 20">
            <a:extLst>
              <a:ext uri="{FF2B5EF4-FFF2-40B4-BE49-F238E27FC236}">
                <a16:creationId xmlns:a16="http://schemas.microsoft.com/office/drawing/2014/main" id="{395D19E5-C721-7379-6555-7DABDF3917AF}"/>
              </a:ext>
            </a:extLst>
          </p:cNvPr>
          <p:cNvSpPr/>
          <p:nvPr/>
        </p:nvSpPr>
        <p:spPr>
          <a:xfrm rot="10800000">
            <a:off x="11247756" y="7449389"/>
            <a:ext cx="1800202" cy="403957"/>
          </a:xfrm>
          <a:prstGeom prst="bentArrow">
            <a:avLst>
              <a:gd name="adj1" fmla="val 25000"/>
              <a:gd name="adj2" fmla="val 2416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264C5315-2AFA-245A-4FB2-C77E121B5F6C}"/>
              </a:ext>
            </a:extLst>
          </p:cNvPr>
          <p:cNvSpPr/>
          <p:nvPr/>
        </p:nvSpPr>
        <p:spPr>
          <a:xfrm rot="5400000">
            <a:off x="11792797" y="1571997"/>
            <a:ext cx="644250" cy="2123053"/>
          </a:xfrm>
          <a:prstGeom prst="bentArrow">
            <a:avLst>
              <a:gd name="adj1" fmla="val 25000"/>
              <a:gd name="adj2" fmla="val 2416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1055D22-7EF1-BACF-EE18-184CFE4DF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395" y="5870560"/>
            <a:ext cx="1628850" cy="9932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4068CE8-1311-1B89-B263-AFD43A602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0704" y="5779972"/>
            <a:ext cx="1295789" cy="11878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C9F7E4-B34B-FE2A-E31B-E6EC21995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349" y="3223185"/>
            <a:ext cx="1441128" cy="1301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385524D-85EC-6D7D-C328-A67143AF2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5918" y="6512947"/>
            <a:ext cx="1922796" cy="163121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5CAD8CA9-B85D-F9E7-B901-9FA7EA854078}"/>
              </a:ext>
            </a:extLst>
          </p:cNvPr>
          <p:cNvSpPr/>
          <p:nvPr/>
        </p:nvSpPr>
        <p:spPr>
          <a:xfrm>
            <a:off x="13747008" y="3761910"/>
            <a:ext cx="2151706" cy="12423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904738-185D-EBCA-02AD-DF5B003E2A12}"/>
              </a:ext>
            </a:extLst>
          </p:cNvPr>
          <p:cNvSpPr/>
          <p:nvPr/>
        </p:nvSpPr>
        <p:spPr>
          <a:xfrm>
            <a:off x="671164" y="3367025"/>
            <a:ext cx="1933864" cy="1365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8B3A94-9964-A5A5-7792-06FE9C77254B}"/>
              </a:ext>
            </a:extLst>
          </p:cNvPr>
          <p:cNvSpPr/>
          <p:nvPr/>
        </p:nvSpPr>
        <p:spPr>
          <a:xfrm flipH="1">
            <a:off x="6672160" y="5779972"/>
            <a:ext cx="1706707" cy="1094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B289F2-7992-E149-7043-4F2CED3C1F18}"/>
              </a:ext>
            </a:extLst>
          </p:cNvPr>
          <p:cNvSpPr/>
          <p:nvPr/>
        </p:nvSpPr>
        <p:spPr>
          <a:xfrm>
            <a:off x="10157868" y="5762357"/>
            <a:ext cx="1288626" cy="12376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3E06D-CF29-CB58-1E32-79FB04EAB4A3}"/>
              </a:ext>
            </a:extLst>
          </p:cNvPr>
          <p:cNvSpPr/>
          <p:nvPr/>
        </p:nvSpPr>
        <p:spPr>
          <a:xfrm>
            <a:off x="13961592" y="6531300"/>
            <a:ext cx="1922796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F4272EF-AEEA-F62E-063B-87CADF863822}"/>
              </a:ext>
            </a:extLst>
          </p:cNvPr>
          <p:cNvSpPr txBox="1"/>
          <p:nvPr/>
        </p:nvSpPr>
        <p:spPr>
          <a:xfrm>
            <a:off x="6149803" y="1817915"/>
            <a:ext cx="1945478" cy="193899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Driver and operator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selection  screening </a:t>
            </a:r>
          </a:p>
          <a:p>
            <a:pPr algn="ctr"/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583D422B-6219-84C2-5BF0-A53BA94633D6}"/>
              </a:ext>
            </a:extLst>
          </p:cNvPr>
          <p:cNvSpPr/>
          <p:nvPr/>
        </p:nvSpPr>
        <p:spPr>
          <a:xfrm rot="16200000">
            <a:off x="8411034" y="2145968"/>
            <a:ext cx="484632" cy="719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F711D94-42E3-E127-223C-133F74A6DE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2352" y="3492604"/>
            <a:ext cx="1808162" cy="117178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6E3DCB1-9B47-0298-F010-8136CCC0C43C}"/>
              </a:ext>
            </a:extLst>
          </p:cNvPr>
          <p:cNvSpPr/>
          <p:nvPr/>
        </p:nvSpPr>
        <p:spPr>
          <a:xfrm>
            <a:off x="6866459" y="3479017"/>
            <a:ext cx="1818778" cy="1201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F1A9B33-4CE8-8D76-64A5-070776F3185C}"/>
              </a:ext>
            </a:extLst>
          </p:cNvPr>
          <p:cNvSpPr/>
          <p:nvPr/>
        </p:nvSpPr>
        <p:spPr>
          <a:xfrm>
            <a:off x="12776182" y="4749952"/>
            <a:ext cx="484632" cy="719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62617C26-A343-AD54-9D0A-463F4C7D6F7E}"/>
              </a:ext>
            </a:extLst>
          </p:cNvPr>
          <p:cNvSpPr/>
          <p:nvPr/>
        </p:nvSpPr>
        <p:spPr>
          <a:xfrm rot="5400000">
            <a:off x="8056811" y="7291751"/>
            <a:ext cx="484632" cy="719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7E830-50BF-E2C2-4C0E-429A72E69DF4}"/>
              </a:ext>
            </a:extLst>
          </p:cNvPr>
          <p:cNvSpPr txBox="1"/>
          <p:nvPr/>
        </p:nvSpPr>
        <p:spPr>
          <a:xfrm>
            <a:off x="2539131" y="6863760"/>
            <a:ext cx="2039939" cy="163121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Request for work time  extension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C4C4490-4855-59AB-D3EF-6232E752C5FF}"/>
              </a:ext>
            </a:extLst>
          </p:cNvPr>
          <p:cNvSpPr/>
          <p:nvPr/>
        </p:nvSpPr>
        <p:spPr>
          <a:xfrm rot="5400000">
            <a:off x="4827239" y="7319752"/>
            <a:ext cx="484632" cy="719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3D6DB25-F640-8CE2-0679-0D3FAADCF2EE}"/>
              </a:ext>
            </a:extLst>
          </p:cNvPr>
          <p:cNvSpPr/>
          <p:nvPr/>
        </p:nvSpPr>
        <p:spPr>
          <a:xfrm rot="10800000">
            <a:off x="3190138" y="3065153"/>
            <a:ext cx="484632" cy="7192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D0CD7-FDB9-E958-A446-0D687B7B7C1E}"/>
              </a:ext>
            </a:extLst>
          </p:cNvPr>
          <p:cNvSpPr txBox="1"/>
          <p:nvPr/>
        </p:nvSpPr>
        <p:spPr>
          <a:xfrm>
            <a:off x="2640242" y="1713806"/>
            <a:ext cx="1584421" cy="1323439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Approve or decline </a:t>
            </a:r>
          </a:p>
          <a:p>
            <a:pPr algn="ctr"/>
            <a:r>
              <a:rPr lang="en-N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4F189-FF81-79AD-F7F7-EB828EECAE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350" y="6675222"/>
            <a:ext cx="2077305" cy="11705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F287008-BF3B-68DB-F27B-3064CB4D3EAF}"/>
              </a:ext>
            </a:extLst>
          </p:cNvPr>
          <p:cNvSpPr/>
          <p:nvPr/>
        </p:nvSpPr>
        <p:spPr>
          <a:xfrm>
            <a:off x="556049" y="6647295"/>
            <a:ext cx="2164097" cy="120605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8C1FDE-D7BC-E941-643B-7195224B9D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31" y="3446504"/>
            <a:ext cx="1842723" cy="12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1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Varied rest breaks </a:t>
            </a: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(from 26,200 hours)</a:t>
            </a: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Cases of extended hours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Findings  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D. Kalasih, R. Lehen, B. Peacock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F6389-615D-82AC-35E7-B696E8D9F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759" y="2551213"/>
            <a:ext cx="6394763" cy="2592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B67098-9A06-CFBB-4DF6-767917C3E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52" y="5863580"/>
            <a:ext cx="6399806" cy="26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20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033BB-763D-6266-C513-99C93EE6D66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Operational challenges create a demand for greater flexibility with working hours, and better responsiveness benefits wellbeing of animals and drivers  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Operators would benefit from support with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behavioural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change management capability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comprehensiveness and invasiveness of the trial system is a barrier  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trial is extended using a simplified control system 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BA2622-23CB-8944-FE31-BB53CC23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Learnings </a:t>
            </a:r>
            <a:endParaRPr lang="en-A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D. Kalasih, R. Lehen, B. Peacock</a:t>
            </a:r>
          </a:p>
        </p:txBody>
      </p:sp>
    </p:spTree>
    <p:extLst>
      <p:ext uri="{BB962C8B-B14F-4D97-AF65-F5344CB8AC3E}">
        <p14:creationId xmlns:p14="http://schemas.microsoft.com/office/powerpoint/2010/main" val="284888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0832F-9251-58BC-A19E-FCB2E2A333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Authors:</a:t>
            </a:r>
          </a:p>
          <a:p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D. Kalasih, R. Lehen, B. Peacock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5C884-D1AA-834C-635B-914C0A618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897" y="6087905"/>
            <a:ext cx="3322939" cy="22084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DEF043-8AD5-12D6-0E02-D3F0970D4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81" y="6087905"/>
            <a:ext cx="3146243" cy="2198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676CFD-2E94-1682-9CD8-E7452C5DF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81" y="6104045"/>
            <a:ext cx="3448847" cy="21826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15313C-88F2-9582-9FE6-8B37EDFB3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55" y="3058031"/>
            <a:ext cx="2664296" cy="26307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D4DE73-AEAD-C4FA-DE72-731AC1087A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532" y="1025606"/>
            <a:ext cx="3251361" cy="16157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E714F3-824F-6A8E-B289-5277F06B94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8995" y="3438425"/>
            <a:ext cx="4084128" cy="19401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EB3D4F-7A2F-9C1C-5CCF-17405D6989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68536" y="3309809"/>
            <a:ext cx="3316148" cy="2161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9AF944C-1BCE-F04E-723C-FFA7363284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0911" y="1215122"/>
            <a:ext cx="4777031" cy="120384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043901-CF73-A521-6CC6-01B3000F359F}"/>
              </a:ext>
            </a:extLst>
          </p:cNvPr>
          <p:cNvSpPr/>
          <p:nvPr/>
        </p:nvSpPr>
        <p:spPr>
          <a:xfrm>
            <a:off x="1730913" y="1184354"/>
            <a:ext cx="4777030" cy="123461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 w="5715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8F38D5D-2C0C-C7A9-CE88-6A34AA0D1B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42965" y="3764595"/>
            <a:ext cx="4761857" cy="154133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371B358-094A-E2E3-D328-2EFCFEFA0382}"/>
              </a:ext>
            </a:extLst>
          </p:cNvPr>
          <p:cNvSpPr/>
          <p:nvPr/>
        </p:nvSpPr>
        <p:spPr>
          <a:xfrm>
            <a:off x="8423920" y="3510984"/>
            <a:ext cx="4999948" cy="180728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ln w="57150"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69C2CA7-30FA-BB0B-D451-D8C65B256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5935" y="3382097"/>
            <a:ext cx="4117187" cy="19995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5FD5C04-F0C9-6FE8-62A6-5C1893EA350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6977" y="6104045"/>
            <a:ext cx="3561806" cy="21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1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y Convergence 2023 - Presentation Template" id="{AD7E61BC-6D68-468E-983F-68C8A034365A}" vid="{6AA01E9F-0444-4427-8A7C-1FD78B2E5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Technology Convergence 2023 - Presentation Template</Template>
  <TotalTime>2696</TotalTime>
  <Words>289</Words>
  <Application>Microsoft Office PowerPoint</Application>
  <PresentationFormat>Custom</PresentationFormat>
  <Paragraphs>73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Open Sauce Bold</vt:lpstr>
      <vt:lpstr>Arial</vt:lpstr>
      <vt:lpstr>Calibri</vt:lpstr>
      <vt:lpstr>Office Theme</vt:lpstr>
      <vt:lpstr>Performance-based heavy vehicle driver fatigue management trial</vt:lpstr>
      <vt:lpstr>Concessions </vt:lpstr>
      <vt:lpstr>Aims of trial </vt:lpstr>
      <vt:lpstr>A systemic approach </vt:lpstr>
      <vt:lpstr>Findings  </vt:lpstr>
      <vt:lpstr>Learnings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Hamid</dc:creator>
  <cp:lastModifiedBy>Dom Kalasih</cp:lastModifiedBy>
  <cp:revision>10</cp:revision>
  <cp:lastPrinted>2023-10-11T21:58:14Z</cp:lastPrinted>
  <dcterms:created xsi:type="dcterms:W3CDTF">2023-08-30T05:28:25Z</dcterms:created>
  <dcterms:modified xsi:type="dcterms:W3CDTF">2023-10-11T22:22:29Z</dcterms:modified>
  <dc:identifier>DAFqF3977AU</dc:identifier>
</cp:coreProperties>
</file>