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sldIdLst>
    <p:sldId id="257" r:id="rId2"/>
    <p:sldId id="268" r:id="rId3"/>
    <p:sldId id="256" r:id="rId4"/>
    <p:sldId id="262" r:id="rId5"/>
    <p:sldId id="269" r:id="rId6"/>
    <p:sldId id="270" r:id="rId7"/>
    <p:sldId id="263" r:id="rId8"/>
    <p:sldId id="264" r:id="rId9"/>
    <p:sldId id="265" r:id="rId10"/>
    <p:sldId id="273" r:id="rId11"/>
    <p:sldId id="272" r:id="rId12"/>
    <p:sldId id="274" r:id="rId13"/>
    <p:sldId id="275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pen Sauce" panose="020B0604020202020204" charset="0"/>
      <p:regular r:id="rId20"/>
    </p:embeddedFont>
    <p:embeddedFont>
      <p:font typeface="Open Sauce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69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74D1F-A93E-4942-8D86-1B96AAE91A7C}" type="datetimeFigureOut">
              <a:rPr lang="en-ZA" smtClean="0"/>
              <a:t>2023/10/27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1544A-C8C2-4C0B-AF49-58AF488F5DE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77018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According to (</a:t>
            </a:r>
            <a:r>
              <a:rPr lang="en-US" dirty="0" err="1"/>
              <a:t>Slavik</a:t>
            </a:r>
            <a:r>
              <a:rPr lang="en-US" dirty="0"/>
              <a:t>, 2007), a WIM scale is "a technique for the measurement of axle loads without stopping vehicles" and "a scale that measures dynamic forces applied to the road surface by passing wheels." </a:t>
            </a:r>
          </a:p>
          <a:p>
            <a:r>
              <a:rPr lang="en-US" dirty="0"/>
              <a:t>Then vice versa, a static weighbridge scale is a scale that assesses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1544A-C8C2-4C0B-AF49-58AF488F5DE4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11468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of the WIM in SA are found along the Port Roads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1544A-C8C2-4C0B-AF49-58AF488F5DE4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81377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ASTM E 1318 (2002) ‘Standard Specification for Highway Weigh-In-Motion (WIM) Systems with User Requirements and Test Methods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1544A-C8C2-4C0B-AF49-58AF488F5DE4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46212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81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3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24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63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5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27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16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22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2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8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8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TextBox 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8" name="Group 8"/>
          <p:cNvGrpSpPr>
            <a:grpSpLocks noGrp="1" noUngrp="1" noRot="1" noMove="1" noResize="1"/>
          </p:cNvGrpSpPr>
          <p:nvPr/>
        </p:nvGrpSpPr>
        <p:grpSpPr>
          <a:xfrm>
            <a:off x="0" y="7685515"/>
            <a:ext cx="421327" cy="2601485"/>
            <a:chOff x="0" y="0"/>
            <a:chExt cx="376634" cy="2325526"/>
          </a:xfrm>
        </p:grpSpPr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2325526"/>
            </a:xfrm>
            <a:custGeom>
              <a:avLst/>
              <a:gdLst/>
              <a:ahLst/>
              <a:cxnLst/>
              <a:rect l="l" t="t" r="r" b="b"/>
              <a:pathLst>
                <a:path w="376634" h="2325526">
                  <a:moveTo>
                    <a:pt x="0" y="0"/>
                  </a:moveTo>
                  <a:lnTo>
                    <a:pt x="376634" y="0"/>
                  </a:lnTo>
                  <a:lnTo>
                    <a:pt x="376634" y="2325526"/>
                  </a:lnTo>
                  <a:lnTo>
                    <a:pt x="0" y="2325526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TextBox 10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2516860" y="199751"/>
            <a:ext cx="5517140" cy="2162449"/>
          </a:xfrm>
          <a:custGeom>
            <a:avLst/>
            <a:gdLst/>
            <a:ahLst/>
            <a:cxnLst/>
            <a:rect l="l" t="t" r="r" b="b"/>
            <a:pathLst>
              <a:path w="5710198" h="2287442">
                <a:moveTo>
                  <a:pt x="0" y="0"/>
                </a:moveTo>
                <a:lnTo>
                  <a:pt x="5710198" y="0"/>
                </a:lnTo>
                <a:lnTo>
                  <a:pt x="5710198" y="2287442"/>
                </a:lnTo>
                <a:lnTo>
                  <a:pt x="0" y="22874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599" t="-14198" r="-23217" b="-14412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2" name="Freeform 1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600" y="273003"/>
            <a:ext cx="11627914" cy="2659402"/>
          </a:xfrm>
          <a:custGeom>
            <a:avLst/>
            <a:gdLst/>
            <a:ahLst/>
            <a:cxnLst/>
            <a:rect l="l" t="t" r="r" b="b"/>
            <a:pathLst>
              <a:path w="11809899" h="2767945">
                <a:moveTo>
                  <a:pt x="0" y="0"/>
                </a:moveTo>
                <a:lnTo>
                  <a:pt x="11809899" y="0"/>
                </a:lnTo>
                <a:lnTo>
                  <a:pt x="11809899" y="2767945"/>
                </a:lnTo>
                <a:lnTo>
                  <a:pt x="0" y="27679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 dirty="0"/>
          </a:p>
        </p:txBody>
      </p:sp>
      <p:sp>
        <p:nvSpPr>
          <p:cNvPr id="13" name="AutoShape 1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60670"/>
            <a:ext cx="16230600" cy="0"/>
          </a:xfrm>
          <a:prstGeom prst="line">
            <a:avLst/>
          </a:prstGeom>
          <a:ln w="66675" cap="flat">
            <a:solidFill>
              <a:srgbClr val="70707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/>
          </a:p>
        </p:txBody>
      </p:sp>
      <p:sp>
        <p:nvSpPr>
          <p:cNvPr id="14" name="Freeform 1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516860" y="9166814"/>
            <a:ext cx="4742440" cy="836068"/>
          </a:xfrm>
          <a:custGeom>
            <a:avLst/>
            <a:gdLst/>
            <a:ahLst/>
            <a:cxnLst/>
            <a:rect l="l" t="t" r="r" b="b"/>
            <a:pathLst>
              <a:path w="4742440" h="836068">
                <a:moveTo>
                  <a:pt x="0" y="0"/>
                </a:moveTo>
                <a:lnTo>
                  <a:pt x="4742440" y="0"/>
                </a:lnTo>
                <a:lnTo>
                  <a:pt x="4742440" y="836068"/>
                </a:lnTo>
                <a:lnTo>
                  <a:pt x="0" y="8360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5" name="Freeform 1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9056782"/>
            <a:ext cx="4278487" cy="1120186"/>
          </a:xfrm>
          <a:custGeom>
            <a:avLst/>
            <a:gdLst/>
            <a:ahLst/>
            <a:cxnLst/>
            <a:rect l="l" t="t" r="r" b="b"/>
            <a:pathLst>
              <a:path w="4278487" h="1120186">
                <a:moveTo>
                  <a:pt x="0" y="0"/>
                </a:moveTo>
                <a:lnTo>
                  <a:pt x="4278487" y="0"/>
                </a:lnTo>
                <a:lnTo>
                  <a:pt x="4278487" y="1120186"/>
                </a:lnTo>
                <a:lnTo>
                  <a:pt x="0" y="11201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6" name="TextBox 1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89282" y="9128714"/>
            <a:ext cx="6509437" cy="1343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707070"/>
                </a:solidFill>
                <a:latin typeface="Open Sauce Bold"/>
              </a:rPr>
              <a:t>6 - 10 November 2023 </a:t>
            </a:r>
          </a:p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707070"/>
                </a:solidFill>
                <a:latin typeface="Open Sauce Bold"/>
              </a:rPr>
              <a:t>Brisbane, Australia </a:t>
            </a:r>
          </a:p>
          <a:p>
            <a:pPr>
              <a:lnSpc>
                <a:spcPts val="3640"/>
              </a:lnSpc>
            </a:pPr>
            <a:endParaRPr lang="en-US" sz="2600" dirty="0">
              <a:solidFill>
                <a:srgbClr val="707070"/>
              </a:solidFill>
              <a:latin typeface="Open Sauce Bold"/>
            </a:endParaRPr>
          </a:p>
        </p:txBody>
      </p:sp>
      <p:sp>
        <p:nvSpPr>
          <p:cNvPr id="17" name="TextBox 1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3634835"/>
            <a:ext cx="16230600" cy="2528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0"/>
              </a:lnSpc>
              <a:spcBef>
                <a:spcPct val="0"/>
              </a:spcBef>
            </a:pPr>
            <a:endParaRPr lang="en-US" sz="7343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10280"/>
              </a:lnSpc>
              <a:spcBef>
                <a:spcPct val="0"/>
              </a:spcBef>
            </a:pPr>
            <a:endParaRPr lang="en-US" sz="7343" dirty="0">
              <a:solidFill>
                <a:srgbClr val="000000"/>
              </a:solidFill>
              <a:latin typeface="Open Sauce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B09EE89-9572-CD4F-DAAD-4ADE0F02C92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28700" y="6618458"/>
            <a:ext cx="5020929" cy="2252693"/>
            <a:chOff x="1028700" y="6618117"/>
            <a:chExt cx="5020929" cy="2252693"/>
          </a:xfrm>
        </p:grpSpPr>
        <p:sp>
          <p:nvSpPr>
            <p:cNvPr id="18" name="TextBox 1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28700" y="6618117"/>
              <a:ext cx="3771900" cy="180786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64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Open Sauce"/>
                </a:rPr>
                <a:t>Phindile Lydia Binda</a:t>
              </a:r>
            </a:p>
            <a:p>
              <a:pPr>
                <a:lnSpc>
                  <a:spcPts val="3640"/>
                </a:lnSpc>
              </a:pPr>
              <a:endParaRPr lang="en-US" sz="2600" dirty="0">
                <a:solidFill>
                  <a:srgbClr val="000000"/>
                </a:solidFill>
                <a:latin typeface="Open Sauce"/>
              </a:endParaRPr>
            </a:p>
            <a:p>
              <a:pPr>
                <a:lnSpc>
                  <a:spcPts val="3640"/>
                </a:lnSpc>
              </a:pPr>
              <a:endParaRPr lang="en-US" sz="2600" dirty="0">
                <a:solidFill>
                  <a:srgbClr val="000000"/>
                </a:solidFill>
                <a:latin typeface="Open Sauce"/>
              </a:endParaRPr>
            </a:p>
            <a:p>
              <a:pPr>
                <a:lnSpc>
                  <a:spcPts val="3640"/>
                </a:lnSpc>
              </a:pPr>
              <a:endParaRPr lang="en-US" sz="2600" dirty="0">
                <a:solidFill>
                  <a:srgbClr val="000000"/>
                </a:solidFill>
                <a:latin typeface="Open Sauce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6C0DFCB-5F5D-BBE1-42AC-0860EB643DC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554" y="6661147"/>
              <a:ext cx="1694075" cy="22096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TextBox 18">
            <a:extLst>
              <a:ext uri="{FF2B5EF4-FFF2-40B4-BE49-F238E27FC236}">
                <a16:creationId xmlns:a16="http://schemas.microsoft.com/office/drawing/2014/main" id="{75407249-D63B-E575-6E03-770F7D9CCF5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33535" y="6618458"/>
            <a:ext cx="3771900" cy="1346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</a:pPr>
            <a:endParaRPr lang="en-US" sz="2600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3640"/>
              </a:lnSpc>
            </a:pPr>
            <a:endParaRPr lang="en-US" sz="2600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3640"/>
              </a:lnSpc>
            </a:pPr>
            <a:endParaRPr lang="en-US" sz="2600" dirty="0">
              <a:solidFill>
                <a:srgbClr val="000000"/>
              </a:solidFill>
              <a:latin typeface="Open Sauce"/>
            </a:endParaRPr>
          </a:p>
        </p:txBody>
      </p:sp>
      <p:sp>
        <p:nvSpPr>
          <p:cNvPr id="29" name="TextBox 18">
            <a:extLst>
              <a:ext uri="{FF2B5EF4-FFF2-40B4-BE49-F238E27FC236}">
                <a16:creationId xmlns:a16="http://schemas.microsoft.com/office/drawing/2014/main" id="{31663E4C-16FC-9FE1-3C73-C2B905AD157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237514" y="6618458"/>
            <a:ext cx="3771900" cy="1346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</a:pPr>
            <a:endParaRPr lang="en-US" sz="2600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3640"/>
              </a:lnSpc>
            </a:pPr>
            <a:endParaRPr lang="en-US" sz="2600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3640"/>
              </a:lnSpc>
            </a:pPr>
            <a:endParaRPr lang="en-US" sz="2600" dirty="0">
              <a:solidFill>
                <a:srgbClr val="000000"/>
              </a:solidFill>
              <a:latin typeface="Open Sauce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936666-AC94-A346-95A0-A7268959E56C}"/>
              </a:ext>
            </a:extLst>
          </p:cNvPr>
          <p:cNvSpPr txBox="1"/>
          <p:nvPr/>
        </p:nvSpPr>
        <p:spPr>
          <a:xfrm>
            <a:off x="2035514" y="3037993"/>
            <a:ext cx="1421697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A comparison of axle weight masses from a low-speed weigh-in-motion scale and a static weighbridge scale for the purpose of broadening law enforcement efforts</a:t>
            </a:r>
            <a:endParaRPr lang="en-ZA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ECECFF91-4BB7-E249-0A76-69E9C373F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891" y="6467583"/>
            <a:ext cx="1841400" cy="245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84848" y="0"/>
            <a:ext cx="5303152" cy="2983023"/>
          </a:xfrm>
          <a:custGeom>
            <a:avLst/>
            <a:gdLst/>
            <a:ahLst/>
            <a:cxnLst/>
            <a:rect l="l" t="t" r="r" b="b"/>
            <a:pathLst>
              <a:path w="5303152" h="2983023">
                <a:moveTo>
                  <a:pt x="0" y="0"/>
                </a:moveTo>
                <a:lnTo>
                  <a:pt x="5303152" y="0"/>
                </a:lnTo>
                <a:lnTo>
                  <a:pt x="5303152" y="2983023"/>
                </a:lnTo>
                <a:lnTo>
                  <a:pt x="0" y="2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TextBox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2517683"/>
            <a:ext cx="16230600" cy="7241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93"/>
              </a:lnSpc>
            </a:pPr>
            <a:r>
              <a:rPr lang="en-US" sz="3566" b="1" dirty="0">
                <a:solidFill>
                  <a:srgbClr val="000000"/>
                </a:solidFill>
                <a:latin typeface="Open Sauce"/>
              </a:rPr>
              <a:t>Axle Accuracy Rate of Legal Vehicles</a:t>
            </a:r>
          </a:p>
          <a:p>
            <a:pPr>
              <a:lnSpc>
                <a:spcPts val="4573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573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marL="571500" indent="-571500">
              <a:lnSpc>
                <a:spcPts val="4573"/>
              </a:lnSpc>
              <a:buFont typeface="Arial" panose="020B0604020202020204" pitchFamily="34" charset="0"/>
              <a:buChar char="•"/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573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</p:txBody>
      </p:sp>
      <p:sp>
        <p:nvSpPr>
          <p:cNvPr id="4" name="AutoShape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60670"/>
            <a:ext cx="16230600" cy="0"/>
          </a:xfrm>
          <a:prstGeom prst="line">
            <a:avLst/>
          </a:prstGeom>
          <a:ln w="66675" cap="flat">
            <a:solidFill>
              <a:srgbClr val="70707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 dirty="0"/>
          </a:p>
        </p:txBody>
      </p: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9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352199"/>
            <a:ext cx="12512669" cy="1407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43"/>
              </a:lnSpc>
            </a:pPr>
            <a:r>
              <a:rPr lang="en-US" sz="8000" dirty="0">
                <a:solidFill>
                  <a:srgbClr val="409C4B"/>
                </a:solidFill>
                <a:latin typeface="Open Sauce Bold"/>
              </a:rPr>
              <a:t>Data</a:t>
            </a:r>
            <a:r>
              <a:rPr lang="en-US" sz="8602" dirty="0">
                <a:solidFill>
                  <a:srgbClr val="409C4B"/>
                </a:solidFill>
                <a:latin typeface="Open Sauce Bold"/>
              </a:rPr>
              <a:t> </a:t>
            </a:r>
            <a:r>
              <a:rPr lang="en-US" sz="8000" dirty="0">
                <a:solidFill>
                  <a:srgbClr val="409C4B"/>
                </a:solidFill>
                <a:latin typeface="Open Sauce Bold"/>
              </a:rPr>
              <a:t>Analysis &amp; Results</a:t>
            </a:r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27333"/>
            <a:ext cx="16230600" cy="1083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88"/>
              </a:lnSpc>
            </a:pPr>
            <a:r>
              <a:rPr lang="en-US" sz="3277" dirty="0">
                <a:solidFill>
                  <a:srgbClr val="707070"/>
                </a:solidFill>
                <a:latin typeface="Open Sauce Bold"/>
              </a:rPr>
              <a:t>Author </a:t>
            </a:r>
          </a:p>
          <a:p>
            <a:pPr>
              <a:lnSpc>
                <a:spcPts val="4052"/>
              </a:lnSpc>
            </a:pPr>
            <a:r>
              <a:rPr lang="en-US" sz="2894" dirty="0">
                <a:solidFill>
                  <a:srgbClr val="000000"/>
                </a:solidFill>
                <a:latin typeface="Open Sauce"/>
              </a:rPr>
              <a:t>Phindile Binda</a:t>
            </a:r>
          </a:p>
        </p:txBody>
      </p:sp>
      <p:grpSp>
        <p:nvGrpSpPr>
          <p:cNvPr id="11" name="Group 11"/>
          <p:cNvGrpSpPr>
            <a:grpSpLocks noGrp="1" noUngrp="1" noRot="1" noMove="1" noResize="1"/>
          </p:cNvGrpSpPr>
          <p:nvPr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12" name="Freeform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3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4" name="Group 14"/>
          <p:cNvGrpSpPr>
            <a:grpSpLocks noGrp="1" noUngrp="1" noRot="1" noMove="1" noResize="1"/>
          </p:cNvGrpSpPr>
          <p:nvPr/>
        </p:nvGrpSpPr>
        <p:grpSpPr>
          <a:xfrm>
            <a:off x="0" y="7685515"/>
            <a:ext cx="421327" cy="2601483"/>
            <a:chOff x="0" y="0"/>
            <a:chExt cx="376634" cy="2648333"/>
          </a:xfrm>
        </p:grpSpPr>
        <p:sp>
          <p:nvSpPr>
            <p:cNvPr id="15" name="Freeform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2648333"/>
            </a:xfrm>
            <a:custGeom>
              <a:avLst/>
              <a:gdLst/>
              <a:ahLst/>
              <a:cxnLst/>
              <a:rect l="l" t="t" r="r" b="b"/>
              <a:pathLst>
                <a:path w="376634" h="2648333">
                  <a:moveTo>
                    <a:pt x="0" y="0"/>
                  </a:moveTo>
                  <a:lnTo>
                    <a:pt x="376634" y="0"/>
                  </a:lnTo>
                  <a:lnTo>
                    <a:pt x="376634" y="2648333"/>
                  </a:lnTo>
                  <a:lnTo>
                    <a:pt x="0" y="2648333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TextBox 1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F7400FF-E507-EF46-03D1-B476E5A8B0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293753"/>
              </p:ext>
            </p:extLst>
          </p:nvPr>
        </p:nvGraphicFramePr>
        <p:xfrm>
          <a:off x="1151112" y="3657393"/>
          <a:ext cx="16227637" cy="5018296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265494">
                  <a:extLst>
                    <a:ext uri="{9D8B030D-6E8A-4147-A177-3AD203B41FA5}">
                      <a16:colId xmlns:a16="http://schemas.microsoft.com/office/drawing/2014/main" val="279579757"/>
                    </a:ext>
                  </a:extLst>
                </a:gridCol>
                <a:gridCol w="3561045">
                  <a:extLst>
                    <a:ext uri="{9D8B030D-6E8A-4147-A177-3AD203B41FA5}">
                      <a16:colId xmlns:a16="http://schemas.microsoft.com/office/drawing/2014/main" val="2180996198"/>
                    </a:ext>
                  </a:extLst>
                </a:gridCol>
                <a:gridCol w="3072635">
                  <a:extLst>
                    <a:ext uri="{9D8B030D-6E8A-4147-A177-3AD203B41FA5}">
                      <a16:colId xmlns:a16="http://schemas.microsoft.com/office/drawing/2014/main" val="3835180082"/>
                    </a:ext>
                  </a:extLst>
                </a:gridCol>
                <a:gridCol w="3765124">
                  <a:extLst>
                    <a:ext uri="{9D8B030D-6E8A-4147-A177-3AD203B41FA5}">
                      <a16:colId xmlns:a16="http://schemas.microsoft.com/office/drawing/2014/main" val="2460143697"/>
                    </a:ext>
                  </a:extLst>
                </a:gridCol>
                <a:gridCol w="3563339">
                  <a:extLst>
                    <a:ext uri="{9D8B030D-6E8A-4147-A177-3AD203B41FA5}">
                      <a16:colId xmlns:a16="http://schemas.microsoft.com/office/drawing/2014/main" val="3091578146"/>
                    </a:ext>
                  </a:extLst>
                </a:gridCol>
              </a:tblGrid>
              <a:tr h="1291788">
                <a:tc>
                  <a:txBody>
                    <a:bodyPr/>
                    <a:lstStyle/>
                    <a:p>
                      <a:pPr algn="just"/>
                      <a:r>
                        <a:rPr lang="en-ZA" sz="3200" dirty="0">
                          <a:effectLst/>
                        </a:rPr>
                        <a:t>Axle No.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85% &lt;= Acc &lt; 100%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Acc=100%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100% &lt; Acc &lt;= 115%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Total Percentage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9520769"/>
                  </a:ext>
                </a:extLst>
              </a:tr>
              <a:tr h="931627"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effectLst/>
                        </a:rPr>
                        <a:t>Axle1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41%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8%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45%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effectLst/>
                        </a:rPr>
                        <a:t>94%</a:t>
                      </a:r>
                      <a:endParaRPr lang="en-ZA" sz="3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1181748"/>
                  </a:ext>
                </a:extLst>
              </a:tr>
              <a:tr h="931627"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effectLst/>
                        </a:rPr>
                        <a:t>Axle2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21%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7%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65%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effectLst/>
                        </a:rPr>
                        <a:t>93%</a:t>
                      </a:r>
                      <a:endParaRPr lang="en-ZA" sz="3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3558734"/>
                  </a:ext>
                </a:extLst>
              </a:tr>
              <a:tr h="931627"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effectLst/>
                        </a:rPr>
                        <a:t>Axle3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35%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8%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36%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effectLst/>
                        </a:rPr>
                        <a:t>79%</a:t>
                      </a:r>
                      <a:endParaRPr lang="en-ZA" sz="3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7739560"/>
                  </a:ext>
                </a:extLst>
              </a:tr>
              <a:tr h="931627"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effectLst/>
                        </a:rPr>
                        <a:t>Axle4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24%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6%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effectLst/>
                        </a:rPr>
                        <a:t>29%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effectLst/>
                        </a:rPr>
                        <a:t>59%</a:t>
                      </a:r>
                      <a:endParaRPr lang="en-ZA" sz="3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9532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304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84848" y="0"/>
            <a:ext cx="5303152" cy="2983023"/>
          </a:xfrm>
          <a:custGeom>
            <a:avLst/>
            <a:gdLst/>
            <a:ahLst/>
            <a:cxnLst/>
            <a:rect l="l" t="t" r="r" b="b"/>
            <a:pathLst>
              <a:path w="5303152" h="2983023">
                <a:moveTo>
                  <a:pt x="0" y="0"/>
                </a:moveTo>
                <a:lnTo>
                  <a:pt x="5303152" y="0"/>
                </a:lnTo>
                <a:lnTo>
                  <a:pt x="5303152" y="2983023"/>
                </a:lnTo>
                <a:lnTo>
                  <a:pt x="0" y="2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TextBox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2517683"/>
            <a:ext cx="16230600" cy="7241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93"/>
              </a:lnSpc>
            </a:pPr>
            <a:r>
              <a:rPr lang="en-US" sz="3566" b="1" dirty="0">
                <a:solidFill>
                  <a:srgbClr val="000000"/>
                </a:solidFill>
                <a:latin typeface="Open Sauce"/>
              </a:rPr>
              <a:t>Axle Accuracy Rate of Warning Vehicles</a:t>
            </a:r>
          </a:p>
          <a:p>
            <a:pPr>
              <a:lnSpc>
                <a:spcPts val="4573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573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marL="571500" indent="-571500">
              <a:lnSpc>
                <a:spcPts val="4573"/>
              </a:lnSpc>
              <a:buFont typeface="Arial" panose="020B0604020202020204" pitchFamily="34" charset="0"/>
              <a:buChar char="•"/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573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</p:txBody>
      </p:sp>
      <p:sp>
        <p:nvSpPr>
          <p:cNvPr id="4" name="AutoShape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60670"/>
            <a:ext cx="16230600" cy="0"/>
          </a:xfrm>
          <a:prstGeom prst="line">
            <a:avLst/>
          </a:prstGeom>
          <a:ln w="66675" cap="flat">
            <a:solidFill>
              <a:srgbClr val="70707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 dirty="0"/>
          </a:p>
        </p:txBody>
      </p: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9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352199"/>
            <a:ext cx="12512669" cy="1407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43"/>
              </a:lnSpc>
            </a:pPr>
            <a:r>
              <a:rPr lang="en-US" sz="8000" dirty="0">
                <a:solidFill>
                  <a:srgbClr val="409C4B"/>
                </a:solidFill>
                <a:latin typeface="Open Sauce Bold"/>
              </a:rPr>
              <a:t>Data</a:t>
            </a:r>
            <a:r>
              <a:rPr lang="en-US" sz="8602" dirty="0">
                <a:solidFill>
                  <a:srgbClr val="409C4B"/>
                </a:solidFill>
                <a:latin typeface="Open Sauce Bold"/>
              </a:rPr>
              <a:t> </a:t>
            </a:r>
            <a:r>
              <a:rPr lang="en-US" sz="8000" dirty="0">
                <a:solidFill>
                  <a:srgbClr val="409C4B"/>
                </a:solidFill>
                <a:latin typeface="Open Sauce Bold"/>
              </a:rPr>
              <a:t>Analysis &amp; Results</a:t>
            </a:r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27333"/>
            <a:ext cx="16230600" cy="1083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88"/>
              </a:lnSpc>
            </a:pPr>
            <a:r>
              <a:rPr lang="en-US" sz="3277" dirty="0">
                <a:solidFill>
                  <a:srgbClr val="707070"/>
                </a:solidFill>
                <a:latin typeface="Open Sauce Bold"/>
              </a:rPr>
              <a:t>Author </a:t>
            </a:r>
          </a:p>
          <a:p>
            <a:pPr>
              <a:lnSpc>
                <a:spcPts val="4052"/>
              </a:lnSpc>
            </a:pPr>
            <a:r>
              <a:rPr lang="en-US" sz="2894" dirty="0">
                <a:solidFill>
                  <a:srgbClr val="000000"/>
                </a:solidFill>
                <a:latin typeface="Open Sauce"/>
              </a:rPr>
              <a:t>Phindile Binda</a:t>
            </a:r>
          </a:p>
        </p:txBody>
      </p:sp>
      <p:grpSp>
        <p:nvGrpSpPr>
          <p:cNvPr id="11" name="Group 11"/>
          <p:cNvGrpSpPr>
            <a:grpSpLocks noGrp="1" noUngrp="1" noRot="1" noMove="1" noResize="1"/>
          </p:cNvGrpSpPr>
          <p:nvPr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12" name="Freeform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3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4" name="Group 14"/>
          <p:cNvGrpSpPr>
            <a:grpSpLocks noGrp="1" noUngrp="1" noRot="1" noMove="1" noResize="1"/>
          </p:cNvGrpSpPr>
          <p:nvPr/>
        </p:nvGrpSpPr>
        <p:grpSpPr>
          <a:xfrm>
            <a:off x="0" y="7685515"/>
            <a:ext cx="421327" cy="2601483"/>
            <a:chOff x="0" y="0"/>
            <a:chExt cx="376634" cy="2648333"/>
          </a:xfrm>
        </p:grpSpPr>
        <p:sp>
          <p:nvSpPr>
            <p:cNvPr id="15" name="Freeform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2648333"/>
            </a:xfrm>
            <a:custGeom>
              <a:avLst/>
              <a:gdLst/>
              <a:ahLst/>
              <a:cxnLst/>
              <a:rect l="l" t="t" r="r" b="b"/>
              <a:pathLst>
                <a:path w="376634" h="2648333">
                  <a:moveTo>
                    <a:pt x="0" y="0"/>
                  </a:moveTo>
                  <a:lnTo>
                    <a:pt x="376634" y="0"/>
                  </a:lnTo>
                  <a:lnTo>
                    <a:pt x="376634" y="2648333"/>
                  </a:lnTo>
                  <a:lnTo>
                    <a:pt x="0" y="2648333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TextBox 1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0CD6A25-96D2-66FC-433E-C7B5F652B2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985267"/>
              </p:ext>
            </p:extLst>
          </p:nvPr>
        </p:nvGraphicFramePr>
        <p:xfrm>
          <a:off x="1028700" y="3662766"/>
          <a:ext cx="16223887" cy="4951495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264971">
                  <a:extLst>
                    <a:ext uri="{9D8B030D-6E8A-4147-A177-3AD203B41FA5}">
                      <a16:colId xmlns:a16="http://schemas.microsoft.com/office/drawing/2014/main" val="2115985691"/>
                    </a:ext>
                  </a:extLst>
                </a:gridCol>
                <a:gridCol w="3560223">
                  <a:extLst>
                    <a:ext uri="{9D8B030D-6E8A-4147-A177-3AD203B41FA5}">
                      <a16:colId xmlns:a16="http://schemas.microsoft.com/office/drawing/2014/main" val="777902253"/>
                    </a:ext>
                  </a:extLst>
                </a:gridCol>
                <a:gridCol w="3071924">
                  <a:extLst>
                    <a:ext uri="{9D8B030D-6E8A-4147-A177-3AD203B41FA5}">
                      <a16:colId xmlns:a16="http://schemas.microsoft.com/office/drawing/2014/main" val="551741440"/>
                    </a:ext>
                  </a:extLst>
                </a:gridCol>
                <a:gridCol w="3764254">
                  <a:extLst>
                    <a:ext uri="{9D8B030D-6E8A-4147-A177-3AD203B41FA5}">
                      <a16:colId xmlns:a16="http://schemas.microsoft.com/office/drawing/2014/main" val="513293596"/>
                    </a:ext>
                  </a:extLst>
                </a:gridCol>
                <a:gridCol w="3562515">
                  <a:extLst>
                    <a:ext uri="{9D8B030D-6E8A-4147-A177-3AD203B41FA5}">
                      <a16:colId xmlns:a16="http://schemas.microsoft.com/office/drawing/2014/main" val="781633687"/>
                    </a:ext>
                  </a:extLst>
                </a:gridCol>
              </a:tblGrid>
              <a:tr h="1290963">
                <a:tc>
                  <a:txBody>
                    <a:bodyPr/>
                    <a:lstStyle/>
                    <a:p>
                      <a:pPr algn="just"/>
                      <a:r>
                        <a:rPr lang="en-ZA" sz="3200">
                          <a:effectLst/>
                        </a:rPr>
                        <a:t>Axle No.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85% &lt;= Acc &lt; 100%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Acc=100%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100% &lt; Acc &lt;= 115%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Total Percentage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3930108"/>
                  </a:ext>
                </a:extLst>
              </a:tr>
              <a:tr h="915133"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effectLst/>
                        </a:rPr>
                        <a:t>Axle1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43%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10%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45%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98%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7503201"/>
                  </a:ext>
                </a:extLst>
              </a:tr>
              <a:tr h="915133"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effectLst/>
                        </a:rPr>
                        <a:t>Axle2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25%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13%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59%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97%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7849646"/>
                  </a:ext>
                </a:extLst>
              </a:tr>
              <a:tr h="915133"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effectLst/>
                        </a:rPr>
                        <a:t>Axle3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39%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13%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37%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89%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3431065"/>
                  </a:ext>
                </a:extLst>
              </a:tr>
              <a:tr h="915133"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effectLst/>
                        </a:rPr>
                        <a:t>Axle4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11%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4%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21%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effectLst/>
                        </a:rPr>
                        <a:t>36%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5665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0064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84848" y="0"/>
            <a:ext cx="5303152" cy="2983023"/>
          </a:xfrm>
          <a:custGeom>
            <a:avLst/>
            <a:gdLst/>
            <a:ahLst/>
            <a:cxnLst/>
            <a:rect l="l" t="t" r="r" b="b"/>
            <a:pathLst>
              <a:path w="5303152" h="2983023">
                <a:moveTo>
                  <a:pt x="0" y="0"/>
                </a:moveTo>
                <a:lnTo>
                  <a:pt x="5303152" y="0"/>
                </a:lnTo>
                <a:lnTo>
                  <a:pt x="5303152" y="2983023"/>
                </a:lnTo>
                <a:lnTo>
                  <a:pt x="0" y="2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TextBox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2517683"/>
            <a:ext cx="16230600" cy="7241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93"/>
              </a:lnSpc>
            </a:pPr>
            <a:r>
              <a:rPr lang="en-US" sz="3566" b="1" dirty="0">
                <a:solidFill>
                  <a:srgbClr val="000000"/>
                </a:solidFill>
                <a:latin typeface="Open Sauce"/>
              </a:rPr>
              <a:t>Axle Accuracy Rate of Overload Vehicles</a:t>
            </a:r>
          </a:p>
          <a:p>
            <a:pPr>
              <a:lnSpc>
                <a:spcPts val="4573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573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marL="571500" indent="-571500">
              <a:lnSpc>
                <a:spcPts val="4573"/>
              </a:lnSpc>
              <a:buFont typeface="Arial" panose="020B0604020202020204" pitchFamily="34" charset="0"/>
              <a:buChar char="•"/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573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</p:txBody>
      </p:sp>
      <p:sp>
        <p:nvSpPr>
          <p:cNvPr id="4" name="AutoShape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60670"/>
            <a:ext cx="16230600" cy="0"/>
          </a:xfrm>
          <a:prstGeom prst="line">
            <a:avLst/>
          </a:prstGeom>
          <a:ln w="66675" cap="flat">
            <a:solidFill>
              <a:srgbClr val="70707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 dirty="0"/>
          </a:p>
        </p:txBody>
      </p: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9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352199"/>
            <a:ext cx="12512669" cy="1407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43"/>
              </a:lnSpc>
            </a:pPr>
            <a:r>
              <a:rPr lang="en-US" sz="8000" dirty="0">
                <a:solidFill>
                  <a:srgbClr val="409C4B"/>
                </a:solidFill>
                <a:latin typeface="Open Sauce Bold"/>
              </a:rPr>
              <a:t>Data</a:t>
            </a:r>
            <a:r>
              <a:rPr lang="en-US" sz="8602" dirty="0">
                <a:solidFill>
                  <a:srgbClr val="409C4B"/>
                </a:solidFill>
                <a:latin typeface="Open Sauce Bold"/>
              </a:rPr>
              <a:t> </a:t>
            </a:r>
            <a:r>
              <a:rPr lang="en-US" sz="8000" dirty="0">
                <a:solidFill>
                  <a:srgbClr val="409C4B"/>
                </a:solidFill>
                <a:latin typeface="Open Sauce Bold"/>
              </a:rPr>
              <a:t>Analysis &amp; Results</a:t>
            </a:r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27333"/>
            <a:ext cx="16230600" cy="1083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88"/>
              </a:lnSpc>
            </a:pPr>
            <a:r>
              <a:rPr lang="en-US" sz="3277" dirty="0">
                <a:solidFill>
                  <a:srgbClr val="707070"/>
                </a:solidFill>
                <a:latin typeface="Open Sauce Bold"/>
              </a:rPr>
              <a:t>Author </a:t>
            </a:r>
          </a:p>
          <a:p>
            <a:pPr>
              <a:lnSpc>
                <a:spcPts val="4052"/>
              </a:lnSpc>
            </a:pPr>
            <a:r>
              <a:rPr lang="en-US" sz="2894" dirty="0">
                <a:solidFill>
                  <a:srgbClr val="000000"/>
                </a:solidFill>
                <a:latin typeface="Open Sauce"/>
              </a:rPr>
              <a:t>Phindile Binda</a:t>
            </a:r>
          </a:p>
        </p:txBody>
      </p:sp>
      <p:grpSp>
        <p:nvGrpSpPr>
          <p:cNvPr id="11" name="Group 11"/>
          <p:cNvGrpSpPr>
            <a:grpSpLocks noGrp="1" noUngrp="1" noRot="1" noMove="1" noResize="1"/>
          </p:cNvGrpSpPr>
          <p:nvPr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12" name="Freeform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3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4" name="Group 14"/>
          <p:cNvGrpSpPr>
            <a:grpSpLocks noGrp="1" noUngrp="1" noRot="1" noMove="1" noResize="1"/>
          </p:cNvGrpSpPr>
          <p:nvPr/>
        </p:nvGrpSpPr>
        <p:grpSpPr>
          <a:xfrm>
            <a:off x="0" y="7685515"/>
            <a:ext cx="421327" cy="2601483"/>
            <a:chOff x="0" y="0"/>
            <a:chExt cx="376634" cy="2648333"/>
          </a:xfrm>
        </p:grpSpPr>
        <p:sp>
          <p:nvSpPr>
            <p:cNvPr id="15" name="Freeform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2648333"/>
            </a:xfrm>
            <a:custGeom>
              <a:avLst/>
              <a:gdLst/>
              <a:ahLst/>
              <a:cxnLst/>
              <a:rect l="l" t="t" r="r" b="b"/>
              <a:pathLst>
                <a:path w="376634" h="2648333">
                  <a:moveTo>
                    <a:pt x="0" y="0"/>
                  </a:moveTo>
                  <a:lnTo>
                    <a:pt x="376634" y="0"/>
                  </a:lnTo>
                  <a:lnTo>
                    <a:pt x="376634" y="2648333"/>
                  </a:lnTo>
                  <a:lnTo>
                    <a:pt x="0" y="2648333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TextBox 1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7D57DB6-C49D-EE3E-5454-DB1EDD34C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630868"/>
              </p:ext>
            </p:extLst>
          </p:nvPr>
        </p:nvGraphicFramePr>
        <p:xfrm>
          <a:off x="1028701" y="3476609"/>
          <a:ext cx="16230601" cy="5199077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265908">
                  <a:extLst>
                    <a:ext uri="{9D8B030D-6E8A-4147-A177-3AD203B41FA5}">
                      <a16:colId xmlns:a16="http://schemas.microsoft.com/office/drawing/2014/main" val="3675127605"/>
                    </a:ext>
                  </a:extLst>
                </a:gridCol>
                <a:gridCol w="3561696">
                  <a:extLst>
                    <a:ext uri="{9D8B030D-6E8A-4147-A177-3AD203B41FA5}">
                      <a16:colId xmlns:a16="http://schemas.microsoft.com/office/drawing/2014/main" val="1605812217"/>
                    </a:ext>
                  </a:extLst>
                </a:gridCol>
                <a:gridCol w="3073196">
                  <a:extLst>
                    <a:ext uri="{9D8B030D-6E8A-4147-A177-3AD203B41FA5}">
                      <a16:colId xmlns:a16="http://schemas.microsoft.com/office/drawing/2014/main" val="1534491748"/>
                    </a:ext>
                  </a:extLst>
                </a:gridCol>
                <a:gridCol w="3765812">
                  <a:extLst>
                    <a:ext uri="{9D8B030D-6E8A-4147-A177-3AD203B41FA5}">
                      <a16:colId xmlns:a16="http://schemas.microsoft.com/office/drawing/2014/main" val="2524578696"/>
                    </a:ext>
                  </a:extLst>
                </a:gridCol>
                <a:gridCol w="3563989">
                  <a:extLst>
                    <a:ext uri="{9D8B030D-6E8A-4147-A177-3AD203B41FA5}">
                      <a16:colId xmlns:a16="http://schemas.microsoft.com/office/drawing/2014/main" val="2718490713"/>
                    </a:ext>
                  </a:extLst>
                </a:gridCol>
              </a:tblGrid>
              <a:tr h="1446889">
                <a:tc>
                  <a:txBody>
                    <a:bodyPr/>
                    <a:lstStyle/>
                    <a:p>
                      <a:pPr algn="just"/>
                      <a:r>
                        <a:rPr lang="en-ZA" sz="3200">
                          <a:effectLst/>
                        </a:rPr>
                        <a:t>Axle No.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85% &lt;= Acc &lt; 100%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Acc=100%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100% &lt; Acc &lt;= 115%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Total Percentage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025159"/>
                  </a:ext>
                </a:extLst>
              </a:tr>
              <a:tr h="938047"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effectLst/>
                        </a:rPr>
                        <a:t>Axle1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43%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7%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48%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98%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4274859"/>
                  </a:ext>
                </a:extLst>
              </a:tr>
              <a:tr h="938047"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effectLst/>
                        </a:rPr>
                        <a:t>Axle2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31%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9%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56%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96%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3491690"/>
                  </a:ext>
                </a:extLst>
              </a:tr>
              <a:tr h="938047"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effectLst/>
                        </a:rPr>
                        <a:t>Axle3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25%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6%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21%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52%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6248634"/>
                  </a:ext>
                </a:extLst>
              </a:tr>
              <a:tr h="938047"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effectLst/>
                        </a:rPr>
                        <a:t>Axle4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4%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1%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11%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effectLst/>
                        </a:rPr>
                        <a:t>16%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5705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29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84848" y="0"/>
            <a:ext cx="5303152" cy="2983023"/>
          </a:xfrm>
          <a:custGeom>
            <a:avLst/>
            <a:gdLst/>
            <a:ahLst/>
            <a:cxnLst/>
            <a:rect l="l" t="t" r="r" b="b"/>
            <a:pathLst>
              <a:path w="5303152" h="2983023">
                <a:moveTo>
                  <a:pt x="0" y="0"/>
                </a:moveTo>
                <a:lnTo>
                  <a:pt x="5303152" y="0"/>
                </a:lnTo>
                <a:lnTo>
                  <a:pt x="5303152" y="2983023"/>
                </a:lnTo>
                <a:lnTo>
                  <a:pt x="0" y="2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TextBox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2517683"/>
            <a:ext cx="16230600" cy="7780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73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marL="571500" indent="-571500">
              <a:lnSpc>
                <a:spcPts val="4573"/>
              </a:lnSpc>
              <a:buFont typeface="Arial" panose="020B0604020202020204" pitchFamily="34" charset="0"/>
              <a:buChar char="•"/>
            </a:pPr>
            <a:r>
              <a:rPr lang="en-US" sz="3566" dirty="0">
                <a:solidFill>
                  <a:srgbClr val="000000"/>
                </a:solidFill>
                <a:latin typeface="Open Sauce"/>
              </a:rPr>
              <a:t>Majority of the accuracy rates were among the +- 15%</a:t>
            </a:r>
          </a:p>
          <a:p>
            <a:pPr marL="571500" indent="-571500">
              <a:lnSpc>
                <a:spcPts val="4573"/>
              </a:lnSpc>
              <a:buFont typeface="Arial" panose="020B0604020202020204" pitchFamily="34" charset="0"/>
              <a:buChar char="•"/>
            </a:pPr>
            <a:r>
              <a:rPr lang="en-US" sz="3566" dirty="0">
                <a:solidFill>
                  <a:srgbClr val="000000"/>
                </a:solidFill>
                <a:latin typeface="Open Sauce"/>
              </a:rPr>
              <a:t>Very few weights were 100% accurate.</a:t>
            </a:r>
          </a:p>
          <a:p>
            <a:pPr marL="571500" indent="-571500">
              <a:lnSpc>
                <a:spcPts val="4573"/>
              </a:lnSpc>
              <a:buFont typeface="Arial" panose="020B0604020202020204" pitchFamily="34" charset="0"/>
              <a:buChar char="•"/>
            </a:pPr>
            <a:r>
              <a:rPr lang="en-US" sz="3566" dirty="0">
                <a:solidFill>
                  <a:srgbClr val="000000"/>
                </a:solidFill>
                <a:latin typeface="Open Sauce"/>
              </a:rPr>
              <a:t>WIM will always be a WIM</a:t>
            </a:r>
          </a:p>
          <a:p>
            <a:pPr marL="571500" indent="-571500">
              <a:lnSpc>
                <a:spcPts val="4573"/>
              </a:lnSpc>
              <a:buFont typeface="Arial" panose="020B0604020202020204" pitchFamily="34" charset="0"/>
              <a:buChar char="•"/>
            </a:pPr>
            <a:r>
              <a:rPr lang="en-US" sz="3566" dirty="0">
                <a:solidFill>
                  <a:srgbClr val="000000"/>
                </a:solidFill>
                <a:latin typeface="Open Sauce"/>
              </a:rPr>
              <a:t>Future Work. </a:t>
            </a:r>
            <a:r>
              <a:rPr lang="en-US" sz="3566" baseline="-25000" dirty="0">
                <a:solidFill>
                  <a:srgbClr val="000000"/>
                </a:solidFill>
                <a:latin typeface="Open Sauce"/>
              </a:rPr>
              <a:t> </a:t>
            </a:r>
            <a:endParaRPr lang="en-US" sz="8000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573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</p:txBody>
      </p:sp>
      <p:sp>
        <p:nvSpPr>
          <p:cNvPr id="4" name="AutoShape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60670"/>
            <a:ext cx="16230600" cy="0"/>
          </a:xfrm>
          <a:prstGeom prst="line">
            <a:avLst/>
          </a:prstGeom>
          <a:ln w="66675" cap="flat">
            <a:solidFill>
              <a:srgbClr val="70707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 dirty="0"/>
          </a:p>
        </p:txBody>
      </p: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9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352199"/>
            <a:ext cx="12512669" cy="1390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43"/>
              </a:lnSpc>
            </a:pPr>
            <a:r>
              <a:rPr lang="en-US" sz="8000" dirty="0">
                <a:solidFill>
                  <a:srgbClr val="409C4B"/>
                </a:solidFill>
                <a:latin typeface="Open Sauce Bold"/>
              </a:rPr>
              <a:t>Discussion/Conclusion</a:t>
            </a:r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27333"/>
            <a:ext cx="16230600" cy="1083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88"/>
              </a:lnSpc>
            </a:pPr>
            <a:r>
              <a:rPr lang="en-US" sz="3277" dirty="0">
                <a:solidFill>
                  <a:srgbClr val="707070"/>
                </a:solidFill>
                <a:latin typeface="Open Sauce Bold"/>
              </a:rPr>
              <a:t>Author </a:t>
            </a:r>
          </a:p>
          <a:p>
            <a:pPr>
              <a:lnSpc>
                <a:spcPts val="4052"/>
              </a:lnSpc>
            </a:pPr>
            <a:r>
              <a:rPr lang="en-US" sz="2894" dirty="0">
                <a:solidFill>
                  <a:srgbClr val="000000"/>
                </a:solidFill>
                <a:latin typeface="Open Sauce"/>
              </a:rPr>
              <a:t>Phindile Binda</a:t>
            </a:r>
          </a:p>
        </p:txBody>
      </p:sp>
      <p:grpSp>
        <p:nvGrpSpPr>
          <p:cNvPr id="11" name="Group 11"/>
          <p:cNvGrpSpPr>
            <a:grpSpLocks noGrp="1" noUngrp="1" noRot="1" noMove="1" noResize="1"/>
          </p:cNvGrpSpPr>
          <p:nvPr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12" name="Freeform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3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4" name="Group 14"/>
          <p:cNvGrpSpPr>
            <a:grpSpLocks noGrp="1" noUngrp="1" noRot="1" noMove="1" noResize="1"/>
          </p:cNvGrpSpPr>
          <p:nvPr/>
        </p:nvGrpSpPr>
        <p:grpSpPr>
          <a:xfrm>
            <a:off x="0" y="7685515"/>
            <a:ext cx="421327" cy="2601483"/>
            <a:chOff x="0" y="0"/>
            <a:chExt cx="376634" cy="2648333"/>
          </a:xfrm>
        </p:grpSpPr>
        <p:sp>
          <p:nvSpPr>
            <p:cNvPr id="15" name="Freeform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2648333"/>
            </a:xfrm>
            <a:custGeom>
              <a:avLst/>
              <a:gdLst/>
              <a:ahLst/>
              <a:cxnLst/>
              <a:rect l="l" t="t" r="r" b="b"/>
              <a:pathLst>
                <a:path w="376634" h="2648333">
                  <a:moveTo>
                    <a:pt x="0" y="0"/>
                  </a:moveTo>
                  <a:lnTo>
                    <a:pt x="376634" y="0"/>
                  </a:lnTo>
                  <a:lnTo>
                    <a:pt x="376634" y="2648333"/>
                  </a:lnTo>
                  <a:lnTo>
                    <a:pt x="0" y="2648333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TextBox 1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11050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84848" y="0"/>
            <a:ext cx="5303152" cy="2983023"/>
          </a:xfrm>
          <a:custGeom>
            <a:avLst/>
            <a:gdLst/>
            <a:ahLst/>
            <a:cxnLst/>
            <a:rect l="l" t="t" r="r" b="b"/>
            <a:pathLst>
              <a:path w="5303152" h="2983023">
                <a:moveTo>
                  <a:pt x="0" y="0"/>
                </a:moveTo>
                <a:lnTo>
                  <a:pt x="5303152" y="0"/>
                </a:lnTo>
                <a:lnTo>
                  <a:pt x="5303152" y="2983023"/>
                </a:lnTo>
                <a:lnTo>
                  <a:pt x="0" y="2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TextBox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2517683"/>
            <a:ext cx="16230600" cy="9806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just">
              <a:lnSpc>
                <a:spcPts val="4993"/>
              </a:lnSpc>
              <a:buFont typeface="Arial" panose="020B0604020202020204" pitchFamily="34" charset="0"/>
              <a:buChar char="•"/>
            </a:pPr>
            <a:r>
              <a:rPr lang="en-US" sz="3566" dirty="0">
                <a:solidFill>
                  <a:srgbClr val="000000"/>
                </a:solidFill>
                <a:latin typeface="Open Sauce"/>
              </a:rPr>
              <a:t>WIM scale vs Static Weighbridge </a:t>
            </a:r>
          </a:p>
          <a:p>
            <a:pPr marL="571500" indent="-571500" algn="just">
              <a:lnSpc>
                <a:spcPts val="4993"/>
              </a:lnSpc>
              <a:buFont typeface="Arial" panose="020B0604020202020204" pitchFamily="34" charset="0"/>
              <a:buChar char="•"/>
            </a:pPr>
            <a:r>
              <a:rPr lang="en-US" sz="3566" dirty="0">
                <a:solidFill>
                  <a:srgbClr val="000000"/>
                </a:solidFill>
                <a:latin typeface="Open Sauce"/>
              </a:rPr>
              <a:t>Weigh-In-Motion uses in South Africa</a:t>
            </a:r>
          </a:p>
          <a:p>
            <a:pPr marL="571500" indent="-571500">
              <a:lnSpc>
                <a:spcPts val="4993"/>
              </a:lnSpc>
              <a:buFont typeface="Arial" panose="020B0604020202020204" pitchFamily="34" charset="0"/>
              <a:buChar char="•"/>
            </a:pPr>
            <a:r>
              <a:rPr lang="en-US" sz="3566" dirty="0">
                <a:solidFill>
                  <a:srgbClr val="000000"/>
                </a:solidFill>
                <a:latin typeface="Open Sauce"/>
              </a:rPr>
              <a:t>Why Weigh-In-Motion is not used for law enforcement.</a:t>
            </a:r>
          </a:p>
          <a:p>
            <a:pPr marL="571500" indent="-571500">
              <a:lnSpc>
                <a:spcPts val="4993"/>
              </a:lnSpc>
              <a:buFont typeface="Arial" panose="020B0604020202020204" pitchFamily="34" charset="0"/>
              <a:buChar char="•"/>
            </a:pPr>
            <a:r>
              <a:rPr lang="en-US" sz="3566" dirty="0">
                <a:solidFill>
                  <a:srgbClr val="000000"/>
                </a:solidFill>
                <a:latin typeface="Open Sauce"/>
              </a:rPr>
              <a:t>Why this study</a:t>
            </a:r>
          </a:p>
          <a:p>
            <a:pPr marL="571500" indent="-571500">
              <a:lnSpc>
                <a:spcPts val="4993"/>
              </a:lnSpc>
              <a:buFont typeface="Arial" panose="020B0604020202020204" pitchFamily="34" charset="0"/>
              <a:buChar char="•"/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573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573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marL="571500" indent="-571500">
              <a:lnSpc>
                <a:spcPts val="4573"/>
              </a:lnSpc>
              <a:buFont typeface="Arial" panose="020B0604020202020204" pitchFamily="34" charset="0"/>
              <a:buChar char="•"/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573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</p:txBody>
      </p:sp>
      <p:sp>
        <p:nvSpPr>
          <p:cNvPr id="4" name="AutoShape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60670"/>
            <a:ext cx="16230600" cy="0"/>
          </a:xfrm>
          <a:prstGeom prst="line">
            <a:avLst/>
          </a:prstGeom>
          <a:ln w="66675" cap="flat">
            <a:solidFill>
              <a:srgbClr val="70707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 dirty="0"/>
          </a:p>
        </p:txBody>
      </p: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9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352199"/>
            <a:ext cx="12512669" cy="1366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43"/>
              </a:lnSpc>
            </a:pPr>
            <a:r>
              <a:rPr lang="en-US" sz="7200" dirty="0">
                <a:solidFill>
                  <a:srgbClr val="409C4B"/>
                </a:solidFill>
                <a:latin typeface="Open Sauce Bold"/>
              </a:rPr>
              <a:t>Introduction/Background</a:t>
            </a:r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27333"/>
            <a:ext cx="16230600" cy="1083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88"/>
              </a:lnSpc>
            </a:pPr>
            <a:r>
              <a:rPr lang="en-US" sz="3277" dirty="0">
                <a:solidFill>
                  <a:srgbClr val="707070"/>
                </a:solidFill>
                <a:latin typeface="Open Sauce Bold"/>
              </a:rPr>
              <a:t>Author </a:t>
            </a:r>
          </a:p>
          <a:p>
            <a:pPr>
              <a:lnSpc>
                <a:spcPts val="4052"/>
              </a:lnSpc>
            </a:pPr>
            <a:r>
              <a:rPr lang="en-US" sz="2894" dirty="0">
                <a:solidFill>
                  <a:srgbClr val="000000"/>
                </a:solidFill>
                <a:latin typeface="Open Sauce"/>
              </a:rPr>
              <a:t>Phindile Binda</a:t>
            </a:r>
          </a:p>
        </p:txBody>
      </p:sp>
      <p:grpSp>
        <p:nvGrpSpPr>
          <p:cNvPr id="11" name="Group 11"/>
          <p:cNvGrpSpPr>
            <a:grpSpLocks noGrp="1" noUngrp="1" noRot="1" noMove="1" noResize="1"/>
          </p:cNvGrpSpPr>
          <p:nvPr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12" name="Freeform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3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4" name="Group 14"/>
          <p:cNvGrpSpPr>
            <a:grpSpLocks noGrp="1" noUngrp="1" noRot="1" noMove="1" noResize="1"/>
          </p:cNvGrpSpPr>
          <p:nvPr/>
        </p:nvGrpSpPr>
        <p:grpSpPr>
          <a:xfrm>
            <a:off x="0" y="7685515"/>
            <a:ext cx="421327" cy="2601483"/>
            <a:chOff x="0" y="0"/>
            <a:chExt cx="376634" cy="2648333"/>
          </a:xfrm>
        </p:grpSpPr>
        <p:sp>
          <p:nvSpPr>
            <p:cNvPr id="15" name="Freeform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2648333"/>
            </a:xfrm>
            <a:custGeom>
              <a:avLst/>
              <a:gdLst/>
              <a:ahLst/>
              <a:cxnLst/>
              <a:rect l="l" t="t" r="r" b="b"/>
              <a:pathLst>
                <a:path w="376634" h="2648333">
                  <a:moveTo>
                    <a:pt x="0" y="0"/>
                  </a:moveTo>
                  <a:lnTo>
                    <a:pt x="376634" y="0"/>
                  </a:lnTo>
                  <a:lnTo>
                    <a:pt x="376634" y="2648333"/>
                  </a:lnTo>
                  <a:lnTo>
                    <a:pt x="0" y="2648333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TextBox 1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66435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84848" y="0"/>
            <a:ext cx="5303152" cy="2983023"/>
          </a:xfrm>
          <a:custGeom>
            <a:avLst/>
            <a:gdLst/>
            <a:ahLst/>
            <a:cxnLst/>
            <a:rect l="l" t="t" r="r" b="b"/>
            <a:pathLst>
              <a:path w="5303152" h="2983023">
                <a:moveTo>
                  <a:pt x="0" y="0"/>
                </a:moveTo>
                <a:lnTo>
                  <a:pt x="5303152" y="0"/>
                </a:lnTo>
                <a:lnTo>
                  <a:pt x="5303152" y="2983023"/>
                </a:lnTo>
                <a:lnTo>
                  <a:pt x="0" y="2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TextBox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2517683"/>
            <a:ext cx="16230600" cy="7882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>
              <a:lnSpc>
                <a:spcPts val="4993"/>
              </a:lnSpc>
              <a:buFont typeface="Arial" panose="020B0604020202020204" pitchFamily="34" charset="0"/>
              <a:buChar char="•"/>
            </a:pPr>
            <a:r>
              <a:rPr lang="en-US" sz="3566" dirty="0">
                <a:solidFill>
                  <a:srgbClr val="000000"/>
                </a:solidFill>
                <a:latin typeface="Open Sauce"/>
              </a:rPr>
              <a:t>Weigh-In-Motion History in South Africa (</a:t>
            </a:r>
            <a:r>
              <a:rPr lang="en-US" sz="3566" dirty="0" err="1">
                <a:solidFill>
                  <a:srgbClr val="000000"/>
                </a:solidFill>
                <a:latin typeface="Open Sauce"/>
              </a:rPr>
              <a:t>Slavik</a:t>
            </a:r>
            <a:r>
              <a:rPr lang="en-US" sz="3566" dirty="0">
                <a:solidFill>
                  <a:srgbClr val="000000"/>
                </a:solidFill>
                <a:latin typeface="Open Sauce"/>
              </a:rPr>
              <a:t>, 2007)</a:t>
            </a:r>
          </a:p>
          <a:p>
            <a:pPr marL="571500" indent="-571500">
              <a:lnSpc>
                <a:spcPts val="4993"/>
              </a:lnSpc>
              <a:buFont typeface="Arial" panose="020B0604020202020204" pitchFamily="34" charset="0"/>
              <a:buChar char="•"/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573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573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marL="571500" indent="-571500">
              <a:lnSpc>
                <a:spcPts val="4573"/>
              </a:lnSpc>
              <a:buFont typeface="Arial" panose="020B0604020202020204" pitchFamily="34" charset="0"/>
              <a:buChar char="•"/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573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Permanent WIM Stations across South Africa(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Kannemeyer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2018)</a:t>
            </a:r>
            <a:endParaRPr lang="en-US" sz="2800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</p:txBody>
      </p:sp>
      <p:sp>
        <p:nvSpPr>
          <p:cNvPr id="4" name="AutoShape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60670"/>
            <a:ext cx="16230600" cy="0"/>
          </a:xfrm>
          <a:prstGeom prst="line">
            <a:avLst/>
          </a:prstGeom>
          <a:ln w="66675" cap="flat">
            <a:solidFill>
              <a:srgbClr val="70707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 dirty="0"/>
          </a:p>
        </p:txBody>
      </p: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9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352199"/>
            <a:ext cx="12512669" cy="1407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43"/>
              </a:lnSpc>
            </a:pPr>
            <a:r>
              <a:rPr lang="en-US" sz="8602" dirty="0">
                <a:solidFill>
                  <a:srgbClr val="409C4B"/>
                </a:solidFill>
                <a:latin typeface="Open Sauce Bold"/>
              </a:rPr>
              <a:t>Introduction</a:t>
            </a:r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27333"/>
            <a:ext cx="16230600" cy="1083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88"/>
              </a:lnSpc>
            </a:pPr>
            <a:r>
              <a:rPr lang="en-US" sz="3277" dirty="0">
                <a:solidFill>
                  <a:srgbClr val="707070"/>
                </a:solidFill>
                <a:latin typeface="Open Sauce Bold"/>
              </a:rPr>
              <a:t>Author </a:t>
            </a:r>
          </a:p>
          <a:p>
            <a:pPr>
              <a:lnSpc>
                <a:spcPts val="4052"/>
              </a:lnSpc>
            </a:pPr>
            <a:r>
              <a:rPr lang="en-US" sz="2894" dirty="0">
                <a:solidFill>
                  <a:srgbClr val="000000"/>
                </a:solidFill>
                <a:latin typeface="Open Sauce"/>
              </a:rPr>
              <a:t>Phindile Binda</a:t>
            </a:r>
          </a:p>
        </p:txBody>
      </p:sp>
      <p:grpSp>
        <p:nvGrpSpPr>
          <p:cNvPr id="11" name="Group 11"/>
          <p:cNvGrpSpPr>
            <a:grpSpLocks noGrp="1" noUngrp="1" noRot="1" noMove="1" noResize="1"/>
          </p:cNvGrpSpPr>
          <p:nvPr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12" name="Freeform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3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4" name="Group 14"/>
          <p:cNvGrpSpPr>
            <a:grpSpLocks noGrp="1" noUngrp="1" noRot="1" noMove="1" noResize="1"/>
          </p:cNvGrpSpPr>
          <p:nvPr/>
        </p:nvGrpSpPr>
        <p:grpSpPr>
          <a:xfrm>
            <a:off x="0" y="7685515"/>
            <a:ext cx="421327" cy="2601483"/>
            <a:chOff x="0" y="0"/>
            <a:chExt cx="376634" cy="2648333"/>
          </a:xfrm>
        </p:grpSpPr>
        <p:sp>
          <p:nvSpPr>
            <p:cNvPr id="15" name="Freeform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2648333"/>
            </a:xfrm>
            <a:custGeom>
              <a:avLst/>
              <a:gdLst/>
              <a:ahLst/>
              <a:cxnLst/>
              <a:rect l="l" t="t" r="r" b="b"/>
              <a:pathLst>
                <a:path w="376634" h="2648333">
                  <a:moveTo>
                    <a:pt x="0" y="0"/>
                  </a:moveTo>
                  <a:lnTo>
                    <a:pt x="376634" y="0"/>
                  </a:lnTo>
                  <a:lnTo>
                    <a:pt x="376634" y="2648333"/>
                  </a:lnTo>
                  <a:lnTo>
                    <a:pt x="0" y="2648333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TextBox 1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539793E-4953-3254-EA59-674810AC42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012" y="3127276"/>
            <a:ext cx="10780324" cy="5223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84848" y="0"/>
            <a:ext cx="5303152" cy="2983023"/>
          </a:xfrm>
          <a:custGeom>
            <a:avLst/>
            <a:gdLst/>
            <a:ahLst/>
            <a:cxnLst/>
            <a:rect l="l" t="t" r="r" b="b"/>
            <a:pathLst>
              <a:path w="5303152" h="2983023">
                <a:moveTo>
                  <a:pt x="0" y="0"/>
                </a:moveTo>
                <a:lnTo>
                  <a:pt x="5303152" y="0"/>
                </a:lnTo>
                <a:lnTo>
                  <a:pt x="5303152" y="2983023"/>
                </a:lnTo>
                <a:lnTo>
                  <a:pt x="0" y="2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TextBox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2517683"/>
            <a:ext cx="16230600" cy="8524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>
              <a:lnSpc>
                <a:spcPts val="4993"/>
              </a:lnSpc>
              <a:buFont typeface="Arial" panose="020B0604020202020204" pitchFamily="34" charset="0"/>
              <a:buChar char="•"/>
            </a:pPr>
            <a:r>
              <a:rPr lang="en-US" sz="3566" dirty="0">
                <a:solidFill>
                  <a:srgbClr val="000000"/>
                </a:solidFill>
                <a:latin typeface="Open Sauce"/>
              </a:rPr>
              <a:t>Data used comes from two 24 hours operating static weighbridge scales and 2 automated weigh-in-motion scales.</a:t>
            </a:r>
          </a:p>
          <a:p>
            <a:pPr marL="571500" indent="-571500">
              <a:lnSpc>
                <a:spcPts val="4993"/>
              </a:lnSpc>
              <a:buFont typeface="Arial" panose="020B0604020202020204" pitchFamily="34" charset="0"/>
              <a:buChar char="•"/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573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573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marL="571500" indent="-571500">
              <a:lnSpc>
                <a:spcPts val="4573"/>
              </a:lnSpc>
              <a:buFont typeface="Arial" panose="020B0604020202020204" pitchFamily="34" charset="0"/>
              <a:buChar char="•"/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573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</p:txBody>
      </p:sp>
      <p:sp>
        <p:nvSpPr>
          <p:cNvPr id="4" name="AutoShape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60670"/>
            <a:ext cx="16230600" cy="0"/>
          </a:xfrm>
          <a:prstGeom prst="line">
            <a:avLst/>
          </a:prstGeom>
          <a:ln w="66675" cap="flat">
            <a:solidFill>
              <a:srgbClr val="70707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 dirty="0"/>
          </a:p>
        </p:txBody>
      </p: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9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352199"/>
            <a:ext cx="12512669" cy="1407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43"/>
              </a:lnSpc>
            </a:pPr>
            <a:r>
              <a:rPr lang="en-US" sz="8602" dirty="0">
                <a:solidFill>
                  <a:srgbClr val="409C4B"/>
                </a:solidFill>
                <a:latin typeface="Open Sauce Bold"/>
              </a:rPr>
              <a:t>Methodology</a:t>
            </a:r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27333"/>
            <a:ext cx="16230600" cy="1083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88"/>
              </a:lnSpc>
            </a:pPr>
            <a:r>
              <a:rPr lang="en-US" sz="3277" dirty="0">
                <a:solidFill>
                  <a:srgbClr val="707070"/>
                </a:solidFill>
                <a:latin typeface="Open Sauce Bold"/>
              </a:rPr>
              <a:t>Author </a:t>
            </a:r>
          </a:p>
          <a:p>
            <a:pPr>
              <a:lnSpc>
                <a:spcPts val="4052"/>
              </a:lnSpc>
            </a:pPr>
            <a:r>
              <a:rPr lang="en-US" sz="2894" dirty="0">
                <a:solidFill>
                  <a:srgbClr val="000000"/>
                </a:solidFill>
                <a:latin typeface="Open Sauce"/>
              </a:rPr>
              <a:t>Phindile Binda</a:t>
            </a:r>
          </a:p>
        </p:txBody>
      </p:sp>
      <p:grpSp>
        <p:nvGrpSpPr>
          <p:cNvPr id="11" name="Group 11"/>
          <p:cNvGrpSpPr>
            <a:grpSpLocks noGrp="1" noUngrp="1" noRot="1" noMove="1" noResize="1"/>
          </p:cNvGrpSpPr>
          <p:nvPr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12" name="Freeform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3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4" name="Group 14"/>
          <p:cNvGrpSpPr>
            <a:grpSpLocks noGrp="1" noUngrp="1" noRot="1" noMove="1" noResize="1"/>
          </p:cNvGrpSpPr>
          <p:nvPr/>
        </p:nvGrpSpPr>
        <p:grpSpPr>
          <a:xfrm>
            <a:off x="0" y="7685515"/>
            <a:ext cx="421327" cy="2601483"/>
            <a:chOff x="0" y="0"/>
            <a:chExt cx="376634" cy="2648333"/>
          </a:xfrm>
        </p:grpSpPr>
        <p:sp>
          <p:nvSpPr>
            <p:cNvPr id="15" name="Freeform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2648333"/>
            </a:xfrm>
            <a:custGeom>
              <a:avLst/>
              <a:gdLst/>
              <a:ahLst/>
              <a:cxnLst/>
              <a:rect l="l" t="t" r="r" b="b"/>
              <a:pathLst>
                <a:path w="376634" h="2648333">
                  <a:moveTo>
                    <a:pt x="0" y="0"/>
                  </a:moveTo>
                  <a:lnTo>
                    <a:pt x="376634" y="0"/>
                  </a:lnTo>
                  <a:lnTo>
                    <a:pt x="376634" y="2648333"/>
                  </a:lnTo>
                  <a:lnTo>
                    <a:pt x="0" y="2648333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TextBox 1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862C2BB2-FCC8-983D-B3CB-75F4DE126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256" y="3879634"/>
            <a:ext cx="13825536" cy="50802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0BBC07-047E-292E-54EB-4D5E0858A89E}"/>
              </a:ext>
            </a:extLst>
          </p:cNvPr>
          <p:cNvSpPr/>
          <p:nvPr/>
        </p:nvSpPr>
        <p:spPr>
          <a:xfrm>
            <a:off x="6191672" y="5935588"/>
            <a:ext cx="3816424" cy="4320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1280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84848" y="0"/>
            <a:ext cx="5303152" cy="2983023"/>
          </a:xfrm>
          <a:custGeom>
            <a:avLst/>
            <a:gdLst/>
            <a:ahLst/>
            <a:cxnLst/>
            <a:rect l="l" t="t" r="r" b="b"/>
            <a:pathLst>
              <a:path w="5303152" h="2983023">
                <a:moveTo>
                  <a:pt x="0" y="0"/>
                </a:moveTo>
                <a:lnTo>
                  <a:pt x="5303152" y="0"/>
                </a:lnTo>
                <a:lnTo>
                  <a:pt x="5303152" y="2983023"/>
                </a:lnTo>
                <a:lnTo>
                  <a:pt x="0" y="2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TextBox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2517683"/>
            <a:ext cx="16230600" cy="12371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>
              <a:lnSpc>
                <a:spcPts val="4993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0000"/>
                </a:solidFill>
                <a:latin typeface="Open Sauce"/>
              </a:rPr>
              <a:t>Data used was from November 2022 to January 2023</a:t>
            </a:r>
          </a:p>
          <a:p>
            <a:pPr marL="571500" indent="-571500">
              <a:lnSpc>
                <a:spcPts val="4993"/>
              </a:lnSpc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000000"/>
              </a:solidFill>
              <a:latin typeface="Open Sauce"/>
            </a:endParaRPr>
          </a:p>
          <a:p>
            <a:pPr marL="571500" indent="-571500">
              <a:lnSpc>
                <a:spcPts val="4993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0000"/>
                </a:solidFill>
                <a:latin typeface="Open Sauce"/>
              </a:rPr>
              <a:t>Date, Time and Vehicle Registration numbers</a:t>
            </a:r>
          </a:p>
          <a:p>
            <a:pPr marL="571500" indent="-571500">
              <a:lnSpc>
                <a:spcPts val="4993"/>
              </a:lnSpc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000000"/>
              </a:solidFill>
              <a:latin typeface="Open Sauce"/>
            </a:endParaRPr>
          </a:p>
          <a:p>
            <a:pPr marL="571500" indent="-571500">
              <a:lnSpc>
                <a:spcPts val="4993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0000"/>
                </a:solidFill>
                <a:latin typeface="Open Sauce"/>
              </a:rPr>
              <a:t>Static weigh bridge data &gt;&gt; Weigh-In-Motion data</a:t>
            </a:r>
          </a:p>
          <a:p>
            <a:pPr marL="571500" indent="-571500">
              <a:lnSpc>
                <a:spcPts val="4993"/>
              </a:lnSpc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000000"/>
              </a:solidFill>
              <a:latin typeface="Open Sauce"/>
            </a:endParaRPr>
          </a:p>
          <a:p>
            <a:pPr marL="571500" indent="-571500">
              <a:lnSpc>
                <a:spcPts val="4993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0000"/>
                </a:solidFill>
                <a:latin typeface="Open Sauce"/>
              </a:rPr>
              <a:t>Data cleaning</a:t>
            </a:r>
          </a:p>
          <a:p>
            <a:pPr>
              <a:lnSpc>
                <a:spcPts val="4993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573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573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marL="571500" indent="-571500">
              <a:lnSpc>
                <a:spcPts val="4573"/>
              </a:lnSpc>
              <a:buFont typeface="Arial" panose="020B0604020202020204" pitchFamily="34" charset="0"/>
              <a:buChar char="•"/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573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</p:txBody>
      </p:sp>
      <p:sp>
        <p:nvSpPr>
          <p:cNvPr id="4" name="AutoShape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60670"/>
            <a:ext cx="16230600" cy="0"/>
          </a:xfrm>
          <a:prstGeom prst="line">
            <a:avLst/>
          </a:prstGeom>
          <a:ln w="66675" cap="flat">
            <a:solidFill>
              <a:srgbClr val="70707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 dirty="0"/>
          </a:p>
        </p:txBody>
      </p: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9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352199"/>
            <a:ext cx="12512669" cy="1407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43"/>
              </a:lnSpc>
            </a:pPr>
            <a:r>
              <a:rPr lang="en-US" sz="8602" dirty="0">
                <a:solidFill>
                  <a:srgbClr val="409C4B"/>
                </a:solidFill>
                <a:latin typeface="Open Sauce Bold"/>
              </a:rPr>
              <a:t>Methodology</a:t>
            </a:r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27333"/>
            <a:ext cx="16230600" cy="1083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88"/>
              </a:lnSpc>
            </a:pPr>
            <a:r>
              <a:rPr lang="en-US" sz="3277" dirty="0">
                <a:solidFill>
                  <a:srgbClr val="707070"/>
                </a:solidFill>
                <a:latin typeface="Open Sauce Bold"/>
              </a:rPr>
              <a:t>Author </a:t>
            </a:r>
          </a:p>
          <a:p>
            <a:pPr>
              <a:lnSpc>
                <a:spcPts val="4052"/>
              </a:lnSpc>
            </a:pPr>
            <a:r>
              <a:rPr lang="en-US" sz="2894" dirty="0">
                <a:solidFill>
                  <a:srgbClr val="000000"/>
                </a:solidFill>
                <a:latin typeface="Open Sauce"/>
              </a:rPr>
              <a:t>Phindile Binda</a:t>
            </a:r>
          </a:p>
        </p:txBody>
      </p:sp>
      <p:grpSp>
        <p:nvGrpSpPr>
          <p:cNvPr id="11" name="Group 11"/>
          <p:cNvGrpSpPr>
            <a:grpSpLocks noGrp="1" noUngrp="1" noRot="1" noMove="1" noResize="1"/>
          </p:cNvGrpSpPr>
          <p:nvPr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12" name="Freeform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3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4" name="Group 14"/>
          <p:cNvGrpSpPr>
            <a:grpSpLocks noGrp="1" noUngrp="1" noRot="1" noMove="1" noResize="1"/>
          </p:cNvGrpSpPr>
          <p:nvPr/>
        </p:nvGrpSpPr>
        <p:grpSpPr>
          <a:xfrm>
            <a:off x="0" y="7685515"/>
            <a:ext cx="421327" cy="2601483"/>
            <a:chOff x="0" y="0"/>
            <a:chExt cx="376634" cy="2648333"/>
          </a:xfrm>
        </p:grpSpPr>
        <p:sp>
          <p:nvSpPr>
            <p:cNvPr id="15" name="Freeform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2648333"/>
            </a:xfrm>
            <a:custGeom>
              <a:avLst/>
              <a:gdLst/>
              <a:ahLst/>
              <a:cxnLst/>
              <a:rect l="l" t="t" r="r" b="b"/>
              <a:pathLst>
                <a:path w="376634" h="2648333">
                  <a:moveTo>
                    <a:pt x="0" y="0"/>
                  </a:moveTo>
                  <a:lnTo>
                    <a:pt x="376634" y="0"/>
                  </a:lnTo>
                  <a:lnTo>
                    <a:pt x="376634" y="2648333"/>
                  </a:lnTo>
                  <a:lnTo>
                    <a:pt x="0" y="2648333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TextBox 1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22747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84848" y="0"/>
            <a:ext cx="5303152" cy="2983023"/>
          </a:xfrm>
          <a:custGeom>
            <a:avLst/>
            <a:gdLst/>
            <a:ahLst/>
            <a:cxnLst/>
            <a:rect l="l" t="t" r="r" b="b"/>
            <a:pathLst>
              <a:path w="5303152" h="2983023">
                <a:moveTo>
                  <a:pt x="0" y="0"/>
                </a:moveTo>
                <a:lnTo>
                  <a:pt x="5303152" y="0"/>
                </a:lnTo>
                <a:lnTo>
                  <a:pt x="5303152" y="2983023"/>
                </a:lnTo>
                <a:lnTo>
                  <a:pt x="0" y="2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TextBox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2517683"/>
            <a:ext cx="16230600" cy="13653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>
              <a:lnSpc>
                <a:spcPts val="4993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Open Sauce"/>
              </a:rPr>
              <a:t>31 717 heavy Vehicles &gt;&gt; 26 vehicle configurations</a:t>
            </a:r>
          </a:p>
          <a:p>
            <a:pPr marL="571500" indent="-571500">
              <a:lnSpc>
                <a:spcPts val="4993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000000"/>
              </a:solidFill>
              <a:latin typeface="Open Sauce"/>
            </a:endParaRPr>
          </a:p>
          <a:p>
            <a:pPr marL="571500" indent="-571500">
              <a:lnSpc>
                <a:spcPts val="4993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Open Sauce"/>
              </a:rPr>
              <a:t>3 744 &gt;&gt; 2 axle units, 9 585 &gt;&gt; 3 axle units, and 18 388 &gt;&gt; 4 axle units</a:t>
            </a:r>
          </a:p>
          <a:p>
            <a:pPr marL="571500" indent="-571500">
              <a:lnSpc>
                <a:spcPts val="4993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000000"/>
              </a:solidFill>
              <a:latin typeface="Open Sauce"/>
            </a:endParaRPr>
          </a:p>
          <a:p>
            <a:pPr marL="571500" indent="-571500">
              <a:lnSpc>
                <a:spcPts val="4993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Open Sauce"/>
              </a:rPr>
              <a:t>2 axle units &gt;&gt; 3 Vehicle configurations</a:t>
            </a:r>
          </a:p>
          <a:p>
            <a:pPr marL="571500" indent="-571500">
              <a:lnSpc>
                <a:spcPts val="4993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000000"/>
              </a:solidFill>
              <a:latin typeface="Open Sauce"/>
            </a:endParaRPr>
          </a:p>
          <a:p>
            <a:pPr marL="571500" indent="-571500">
              <a:lnSpc>
                <a:spcPts val="4993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Open Sauce"/>
              </a:rPr>
              <a:t>3 axle units &gt;&gt; 8 Vehicle configurations</a:t>
            </a:r>
          </a:p>
          <a:p>
            <a:pPr marL="571500" indent="-571500">
              <a:lnSpc>
                <a:spcPts val="4993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000000"/>
              </a:solidFill>
              <a:latin typeface="Open Sauce"/>
            </a:endParaRPr>
          </a:p>
          <a:p>
            <a:pPr marL="571500" indent="-571500">
              <a:lnSpc>
                <a:spcPts val="4993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Open Sauce"/>
              </a:rPr>
              <a:t>4 axle units &gt;&gt; 15 Vehicle configurations</a:t>
            </a:r>
          </a:p>
          <a:p>
            <a:pPr marL="571500" indent="-571500">
              <a:lnSpc>
                <a:spcPts val="4993"/>
              </a:lnSpc>
              <a:buFont typeface="Arial" panose="020B0604020202020204" pitchFamily="34" charset="0"/>
              <a:buChar char="•"/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573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573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marL="571500" indent="-571500">
              <a:lnSpc>
                <a:spcPts val="4573"/>
              </a:lnSpc>
              <a:buFont typeface="Arial" panose="020B0604020202020204" pitchFamily="34" charset="0"/>
              <a:buChar char="•"/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573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</p:txBody>
      </p:sp>
      <p:sp>
        <p:nvSpPr>
          <p:cNvPr id="4" name="AutoShape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60670"/>
            <a:ext cx="16230600" cy="0"/>
          </a:xfrm>
          <a:prstGeom prst="line">
            <a:avLst/>
          </a:prstGeom>
          <a:ln w="66675" cap="flat">
            <a:solidFill>
              <a:srgbClr val="70707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 dirty="0"/>
          </a:p>
        </p:txBody>
      </p: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9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352199"/>
            <a:ext cx="12512669" cy="1407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43"/>
              </a:lnSpc>
            </a:pPr>
            <a:r>
              <a:rPr lang="en-US" sz="8602" dirty="0">
                <a:solidFill>
                  <a:srgbClr val="409C4B"/>
                </a:solidFill>
                <a:latin typeface="Open Sauce Bold"/>
              </a:rPr>
              <a:t>Methodology</a:t>
            </a:r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27333"/>
            <a:ext cx="16230600" cy="1083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88"/>
              </a:lnSpc>
            </a:pPr>
            <a:r>
              <a:rPr lang="en-US" sz="3277" dirty="0">
                <a:solidFill>
                  <a:srgbClr val="707070"/>
                </a:solidFill>
                <a:latin typeface="Open Sauce Bold"/>
              </a:rPr>
              <a:t>Author </a:t>
            </a:r>
          </a:p>
          <a:p>
            <a:pPr>
              <a:lnSpc>
                <a:spcPts val="4052"/>
              </a:lnSpc>
            </a:pPr>
            <a:r>
              <a:rPr lang="en-US" sz="2894" dirty="0">
                <a:solidFill>
                  <a:srgbClr val="000000"/>
                </a:solidFill>
                <a:latin typeface="Open Sauce"/>
              </a:rPr>
              <a:t>Phindile Binda</a:t>
            </a:r>
          </a:p>
        </p:txBody>
      </p:sp>
      <p:grpSp>
        <p:nvGrpSpPr>
          <p:cNvPr id="11" name="Group 11"/>
          <p:cNvGrpSpPr>
            <a:grpSpLocks noGrp="1" noUngrp="1" noRot="1" noMove="1" noResize="1"/>
          </p:cNvGrpSpPr>
          <p:nvPr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12" name="Freeform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3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4" name="Group 14"/>
          <p:cNvGrpSpPr>
            <a:grpSpLocks noGrp="1" noUngrp="1" noRot="1" noMove="1" noResize="1"/>
          </p:cNvGrpSpPr>
          <p:nvPr/>
        </p:nvGrpSpPr>
        <p:grpSpPr>
          <a:xfrm>
            <a:off x="0" y="7685515"/>
            <a:ext cx="421327" cy="2601483"/>
            <a:chOff x="0" y="0"/>
            <a:chExt cx="376634" cy="2648333"/>
          </a:xfrm>
        </p:grpSpPr>
        <p:sp>
          <p:nvSpPr>
            <p:cNvPr id="15" name="Freeform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2648333"/>
            </a:xfrm>
            <a:custGeom>
              <a:avLst/>
              <a:gdLst/>
              <a:ahLst/>
              <a:cxnLst/>
              <a:rect l="l" t="t" r="r" b="b"/>
              <a:pathLst>
                <a:path w="376634" h="2648333">
                  <a:moveTo>
                    <a:pt x="0" y="0"/>
                  </a:moveTo>
                  <a:lnTo>
                    <a:pt x="376634" y="0"/>
                  </a:lnTo>
                  <a:lnTo>
                    <a:pt x="376634" y="2648333"/>
                  </a:lnTo>
                  <a:lnTo>
                    <a:pt x="0" y="2648333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TextBox 1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50950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84848" y="0"/>
            <a:ext cx="5303152" cy="2983023"/>
          </a:xfrm>
          <a:custGeom>
            <a:avLst/>
            <a:gdLst/>
            <a:ahLst/>
            <a:cxnLst/>
            <a:rect l="l" t="t" r="r" b="b"/>
            <a:pathLst>
              <a:path w="5303152" h="2983023">
                <a:moveTo>
                  <a:pt x="0" y="0"/>
                </a:moveTo>
                <a:lnTo>
                  <a:pt x="5303152" y="0"/>
                </a:lnTo>
                <a:lnTo>
                  <a:pt x="5303152" y="2983023"/>
                </a:lnTo>
                <a:lnTo>
                  <a:pt x="0" y="2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TextBox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2517683"/>
            <a:ext cx="16230600" cy="7241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93"/>
              </a:lnSpc>
            </a:pPr>
            <a:r>
              <a:rPr lang="en-US" sz="3566" b="1" dirty="0">
                <a:solidFill>
                  <a:srgbClr val="000000"/>
                </a:solidFill>
                <a:latin typeface="Open Sauce"/>
              </a:rPr>
              <a:t>All Vehicles Loading Status</a:t>
            </a:r>
          </a:p>
          <a:p>
            <a:pPr>
              <a:lnSpc>
                <a:spcPts val="4573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573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marL="571500" indent="-571500">
              <a:lnSpc>
                <a:spcPts val="4573"/>
              </a:lnSpc>
              <a:buFont typeface="Arial" panose="020B0604020202020204" pitchFamily="34" charset="0"/>
              <a:buChar char="•"/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573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</p:txBody>
      </p:sp>
      <p:sp>
        <p:nvSpPr>
          <p:cNvPr id="4" name="AutoShape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60670"/>
            <a:ext cx="16230600" cy="0"/>
          </a:xfrm>
          <a:prstGeom prst="line">
            <a:avLst/>
          </a:prstGeom>
          <a:ln w="66675" cap="flat">
            <a:solidFill>
              <a:srgbClr val="70707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 dirty="0"/>
          </a:p>
        </p:txBody>
      </p: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9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352199"/>
            <a:ext cx="12512669" cy="1407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43"/>
              </a:lnSpc>
            </a:pPr>
            <a:r>
              <a:rPr lang="en-US" sz="8000" dirty="0">
                <a:solidFill>
                  <a:srgbClr val="409C4B"/>
                </a:solidFill>
                <a:latin typeface="Open Sauce Bold"/>
              </a:rPr>
              <a:t>Data</a:t>
            </a:r>
            <a:r>
              <a:rPr lang="en-US" sz="8602" dirty="0">
                <a:solidFill>
                  <a:srgbClr val="409C4B"/>
                </a:solidFill>
                <a:latin typeface="Open Sauce Bold"/>
              </a:rPr>
              <a:t> </a:t>
            </a:r>
            <a:r>
              <a:rPr lang="en-US" sz="8000" dirty="0">
                <a:solidFill>
                  <a:srgbClr val="409C4B"/>
                </a:solidFill>
                <a:latin typeface="Open Sauce Bold"/>
              </a:rPr>
              <a:t>Analysis &amp; Results</a:t>
            </a:r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27333"/>
            <a:ext cx="16230600" cy="1083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88"/>
              </a:lnSpc>
            </a:pPr>
            <a:r>
              <a:rPr lang="en-US" sz="3277" dirty="0">
                <a:solidFill>
                  <a:srgbClr val="707070"/>
                </a:solidFill>
                <a:latin typeface="Open Sauce Bold"/>
              </a:rPr>
              <a:t>Author </a:t>
            </a:r>
          </a:p>
          <a:p>
            <a:pPr>
              <a:lnSpc>
                <a:spcPts val="4052"/>
              </a:lnSpc>
            </a:pPr>
            <a:r>
              <a:rPr lang="en-US" sz="2894" dirty="0">
                <a:solidFill>
                  <a:srgbClr val="000000"/>
                </a:solidFill>
                <a:latin typeface="Open Sauce"/>
              </a:rPr>
              <a:t>Phindile Binda</a:t>
            </a:r>
          </a:p>
        </p:txBody>
      </p:sp>
      <p:grpSp>
        <p:nvGrpSpPr>
          <p:cNvPr id="11" name="Group 11"/>
          <p:cNvGrpSpPr>
            <a:grpSpLocks noGrp="1" noUngrp="1" noRot="1" noMove="1" noResize="1"/>
          </p:cNvGrpSpPr>
          <p:nvPr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12" name="Freeform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3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4" name="Group 14"/>
          <p:cNvGrpSpPr>
            <a:grpSpLocks noGrp="1" noUngrp="1" noRot="1" noMove="1" noResize="1"/>
          </p:cNvGrpSpPr>
          <p:nvPr/>
        </p:nvGrpSpPr>
        <p:grpSpPr>
          <a:xfrm>
            <a:off x="0" y="7685515"/>
            <a:ext cx="421327" cy="2601483"/>
            <a:chOff x="0" y="0"/>
            <a:chExt cx="376634" cy="2648333"/>
          </a:xfrm>
        </p:grpSpPr>
        <p:sp>
          <p:nvSpPr>
            <p:cNvPr id="15" name="Freeform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2648333"/>
            </a:xfrm>
            <a:custGeom>
              <a:avLst/>
              <a:gdLst/>
              <a:ahLst/>
              <a:cxnLst/>
              <a:rect l="l" t="t" r="r" b="b"/>
              <a:pathLst>
                <a:path w="376634" h="2648333">
                  <a:moveTo>
                    <a:pt x="0" y="0"/>
                  </a:moveTo>
                  <a:lnTo>
                    <a:pt x="376634" y="0"/>
                  </a:lnTo>
                  <a:lnTo>
                    <a:pt x="376634" y="2648333"/>
                  </a:lnTo>
                  <a:lnTo>
                    <a:pt x="0" y="2648333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TextBox 1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08E805A-465D-5B4E-6653-51799D9547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990772"/>
              </p:ext>
            </p:extLst>
          </p:nvPr>
        </p:nvGraphicFramePr>
        <p:xfrm>
          <a:off x="2213388" y="3439395"/>
          <a:ext cx="13423036" cy="3764732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3485932">
                  <a:extLst>
                    <a:ext uri="{9D8B030D-6E8A-4147-A177-3AD203B41FA5}">
                      <a16:colId xmlns:a16="http://schemas.microsoft.com/office/drawing/2014/main" val="3963822305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607118067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1016472026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256683137"/>
                    </a:ext>
                  </a:extLst>
                </a:gridCol>
              </a:tblGrid>
              <a:tr h="751380"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Total Number of Vehicles</a:t>
                      </a:r>
                      <a:endParaRPr lang="en-ZA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Static Legal HV, s</a:t>
                      </a:r>
                      <a:endParaRPr lang="en-ZA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effectLst/>
                        </a:rPr>
                        <a:t>Static Overload </a:t>
                      </a:r>
                      <a:endParaRPr lang="en-ZA" sz="3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effectLst/>
                        </a:rPr>
                        <a:t> Static Warning H</a:t>
                      </a:r>
                      <a:endParaRPr lang="en-ZA" sz="3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7614811"/>
                  </a:ext>
                </a:extLst>
              </a:tr>
              <a:tr h="666863"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WIM Legal</a:t>
                      </a:r>
                      <a:endParaRPr lang="en-ZA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effectLst/>
                          <a:highlight>
                            <a:srgbClr val="FFFF00"/>
                          </a:highlight>
                        </a:rPr>
                        <a:t>17 851(81%)</a:t>
                      </a:r>
                      <a:endParaRPr lang="en-ZA" sz="3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effectLst/>
                        </a:rPr>
                        <a:t>230 (24%)</a:t>
                      </a:r>
                      <a:endParaRPr lang="en-ZA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effectLst/>
                        </a:rPr>
                        <a:t>3 966 (46%)</a:t>
                      </a:r>
                      <a:endParaRPr lang="en-ZA" sz="3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9790923"/>
                  </a:ext>
                </a:extLst>
              </a:tr>
              <a:tr h="666863"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WIM Overload</a:t>
                      </a:r>
                      <a:endParaRPr lang="en-ZA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effectLst/>
                        </a:rPr>
                        <a:t>932 (4%)</a:t>
                      </a:r>
                      <a:endParaRPr lang="en-ZA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effectLst/>
                          <a:highlight>
                            <a:srgbClr val="FFFF00"/>
                          </a:highlight>
                        </a:rPr>
                        <a:t>435 (46%)</a:t>
                      </a:r>
                      <a:endParaRPr lang="en-ZA" sz="3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effectLst/>
                        </a:rPr>
                        <a:t>1 352 (16%)</a:t>
                      </a:r>
                      <a:endParaRPr lang="en-ZA" sz="3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136379"/>
                  </a:ext>
                </a:extLst>
              </a:tr>
              <a:tr h="666863"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WIM Warning</a:t>
                      </a:r>
                      <a:endParaRPr lang="en-ZA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effectLst/>
                        </a:rPr>
                        <a:t>3 269 (15%)</a:t>
                      </a:r>
                      <a:endParaRPr lang="en-ZA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effectLst/>
                        </a:rPr>
                        <a:t>280 (30%)</a:t>
                      </a:r>
                      <a:endParaRPr lang="en-ZA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effectLst/>
                          <a:highlight>
                            <a:srgbClr val="FFFF00"/>
                          </a:highlight>
                        </a:rPr>
                        <a:t>3 402 (39%)</a:t>
                      </a:r>
                      <a:endParaRPr lang="en-ZA" sz="3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2660122"/>
                  </a:ext>
                </a:extLst>
              </a:tr>
              <a:tr h="666863"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Total</a:t>
                      </a:r>
                      <a:endParaRPr lang="en-ZA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effectLst/>
                        </a:rPr>
                        <a:t>22 052 (100%)</a:t>
                      </a:r>
                      <a:endParaRPr lang="en-ZA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effectLst/>
                        </a:rPr>
                        <a:t>945 (100%)</a:t>
                      </a:r>
                      <a:endParaRPr lang="en-ZA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effectLst/>
                        </a:rPr>
                        <a:t>8 720 (100%)</a:t>
                      </a:r>
                      <a:endParaRPr lang="en-ZA" sz="3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7428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26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84848" y="0"/>
            <a:ext cx="5303152" cy="2983023"/>
          </a:xfrm>
          <a:custGeom>
            <a:avLst/>
            <a:gdLst/>
            <a:ahLst/>
            <a:cxnLst/>
            <a:rect l="l" t="t" r="r" b="b"/>
            <a:pathLst>
              <a:path w="5303152" h="2983023">
                <a:moveTo>
                  <a:pt x="0" y="0"/>
                </a:moveTo>
                <a:lnTo>
                  <a:pt x="5303152" y="0"/>
                </a:lnTo>
                <a:lnTo>
                  <a:pt x="5303152" y="2983023"/>
                </a:lnTo>
                <a:lnTo>
                  <a:pt x="0" y="2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TextBox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2517683"/>
            <a:ext cx="16230600" cy="13012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93"/>
              </a:lnSpc>
            </a:pPr>
            <a:r>
              <a:rPr lang="en-US" sz="3566" b="1" dirty="0">
                <a:solidFill>
                  <a:srgbClr val="000000"/>
                </a:solidFill>
                <a:latin typeface="Open Sauce"/>
              </a:rPr>
              <a:t>Axles which have an accuracy rate of 100% and +-15%.</a:t>
            </a:r>
          </a:p>
          <a:p>
            <a:pPr>
              <a:lnSpc>
                <a:spcPts val="4993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993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993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993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993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993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993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993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993"/>
              </a:lnSpc>
            </a:pPr>
            <a:r>
              <a:rPr lang="en-US" sz="3566" dirty="0">
                <a:solidFill>
                  <a:srgbClr val="000000"/>
                </a:solidFill>
                <a:latin typeface="Open Sauce"/>
              </a:rPr>
              <a:t>𝐴𝑐𝑐(𝐴𝑐𝑐𝑢𝑟𝑎𝑐𝑦)=𝑊𝐼𝑀 𝑊𝑒𝑖𝑔ℎ𝑡𝑠/𝑆𝑡𝑎𝑡𝑖𝑐 𝑊𝑒𝑖𝑔ℎ𝑡𝑠∗100</a:t>
            </a:r>
          </a:p>
          <a:p>
            <a:pPr>
              <a:lnSpc>
                <a:spcPts val="4573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573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marL="571500" indent="-571500">
              <a:lnSpc>
                <a:spcPts val="4573"/>
              </a:lnSpc>
              <a:buFont typeface="Arial" panose="020B0604020202020204" pitchFamily="34" charset="0"/>
              <a:buChar char="•"/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573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</p:txBody>
      </p:sp>
      <p:sp>
        <p:nvSpPr>
          <p:cNvPr id="4" name="AutoShape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60670"/>
            <a:ext cx="16230600" cy="0"/>
          </a:xfrm>
          <a:prstGeom prst="line">
            <a:avLst/>
          </a:prstGeom>
          <a:ln w="66675" cap="flat">
            <a:solidFill>
              <a:srgbClr val="70707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 dirty="0"/>
          </a:p>
        </p:txBody>
      </p: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9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352199"/>
            <a:ext cx="12512669" cy="1407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43"/>
              </a:lnSpc>
            </a:pPr>
            <a:r>
              <a:rPr lang="en-US" sz="8000" dirty="0">
                <a:solidFill>
                  <a:srgbClr val="409C4B"/>
                </a:solidFill>
                <a:latin typeface="Open Sauce Bold"/>
              </a:rPr>
              <a:t>Data</a:t>
            </a:r>
            <a:r>
              <a:rPr lang="en-US" sz="8602" dirty="0">
                <a:solidFill>
                  <a:srgbClr val="409C4B"/>
                </a:solidFill>
                <a:latin typeface="Open Sauce Bold"/>
              </a:rPr>
              <a:t> </a:t>
            </a:r>
            <a:r>
              <a:rPr lang="en-US" sz="8000" dirty="0">
                <a:solidFill>
                  <a:srgbClr val="409C4B"/>
                </a:solidFill>
                <a:latin typeface="Open Sauce Bold"/>
              </a:rPr>
              <a:t>Analysis &amp; Results</a:t>
            </a:r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27333"/>
            <a:ext cx="16230600" cy="1083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88"/>
              </a:lnSpc>
            </a:pPr>
            <a:r>
              <a:rPr lang="en-US" sz="3277" dirty="0">
                <a:solidFill>
                  <a:srgbClr val="707070"/>
                </a:solidFill>
                <a:latin typeface="Open Sauce Bold"/>
              </a:rPr>
              <a:t>Author </a:t>
            </a:r>
          </a:p>
          <a:p>
            <a:pPr>
              <a:lnSpc>
                <a:spcPts val="4052"/>
              </a:lnSpc>
            </a:pPr>
            <a:r>
              <a:rPr lang="en-US" sz="2894" dirty="0">
                <a:solidFill>
                  <a:srgbClr val="000000"/>
                </a:solidFill>
                <a:latin typeface="Open Sauce"/>
              </a:rPr>
              <a:t>Phindile Binda</a:t>
            </a:r>
          </a:p>
        </p:txBody>
      </p:sp>
      <p:grpSp>
        <p:nvGrpSpPr>
          <p:cNvPr id="11" name="Group 11"/>
          <p:cNvGrpSpPr>
            <a:grpSpLocks noGrp="1" noUngrp="1" noRot="1" noMove="1" noResize="1"/>
          </p:cNvGrpSpPr>
          <p:nvPr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12" name="Freeform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3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4" name="Group 14"/>
          <p:cNvGrpSpPr>
            <a:grpSpLocks noGrp="1" noUngrp="1" noRot="1" noMove="1" noResize="1"/>
          </p:cNvGrpSpPr>
          <p:nvPr/>
        </p:nvGrpSpPr>
        <p:grpSpPr>
          <a:xfrm>
            <a:off x="0" y="7685515"/>
            <a:ext cx="421327" cy="2601483"/>
            <a:chOff x="0" y="0"/>
            <a:chExt cx="376634" cy="2648333"/>
          </a:xfrm>
        </p:grpSpPr>
        <p:sp>
          <p:nvSpPr>
            <p:cNvPr id="15" name="Freeform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2648333"/>
            </a:xfrm>
            <a:custGeom>
              <a:avLst/>
              <a:gdLst/>
              <a:ahLst/>
              <a:cxnLst/>
              <a:rect l="l" t="t" r="r" b="b"/>
              <a:pathLst>
                <a:path w="376634" h="2648333">
                  <a:moveTo>
                    <a:pt x="0" y="0"/>
                  </a:moveTo>
                  <a:lnTo>
                    <a:pt x="376634" y="0"/>
                  </a:lnTo>
                  <a:lnTo>
                    <a:pt x="376634" y="2648333"/>
                  </a:lnTo>
                  <a:lnTo>
                    <a:pt x="0" y="2648333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TextBox 1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3336347-C46C-2A2A-ACDF-C631FB07FD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440179"/>
              </p:ext>
            </p:extLst>
          </p:nvPr>
        </p:nvGraphicFramePr>
        <p:xfrm>
          <a:off x="1386800" y="3755720"/>
          <a:ext cx="15514399" cy="3989439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794336">
                  <a:extLst>
                    <a:ext uri="{9D8B030D-6E8A-4147-A177-3AD203B41FA5}">
                      <a16:colId xmlns:a16="http://schemas.microsoft.com/office/drawing/2014/main" val="1371342483"/>
                    </a:ext>
                  </a:extLst>
                </a:gridCol>
                <a:gridCol w="4070991">
                  <a:extLst>
                    <a:ext uri="{9D8B030D-6E8A-4147-A177-3AD203B41FA5}">
                      <a16:colId xmlns:a16="http://schemas.microsoft.com/office/drawing/2014/main" val="2650966164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480263880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329460459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1251623088"/>
                    </a:ext>
                  </a:extLst>
                </a:gridCol>
              </a:tblGrid>
              <a:tr h="1329811">
                <a:tc>
                  <a:txBody>
                    <a:bodyPr/>
                    <a:lstStyle/>
                    <a:p>
                      <a:pPr algn="just"/>
                      <a:r>
                        <a:rPr lang="en-US" sz="3600">
                          <a:effectLst/>
                        </a:rPr>
                        <a:t>Axle. No</a:t>
                      </a:r>
                      <a:endParaRPr lang="en-ZA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effectLst/>
                        </a:rPr>
                        <a:t>85% &lt;= Acc &lt; 100%</a:t>
                      </a:r>
                      <a:endParaRPr lang="en-ZA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effectLst/>
                        </a:rPr>
                        <a:t>Acc=100%</a:t>
                      </a:r>
                      <a:endParaRPr lang="en-ZA" sz="3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effectLst/>
                        </a:rPr>
                        <a:t>100% &lt; Acc &lt;= 115%</a:t>
                      </a:r>
                      <a:endParaRPr lang="en-ZA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effectLst/>
                        </a:rPr>
                        <a:t>Total Percentage</a:t>
                      </a:r>
                      <a:endParaRPr lang="en-ZA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724010"/>
                  </a:ext>
                </a:extLst>
              </a:tr>
              <a:tr h="664907">
                <a:tc>
                  <a:txBody>
                    <a:bodyPr/>
                    <a:lstStyle/>
                    <a:p>
                      <a:pPr algn="just"/>
                      <a:r>
                        <a:rPr lang="en-US" sz="3600">
                          <a:effectLst/>
                        </a:rPr>
                        <a:t>Axle1</a:t>
                      </a:r>
                      <a:endParaRPr lang="en-ZA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effectLst/>
                        </a:rPr>
                        <a:t>42%</a:t>
                      </a:r>
                      <a:endParaRPr lang="en-ZA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effectLst/>
                        </a:rPr>
                        <a:t>8%</a:t>
                      </a:r>
                      <a:endParaRPr lang="en-ZA" sz="3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effectLst/>
                        </a:rPr>
                        <a:t>46%</a:t>
                      </a:r>
                      <a:endParaRPr lang="en-ZA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effectLst/>
                        </a:rPr>
                        <a:t>96%</a:t>
                      </a:r>
                      <a:endParaRPr lang="en-ZA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7035979"/>
                  </a:ext>
                </a:extLst>
              </a:tr>
              <a:tr h="664907">
                <a:tc>
                  <a:txBody>
                    <a:bodyPr/>
                    <a:lstStyle/>
                    <a:p>
                      <a:pPr algn="just"/>
                      <a:r>
                        <a:rPr lang="en-US" sz="3600">
                          <a:effectLst/>
                        </a:rPr>
                        <a:t>Axle2</a:t>
                      </a:r>
                      <a:endParaRPr lang="en-ZA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effectLst/>
                        </a:rPr>
                        <a:t>21%</a:t>
                      </a:r>
                      <a:endParaRPr lang="en-ZA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effectLst/>
                        </a:rPr>
                        <a:t>7%</a:t>
                      </a:r>
                      <a:endParaRPr lang="en-ZA" sz="3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effectLst/>
                        </a:rPr>
                        <a:t>63%</a:t>
                      </a:r>
                      <a:endParaRPr lang="en-ZA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effectLst/>
                        </a:rPr>
                        <a:t>91%</a:t>
                      </a:r>
                      <a:endParaRPr lang="en-ZA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3106305"/>
                  </a:ext>
                </a:extLst>
              </a:tr>
              <a:tr h="664907">
                <a:tc>
                  <a:txBody>
                    <a:bodyPr/>
                    <a:lstStyle/>
                    <a:p>
                      <a:pPr algn="just"/>
                      <a:r>
                        <a:rPr lang="en-US" sz="3600">
                          <a:effectLst/>
                        </a:rPr>
                        <a:t>Axle3</a:t>
                      </a:r>
                      <a:endParaRPr lang="en-ZA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effectLst/>
                        </a:rPr>
                        <a:t>36%</a:t>
                      </a:r>
                      <a:endParaRPr lang="en-ZA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effectLst/>
                        </a:rPr>
                        <a:t>8%</a:t>
                      </a:r>
                      <a:endParaRPr lang="en-ZA" sz="3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effectLst/>
                        </a:rPr>
                        <a:t>36%</a:t>
                      </a:r>
                      <a:endParaRPr lang="en-ZA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effectLst/>
                        </a:rPr>
                        <a:t>80%</a:t>
                      </a:r>
                      <a:endParaRPr lang="en-ZA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8115705"/>
                  </a:ext>
                </a:extLst>
              </a:tr>
              <a:tr h="664907">
                <a:tc>
                  <a:txBody>
                    <a:bodyPr/>
                    <a:lstStyle/>
                    <a:p>
                      <a:pPr algn="just"/>
                      <a:r>
                        <a:rPr lang="en-US" sz="3600">
                          <a:effectLst/>
                        </a:rPr>
                        <a:t>Axle4</a:t>
                      </a:r>
                      <a:endParaRPr lang="en-ZA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effectLst/>
                        </a:rPr>
                        <a:t>21%</a:t>
                      </a:r>
                      <a:endParaRPr lang="en-ZA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effectLst/>
                        </a:rPr>
                        <a:t>5%</a:t>
                      </a:r>
                      <a:endParaRPr lang="en-ZA" sz="3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effectLst/>
                        </a:rPr>
                        <a:t>26%</a:t>
                      </a:r>
                      <a:endParaRPr lang="en-ZA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effectLst/>
                        </a:rPr>
                        <a:t>52%</a:t>
                      </a:r>
                      <a:endParaRPr lang="en-ZA" sz="3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1686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188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84848" y="0"/>
            <a:ext cx="5303152" cy="2983023"/>
          </a:xfrm>
          <a:custGeom>
            <a:avLst/>
            <a:gdLst/>
            <a:ahLst/>
            <a:cxnLst/>
            <a:rect l="l" t="t" r="r" b="b"/>
            <a:pathLst>
              <a:path w="5303152" h="2983023">
                <a:moveTo>
                  <a:pt x="0" y="0"/>
                </a:moveTo>
                <a:lnTo>
                  <a:pt x="5303152" y="0"/>
                </a:lnTo>
                <a:lnTo>
                  <a:pt x="5303152" y="2983023"/>
                </a:lnTo>
                <a:lnTo>
                  <a:pt x="0" y="2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TextBox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2517683"/>
            <a:ext cx="16230600" cy="7882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93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993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573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573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marL="571500" indent="-571500">
              <a:lnSpc>
                <a:spcPts val="4573"/>
              </a:lnSpc>
              <a:buFont typeface="Arial" panose="020B0604020202020204" pitchFamily="34" charset="0"/>
              <a:buChar char="•"/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573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69"/>
              </a:lnSpc>
            </a:pPr>
            <a:endParaRPr lang="en-US" sz="3566" dirty="0">
              <a:solidFill>
                <a:srgbClr val="000000"/>
              </a:solidFill>
              <a:latin typeface="Open Sauce"/>
            </a:endParaRPr>
          </a:p>
        </p:txBody>
      </p:sp>
      <p:sp>
        <p:nvSpPr>
          <p:cNvPr id="4" name="AutoShape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60670"/>
            <a:ext cx="16230600" cy="0"/>
          </a:xfrm>
          <a:prstGeom prst="line">
            <a:avLst/>
          </a:prstGeom>
          <a:ln w="66675" cap="flat">
            <a:solidFill>
              <a:srgbClr val="70707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 dirty="0"/>
          </a:p>
        </p:txBody>
      </p: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9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352199"/>
            <a:ext cx="12512669" cy="1407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43"/>
              </a:lnSpc>
            </a:pPr>
            <a:r>
              <a:rPr lang="en-US" sz="8000" dirty="0">
                <a:solidFill>
                  <a:srgbClr val="409C4B"/>
                </a:solidFill>
                <a:latin typeface="Open Sauce Bold"/>
              </a:rPr>
              <a:t>Data</a:t>
            </a:r>
            <a:r>
              <a:rPr lang="en-US" sz="8602" dirty="0">
                <a:solidFill>
                  <a:srgbClr val="409C4B"/>
                </a:solidFill>
                <a:latin typeface="Open Sauce Bold"/>
              </a:rPr>
              <a:t> </a:t>
            </a:r>
            <a:r>
              <a:rPr lang="en-US" sz="8000" dirty="0">
                <a:solidFill>
                  <a:srgbClr val="409C4B"/>
                </a:solidFill>
                <a:latin typeface="Open Sauce Bold"/>
              </a:rPr>
              <a:t>Analysis &amp; Results</a:t>
            </a:r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27333"/>
            <a:ext cx="16230600" cy="1083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88"/>
              </a:lnSpc>
            </a:pPr>
            <a:r>
              <a:rPr lang="en-US" sz="3277" dirty="0">
                <a:solidFill>
                  <a:srgbClr val="707070"/>
                </a:solidFill>
                <a:latin typeface="Open Sauce Bold"/>
              </a:rPr>
              <a:t>Author </a:t>
            </a:r>
          </a:p>
          <a:p>
            <a:pPr>
              <a:lnSpc>
                <a:spcPts val="4052"/>
              </a:lnSpc>
            </a:pPr>
            <a:r>
              <a:rPr lang="en-US" sz="2894" dirty="0">
                <a:solidFill>
                  <a:srgbClr val="000000"/>
                </a:solidFill>
                <a:latin typeface="Open Sauce"/>
              </a:rPr>
              <a:t>Phindile Binda</a:t>
            </a:r>
          </a:p>
        </p:txBody>
      </p:sp>
      <p:grpSp>
        <p:nvGrpSpPr>
          <p:cNvPr id="11" name="Group 11"/>
          <p:cNvGrpSpPr>
            <a:grpSpLocks noGrp="1" noUngrp="1" noRot="1" noMove="1" noResize="1"/>
          </p:cNvGrpSpPr>
          <p:nvPr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12" name="Freeform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3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4" name="Group 14"/>
          <p:cNvGrpSpPr>
            <a:grpSpLocks noGrp="1" noUngrp="1" noRot="1" noMove="1" noResize="1"/>
          </p:cNvGrpSpPr>
          <p:nvPr/>
        </p:nvGrpSpPr>
        <p:grpSpPr>
          <a:xfrm>
            <a:off x="0" y="7685515"/>
            <a:ext cx="421327" cy="2601483"/>
            <a:chOff x="0" y="0"/>
            <a:chExt cx="376634" cy="2648333"/>
          </a:xfrm>
        </p:grpSpPr>
        <p:sp>
          <p:nvSpPr>
            <p:cNvPr id="15" name="Freeform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2648333"/>
            </a:xfrm>
            <a:custGeom>
              <a:avLst/>
              <a:gdLst/>
              <a:ahLst/>
              <a:cxnLst/>
              <a:rect l="l" t="t" r="r" b="b"/>
              <a:pathLst>
                <a:path w="376634" h="2648333">
                  <a:moveTo>
                    <a:pt x="0" y="0"/>
                  </a:moveTo>
                  <a:lnTo>
                    <a:pt x="376634" y="0"/>
                  </a:lnTo>
                  <a:lnTo>
                    <a:pt x="376634" y="2648333"/>
                  </a:lnTo>
                  <a:lnTo>
                    <a:pt x="0" y="2648333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TextBox 1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5E280BFD-7142-C2C7-B302-4E6D4BCD4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882" y="2313034"/>
            <a:ext cx="16230418" cy="664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10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nology Convergence 2023 - Presentation Template" id="{AD7E61BC-6D68-468E-983F-68C8A034365A}" vid="{6AA01E9F-0444-4427-8A7C-1FD78B2E50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Technology Convergence 2023 - Presentation Template</Template>
  <TotalTime>753</TotalTime>
  <Words>720</Words>
  <Application>Microsoft Office PowerPoint</Application>
  <PresentationFormat>Custom</PresentationFormat>
  <Paragraphs>371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Open Sauce Bold</vt:lpstr>
      <vt:lpstr>Times New Roman</vt:lpstr>
      <vt:lpstr>Open Sauce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Phindile Binda</dc:creator>
  <cp:lastModifiedBy>Gavin Hill</cp:lastModifiedBy>
  <cp:revision>7</cp:revision>
  <dcterms:created xsi:type="dcterms:W3CDTF">2023-08-29T14:19:44Z</dcterms:created>
  <dcterms:modified xsi:type="dcterms:W3CDTF">2023-10-27T05:41:17Z</dcterms:modified>
  <dc:identifier>DAFqF3977AU</dc:identifier>
</cp:coreProperties>
</file>