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3355" r:id="rId3"/>
    <p:sldId id="3347" r:id="rId4"/>
    <p:sldId id="3356" r:id="rId5"/>
    <p:sldId id="673" r:id="rId6"/>
    <p:sldId id="3349" r:id="rId7"/>
    <p:sldId id="3348" r:id="rId8"/>
    <p:sldId id="3351" r:id="rId9"/>
    <p:sldId id="3352" r:id="rId10"/>
    <p:sldId id="3353" r:id="rId11"/>
    <p:sldId id="3354" r:id="rId12"/>
    <p:sldId id="346" r:id="rId13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uce Bold" panose="020B0604020202020204" charset="0"/>
      <p:regular r:id="rId20"/>
    </p:embeddedFont>
    <p:embeddedFont>
      <p:font typeface="Segoe UI Semibold" panose="020B0702040204020203" pitchFamily="34" charset="0"/>
      <p:bold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D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8C0FCC-9DB4-4214-BB3D-F5A13DE886D6}" v="24" dt="2023-10-15T11:29:32.8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29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1896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DD61D4-708E-86E9-E863-EE9FF4C24B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78BF61-01BB-5B11-576B-6233E0C4A5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D6CC9-30A9-4211-8439-25737B6C8885}" type="datetimeFigureOut">
              <a:rPr lang="en-AU" smtClean="0"/>
              <a:t>16/10/2023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E0E2A-C016-8299-5176-385C9D3669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E73EB-7D69-F0B3-42DF-14C9757D0D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8DECD-48E5-4866-970A-9F94AA76EE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9934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A50F7-2788-481E-AD9A-20052DE17170}" type="datetimeFigureOut">
              <a:rPr lang="en-AU" smtClean="0"/>
              <a:t>16/10/2023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6822E-9B79-4A32-B09E-D17A5681FC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163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adtraffic-technology.com/features/featurethe-worlds-biggest-road-networks-4159235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bs.gov.au/statistics/economy/national-accounts/australian-transport-economic-account-experimental-transport-satellite-account/latest-release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AU" dirty="0"/>
              <a:t>I doubt anyone in this meeting needs to be convinced of the central importance of roads to the Australian way of life and economy.</a:t>
            </a:r>
          </a:p>
          <a:p>
            <a:pPr>
              <a:spcAft>
                <a:spcPts val="1200"/>
              </a:spcAft>
            </a:pPr>
            <a:endParaRPr lang="en-AU" dirty="0"/>
          </a:p>
          <a:p>
            <a:pPr>
              <a:spcAft>
                <a:spcPts val="1200"/>
              </a:spcAft>
            </a:pPr>
            <a:r>
              <a:rPr lang="en-AU" dirty="0"/>
              <a:t>Sources:</a:t>
            </a:r>
          </a:p>
          <a:p>
            <a:pPr>
              <a:spcAft>
                <a:spcPts val="1200"/>
              </a:spcAft>
            </a:pPr>
            <a:endParaRPr lang="en-AU" dirty="0"/>
          </a:p>
          <a:p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Austroads’ Submission House of Representatives Standing Committee on Regional Development, Infrastructure and Transport Inquiry into the Implications of Severe Weather Events on the National Regional, Rural, and Remote Road Network, 2023</a:t>
            </a:r>
          </a:p>
          <a:p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https://www.aph.gov.au/DocumentStore.ashx?id=e8551e17-6331-4d7c-b5e9-06f5b9c236ba&amp;subId=734148</a:t>
            </a:r>
          </a:p>
          <a:p>
            <a:pPr>
              <a:spcAft>
                <a:spcPts val="1200"/>
              </a:spcAft>
            </a:pPr>
            <a:endParaRPr lang="en-AU" dirty="0"/>
          </a:p>
          <a:p>
            <a:pPr>
              <a:spcAft>
                <a:spcPts val="1200"/>
              </a:spcAft>
            </a:pPr>
            <a:r>
              <a:rPr lang="en-GB" dirty="0">
                <a:hlinkClick r:id="rId3"/>
              </a:rPr>
              <a:t>https://www.roadtraffic-technology.com/features/featurethe-worlds-biggest-road-networks-4159235/</a:t>
            </a:r>
            <a:endParaRPr lang="en-GB" dirty="0"/>
          </a:p>
          <a:p>
            <a:pPr>
              <a:spcAft>
                <a:spcPts val="1200"/>
              </a:spcAft>
            </a:pPr>
            <a:r>
              <a:rPr lang="en-GB" dirty="0"/>
              <a:t>Department of Infrastructure, Transport, Regional Development, Communications and the Arts, </a:t>
            </a:r>
            <a:r>
              <a:rPr lang="en-GB" i="1" dirty="0"/>
              <a:t>Australian Infrastructure and Transport Statistics Yearbook 2022, </a:t>
            </a:r>
            <a:r>
              <a:rPr lang="en-GB" dirty="0"/>
              <a:t>December 2022, Bureau of Infrastructure and Transport Research Economics Statistical Report, p. 85 (Graph at left)</a:t>
            </a:r>
            <a:endParaRPr lang="en-AU" dirty="0"/>
          </a:p>
          <a:p>
            <a:pPr>
              <a:spcAft>
                <a:spcPts val="1200"/>
              </a:spcAft>
            </a:pPr>
            <a:r>
              <a:rPr lang="en-A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Australian Logistics Council, The Economic Significance of the Australian Logistics Industry, 2014</a:t>
            </a:r>
          </a:p>
          <a:p>
            <a:pPr>
              <a:spcAft>
                <a:spcPts val="1200"/>
              </a:spcAft>
            </a:pPr>
            <a:r>
              <a:rPr lang="en-A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 Oxford Economics, 2021 Update: the Value of Australia’s Roads, August 2021</a:t>
            </a:r>
            <a:endParaRPr lang="en-AU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Australian Bureau of Statistics, Australian Transport Economic Account: An Experimental Transport Satellite Account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2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https://www.abs.gov.au/statistics/economy/national-accounts/australian-transport-economic-account-experimental-transport-satellite-account/latest-release#contribution-of-total-transport-activity-to-gross-domestic-product</a:t>
            </a:r>
            <a:endParaRPr lang="en-A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A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Infrastructure, Regional Development, Transport and Communications, </a:t>
            </a:r>
            <a:r>
              <a:rPr lang="en-AU" sz="1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Heavy Vehicle Road Reform Consultation Paper, Proposed changes to the way heavy vehicle charges are set and invested</a:t>
            </a:r>
            <a:r>
              <a:rPr lang="en-A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June 2020</a:t>
            </a:r>
          </a:p>
          <a:p>
            <a:endParaRPr lang="en-AU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about 50,000 trucking businesses in Australia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70939" y="8870911"/>
            <a:ext cx="3037840" cy="466433"/>
          </a:xfrm>
        </p:spPr>
        <p:txBody>
          <a:bodyPr/>
          <a:lstStyle/>
          <a:p>
            <a:fld id="{B02BE67B-2C32-4802-A81D-5FD8EA0D954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31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Repetition of words like ‘cohesion’ and ‘stability’ in govt policy documents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“ The movement of domestic freight is critical to the cohesion of our society and economy” - Freight Movement Code for the Domestic Border Controls, July 2020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27CAA-71F1-6F40-B25A-3DDAB2B784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59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Source: BITRE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9B5-B569-4BEC-8E6A-C5F293A303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3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032A1C19-91B4-D94C-9D4D-C1391F0823A4}"/>
              </a:ext>
            </a:extLst>
          </p:cNvPr>
          <p:cNvGrpSpPr/>
          <p:nvPr userDrawn="1"/>
        </p:nvGrpSpPr>
        <p:grpSpPr>
          <a:xfrm>
            <a:off x="0" y="0"/>
            <a:ext cx="421327" cy="4460975"/>
            <a:chOff x="0" y="0"/>
            <a:chExt cx="376634" cy="3987767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300F247-D694-1BD3-517C-F08D89DE0FCF}"/>
                </a:ext>
              </a:extLst>
            </p:cNvPr>
            <p:cNvSpPr/>
            <p:nvPr/>
          </p:nvSpPr>
          <p:spPr>
            <a:xfrm>
              <a:off x="0" y="0"/>
              <a:ext cx="376634" cy="3987767"/>
            </a:xfrm>
            <a:custGeom>
              <a:avLst/>
              <a:gdLst/>
              <a:ahLst/>
              <a:cxnLst/>
              <a:rect l="l" t="t" r="r" b="b"/>
              <a:pathLst>
                <a:path w="376634" h="3987767">
                  <a:moveTo>
                    <a:pt x="0" y="0"/>
                  </a:moveTo>
                  <a:lnTo>
                    <a:pt x="376634" y="0"/>
                  </a:lnTo>
                  <a:lnTo>
                    <a:pt x="376634" y="3987767"/>
                  </a:lnTo>
                  <a:lnTo>
                    <a:pt x="0" y="3987767"/>
                  </a:lnTo>
                  <a:close/>
                </a:path>
              </a:pathLst>
            </a:custGeom>
            <a:solidFill>
              <a:srgbClr val="FBCF16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43BCA16-03D0-74C6-F73E-9229A70D563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8B6D02A6-F014-44FF-A68B-084AA7FC0B9A}"/>
              </a:ext>
            </a:extLst>
          </p:cNvPr>
          <p:cNvGrpSpPr/>
          <p:nvPr userDrawn="1"/>
        </p:nvGrpSpPr>
        <p:grpSpPr>
          <a:xfrm>
            <a:off x="0" y="4460975"/>
            <a:ext cx="421327" cy="3224540"/>
            <a:chOff x="0" y="0"/>
            <a:chExt cx="376634" cy="288249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F770914-BC16-CA6A-AEE7-1C11891EE6A2}"/>
                </a:ext>
              </a:extLst>
            </p:cNvPr>
            <p:cNvSpPr/>
            <p:nvPr/>
          </p:nvSpPr>
          <p:spPr>
            <a:xfrm>
              <a:off x="0" y="0"/>
              <a:ext cx="376634" cy="2882490"/>
            </a:xfrm>
            <a:custGeom>
              <a:avLst/>
              <a:gdLst/>
              <a:ahLst/>
              <a:cxnLst/>
              <a:rect l="l" t="t" r="r" b="b"/>
              <a:pathLst>
                <a:path w="376634" h="2882490">
                  <a:moveTo>
                    <a:pt x="0" y="0"/>
                  </a:moveTo>
                  <a:lnTo>
                    <a:pt x="376634" y="0"/>
                  </a:lnTo>
                  <a:lnTo>
                    <a:pt x="376634" y="2882490"/>
                  </a:lnTo>
                  <a:lnTo>
                    <a:pt x="0" y="2882490"/>
                  </a:lnTo>
                  <a:close/>
                </a:path>
              </a:pathLst>
            </a:custGeom>
            <a:solidFill>
              <a:srgbClr val="409C4B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B3388C66-B048-3A8A-394D-5EE4B7F44AC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94024D7-24E6-DE53-FF67-9D74EBB1272C}"/>
              </a:ext>
            </a:extLst>
          </p:cNvPr>
          <p:cNvGrpSpPr/>
          <p:nvPr userDrawn="1"/>
        </p:nvGrpSpPr>
        <p:grpSpPr>
          <a:xfrm>
            <a:off x="0" y="7685515"/>
            <a:ext cx="421327" cy="2601485"/>
            <a:chOff x="0" y="0"/>
            <a:chExt cx="376634" cy="232552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6D1455E-FF03-799B-2E64-53E92D1FA417}"/>
                </a:ext>
              </a:extLst>
            </p:cNvPr>
            <p:cNvSpPr/>
            <p:nvPr/>
          </p:nvSpPr>
          <p:spPr>
            <a:xfrm>
              <a:off x="0" y="0"/>
              <a:ext cx="376634" cy="2325526"/>
            </a:xfrm>
            <a:custGeom>
              <a:avLst/>
              <a:gdLst/>
              <a:ahLst/>
              <a:cxnLst/>
              <a:rect l="l" t="t" r="r" b="b"/>
              <a:pathLst>
                <a:path w="376634" h="2325526">
                  <a:moveTo>
                    <a:pt x="0" y="0"/>
                  </a:moveTo>
                  <a:lnTo>
                    <a:pt x="376634" y="0"/>
                  </a:lnTo>
                  <a:lnTo>
                    <a:pt x="376634" y="2325526"/>
                  </a:lnTo>
                  <a:lnTo>
                    <a:pt x="0" y="2325526"/>
                  </a:lnTo>
                  <a:close/>
                </a:path>
              </a:pathLst>
            </a:custGeom>
            <a:solidFill>
              <a:srgbClr val="707070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5A61BC9-25D1-EEBD-A936-8FB0DAF496C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sp>
        <p:nvSpPr>
          <p:cNvPr id="15" name="Title 6">
            <a:extLst>
              <a:ext uri="{FF2B5EF4-FFF2-40B4-BE49-F238E27FC236}">
                <a16:creationId xmlns:a16="http://schemas.microsoft.com/office/drawing/2014/main" id="{999F7FE1-235E-7934-12A4-F22BA4E1C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3304665"/>
            <a:ext cx="15773400" cy="1120186"/>
          </a:xfrm>
          <a:prstGeom prst="rect">
            <a:avLst/>
          </a:prstGeom>
        </p:spPr>
        <p:txBody>
          <a:bodyPr/>
          <a:lstStyle>
            <a:lvl1pPr algn="l">
              <a:defRPr sz="4800" b="1"/>
            </a:lvl1pPr>
          </a:lstStyle>
          <a:p>
            <a:r>
              <a:rPr lang="en-US" dirty="0"/>
              <a:t>Paper Title</a:t>
            </a:r>
            <a:endParaRPr lang="en-AU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A4E1BDCB-DEB8-3897-1194-8D429EF012E0}"/>
              </a:ext>
            </a:extLst>
          </p:cNvPr>
          <p:cNvSpPr/>
          <p:nvPr userDrawn="1"/>
        </p:nvSpPr>
        <p:spPr>
          <a:xfrm>
            <a:off x="12581773" y="9084464"/>
            <a:ext cx="4742440" cy="836068"/>
          </a:xfrm>
          <a:custGeom>
            <a:avLst/>
            <a:gdLst/>
            <a:ahLst/>
            <a:cxnLst/>
            <a:rect l="l" t="t" r="r" b="b"/>
            <a:pathLst>
              <a:path w="4742440" h="836068">
                <a:moveTo>
                  <a:pt x="0" y="0"/>
                </a:moveTo>
                <a:lnTo>
                  <a:pt x="4742440" y="0"/>
                </a:lnTo>
                <a:lnTo>
                  <a:pt x="4742440" y="836068"/>
                </a:lnTo>
                <a:lnTo>
                  <a:pt x="0" y="836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A366E07C-F3A3-8F32-0D03-052D2778B399}"/>
              </a:ext>
            </a:extLst>
          </p:cNvPr>
          <p:cNvSpPr/>
          <p:nvPr userDrawn="1"/>
        </p:nvSpPr>
        <p:spPr>
          <a:xfrm>
            <a:off x="1093613" y="8974432"/>
            <a:ext cx="4278487" cy="1120186"/>
          </a:xfrm>
          <a:custGeom>
            <a:avLst/>
            <a:gdLst/>
            <a:ahLst/>
            <a:cxnLst/>
            <a:rect l="l" t="t" r="r" b="b"/>
            <a:pathLst>
              <a:path w="4278487" h="1120186">
                <a:moveTo>
                  <a:pt x="0" y="0"/>
                </a:moveTo>
                <a:lnTo>
                  <a:pt x="4278487" y="0"/>
                </a:lnTo>
                <a:lnTo>
                  <a:pt x="4278487" y="1120186"/>
                </a:lnTo>
                <a:lnTo>
                  <a:pt x="0" y="11201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FA060C8-CB59-4A6C-E3D0-21CA218114CC}"/>
              </a:ext>
            </a:extLst>
          </p:cNvPr>
          <p:cNvSpPr txBox="1"/>
          <p:nvPr userDrawn="1"/>
        </p:nvSpPr>
        <p:spPr>
          <a:xfrm>
            <a:off x="5954195" y="9046364"/>
            <a:ext cx="6509437" cy="1343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707070"/>
                </a:solidFill>
                <a:latin typeface="Open Sauce Bold"/>
              </a:rPr>
              <a:t>6 - 10 November 2023 </a:t>
            </a:r>
          </a:p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707070"/>
                </a:solidFill>
                <a:latin typeface="Open Sauce Bold"/>
              </a:rPr>
              <a:t>Brisbane, Australia </a:t>
            </a:r>
          </a:p>
          <a:p>
            <a:pPr>
              <a:lnSpc>
                <a:spcPts val="3640"/>
              </a:lnSpc>
            </a:pPr>
            <a:endParaRPr lang="en-US" sz="2600" dirty="0">
              <a:solidFill>
                <a:srgbClr val="707070"/>
              </a:solidFill>
              <a:latin typeface="Open Sauce Bold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3B2AE936-FA78-CA8C-8AE1-3AB7F26F374D}"/>
              </a:ext>
            </a:extLst>
          </p:cNvPr>
          <p:cNvSpPr/>
          <p:nvPr userDrawn="1"/>
        </p:nvSpPr>
        <p:spPr>
          <a:xfrm>
            <a:off x="13104440" y="199752"/>
            <a:ext cx="4929560" cy="1932146"/>
          </a:xfrm>
          <a:custGeom>
            <a:avLst/>
            <a:gdLst/>
            <a:ahLst/>
            <a:cxnLst/>
            <a:rect l="l" t="t" r="r" b="b"/>
            <a:pathLst>
              <a:path w="5710198" h="2287442">
                <a:moveTo>
                  <a:pt x="0" y="0"/>
                </a:moveTo>
                <a:lnTo>
                  <a:pt x="5710198" y="0"/>
                </a:lnTo>
                <a:lnTo>
                  <a:pt x="5710198" y="2287442"/>
                </a:lnTo>
                <a:lnTo>
                  <a:pt x="0" y="2287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599" t="-14198" r="-23217" b="-14412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37D3CAB7-8D46-6621-9686-911AAF1AB7E5}"/>
              </a:ext>
            </a:extLst>
          </p:cNvPr>
          <p:cNvSpPr/>
          <p:nvPr userDrawn="1"/>
        </p:nvSpPr>
        <p:spPr>
          <a:xfrm>
            <a:off x="1943200" y="492384"/>
            <a:ext cx="7599645" cy="1738103"/>
          </a:xfrm>
          <a:custGeom>
            <a:avLst/>
            <a:gdLst/>
            <a:ahLst/>
            <a:cxnLst/>
            <a:rect l="l" t="t" r="r" b="b"/>
            <a:pathLst>
              <a:path w="11809899" h="2767945">
                <a:moveTo>
                  <a:pt x="0" y="0"/>
                </a:moveTo>
                <a:lnTo>
                  <a:pt x="11809899" y="0"/>
                </a:lnTo>
                <a:lnTo>
                  <a:pt x="11809899" y="2767945"/>
                </a:lnTo>
                <a:lnTo>
                  <a:pt x="0" y="27679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6DBE4ABF-5949-BB04-A4A7-6E6D656880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92203" y="5841721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598B5617-8CD5-AFB9-64FA-069BE8359C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072" y="7444508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First Author’s Name</a:t>
            </a:r>
            <a:endParaRPr lang="en-AU" dirty="0"/>
          </a:p>
        </p:txBody>
      </p:sp>
      <p:sp>
        <p:nvSpPr>
          <p:cNvPr id="42" name="Picture Placeholder 34">
            <a:extLst>
              <a:ext uri="{FF2B5EF4-FFF2-40B4-BE49-F238E27FC236}">
                <a16:creationId xmlns:a16="http://schemas.microsoft.com/office/drawing/2014/main" id="{03F2A3D6-9A3B-563C-1BCC-C945CBE8DA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50882" y="5841721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08483973-8FC7-1195-B480-6974AAE3D6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9751" y="7444508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Second Author’s Name</a:t>
            </a:r>
            <a:endParaRPr lang="en-AU" dirty="0"/>
          </a:p>
        </p:txBody>
      </p:sp>
      <p:sp>
        <p:nvSpPr>
          <p:cNvPr id="44" name="Picture Placeholder 34">
            <a:extLst>
              <a:ext uri="{FF2B5EF4-FFF2-40B4-BE49-F238E27FC236}">
                <a16:creationId xmlns:a16="http://schemas.microsoft.com/office/drawing/2014/main" id="{8D018AD3-4B87-5B1C-DEF7-98BF5FE526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209561" y="5787904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B3B41B62-E9C3-DA34-5F20-9DCF1F6BE4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08430" y="7390691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Third Author’s Name</a:t>
            </a:r>
            <a:endParaRPr lang="en-AU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350540-7C4D-8F65-971D-317792632497}"/>
              </a:ext>
            </a:extLst>
          </p:cNvPr>
          <p:cNvCxnSpPr/>
          <p:nvPr userDrawn="1"/>
        </p:nvCxnSpPr>
        <p:spPr>
          <a:xfrm>
            <a:off x="1257300" y="8743900"/>
            <a:ext cx="15773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622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5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032A1C19-91B4-D94C-9D4D-C1391F0823A4}"/>
              </a:ext>
            </a:extLst>
          </p:cNvPr>
          <p:cNvGrpSpPr/>
          <p:nvPr userDrawn="1"/>
        </p:nvGrpSpPr>
        <p:grpSpPr>
          <a:xfrm>
            <a:off x="0" y="0"/>
            <a:ext cx="421327" cy="4460975"/>
            <a:chOff x="0" y="0"/>
            <a:chExt cx="376634" cy="3987767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300F247-D694-1BD3-517C-F08D89DE0FCF}"/>
                </a:ext>
              </a:extLst>
            </p:cNvPr>
            <p:cNvSpPr/>
            <p:nvPr/>
          </p:nvSpPr>
          <p:spPr>
            <a:xfrm>
              <a:off x="0" y="0"/>
              <a:ext cx="376634" cy="3987767"/>
            </a:xfrm>
            <a:custGeom>
              <a:avLst/>
              <a:gdLst/>
              <a:ahLst/>
              <a:cxnLst/>
              <a:rect l="l" t="t" r="r" b="b"/>
              <a:pathLst>
                <a:path w="376634" h="3987767">
                  <a:moveTo>
                    <a:pt x="0" y="0"/>
                  </a:moveTo>
                  <a:lnTo>
                    <a:pt x="376634" y="0"/>
                  </a:lnTo>
                  <a:lnTo>
                    <a:pt x="376634" y="3987767"/>
                  </a:lnTo>
                  <a:lnTo>
                    <a:pt x="0" y="3987767"/>
                  </a:lnTo>
                  <a:close/>
                </a:path>
              </a:pathLst>
            </a:custGeom>
            <a:solidFill>
              <a:srgbClr val="FBCF16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43BCA16-03D0-74C6-F73E-9229A70D563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8B6D02A6-F014-44FF-A68B-084AA7FC0B9A}"/>
              </a:ext>
            </a:extLst>
          </p:cNvPr>
          <p:cNvGrpSpPr/>
          <p:nvPr userDrawn="1"/>
        </p:nvGrpSpPr>
        <p:grpSpPr>
          <a:xfrm>
            <a:off x="0" y="4460975"/>
            <a:ext cx="421327" cy="3224540"/>
            <a:chOff x="0" y="0"/>
            <a:chExt cx="376634" cy="288249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F770914-BC16-CA6A-AEE7-1C11891EE6A2}"/>
                </a:ext>
              </a:extLst>
            </p:cNvPr>
            <p:cNvSpPr/>
            <p:nvPr/>
          </p:nvSpPr>
          <p:spPr>
            <a:xfrm>
              <a:off x="0" y="0"/>
              <a:ext cx="376634" cy="2882490"/>
            </a:xfrm>
            <a:custGeom>
              <a:avLst/>
              <a:gdLst/>
              <a:ahLst/>
              <a:cxnLst/>
              <a:rect l="l" t="t" r="r" b="b"/>
              <a:pathLst>
                <a:path w="376634" h="2882490">
                  <a:moveTo>
                    <a:pt x="0" y="0"/>
                  </a:moveTo>
                  <a:lnTo>
                    <a:pt x="376634" y="0"/>
                  </a:lnTo>
                  <a:lnTo>
                    <a:pt x="376634" y="2882490"/>
                  </a:lnTo>
                  <a:lnTo>
                    <a:pt x="0" y="2882490"/>
                  </a:lnTo>
                  <a:close/>
                </a:path>
              </a:pathLst>
            </a:custGeom>
            <a:solidFill>
              <a:srgbClr val="409C4B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B3388C66-B048-3A8A-394D-5EE4B7F44AC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94024D7-24E6-DE53-FF67-9D74EBB1272C}"/>
              </a:ext>
            </a:extLst>
          </p:cNvPr>
          <p:cNvGrpSpPr/>
          <p:nvPr userDrawn="1"/>
        </p:nvGrpSpPr>
        <p:grpSpPr>
          <a:xfrm>
            <a:off x="0" y="7685515"/>
            <a:ext cx="421327" cy="2601485"/>
            <a:chOff x="0" y="0"/>
            <a:chExt cx="376634" cy="232552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6D1455E-FF03-799B-2E64-53E92D1FA417}"/>
                </a:ext>
              </a:extLst>
            </p:cNvPr>
            <p:cNvSpPr/>
            <p:nvPr/>
          </p:nvSpPr>
          <p:spPr>
            <a:xfrm>
              <a:off x="0" y="0"/>
              <a:ext cx="376634" cy="2325526"/>
            </a:xfrm>
            <a:custGeom>
              <a:avLst/>
              <a:gdLst/>
              <a:ahLst/>
              <a:cxnLst/>
              <a:rect l="l" t="t" r="r" b="b"/>
              <a:pathLst>
                <a:path w="376634" h="2325526">
                  <a:moveTo>
                    <a:pt x="0" y="0"/>
                  </a:moveTo>
                  <a:lnTo>
                    <a:pt x="376634" y="0"/>
                  </a:lnTo>
                  <a:lnTo>
                    <a:pt x="376634" y="2325526"/>
                  </a:lnTo>
                  <a:lnTo>
                    <a:pt x="0" y="2325526"/>
                  </a:lnTo>
                  <a:close/>
                </a:path>
              </a:pathLst>
            </a:custGeom>
            <a:solidFill>
              <a:srgbClr val="707070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5A61BC9-25D1-EEBD-A936-8FB0DAF496C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3A299A5E-D3E2-51B1-A1F8-8A80F2A37510}"/>
              </a:ext>
            </a:extLst>
          </p:cNvPr>
          <p:cNvSpPr/>
          <p:nvPr userDrawn="1"/>
        </p:nvSpPr>
        <p:spPr>
          <a:xfrm>
            <a:off x="12984848" y="0"/>
            <a:ext cx="5303152" cy="2983023"/>
          </a:xfrm>
          <a:custGeom>
            <a:avLst/>
            <a:gdLst/>
            <a:ahLst/>
            <a:cxnLst/>
            <a:rect l="l" t="t" r="r" b="b"/>
            <a:pathLst>
              <a:path w="5303152" h="2983023">
                <a:moveTo>
                  <a:pt x="0" y="0"/>
                </a:moveTo>
                <a:lnTo>
                  <a:pt x="5303152" y="0"/>
                </a:lnTo>
                <a:lnTo>
                  <a:pt x="5303152" y="2983023"/>
                </a:lnTo>
                <a:lnTo>
                  <a:pt x="0" y="298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B21D8-F5B4-574E-A404-9859B6235F4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5773400" cy="5976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4FD79B66-4661-E68C-76C0-7D4B2A8C9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9"/>
            <a:ext cx="12495212" cy="178750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rgbClr val="3B9D48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FF328DD7-50DC-F844-77D2-965DFD9BFBE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57300" y="9046843"/>
            <a:ext cx="7886700" cy="99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AU" dirty="0"/>
              <a:t>Author/s</a:t>
            </a:r>
          </a:p>
          <a:p>
            <a:pPr lvl="0"/>
            <a:r>
              <a:rPr lang="en-AU" dirty="0"/>
              <a:t>XXX, XXX, XXX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1104CC-3BEC-2D84-08C2-C957D49FD7A5}"/>
              </a:ext>
            </a:extLst>
          </p:cNvPr>
          <p:cNvCxnSpPr/>
          <p:nvPr userDrawn="1"/>
        </p:nvCxnSpPr>
        <p:spPr>
          <a:xfrm>
            <a:off x="1257300" y="8743900"/>
            <a:ext cx="15773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031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37778" y="259848"/>
            <a:ext cx="17738876" cy="9767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079" y="3540920"/>
            <a:ext cx="15773400" cy="3874629"/>
          </a:xfrm>
        </p:spPr>
        <p:txBody>
          <a:bodyPr/>
          <a:lstStyle>
            <a:lvl2pPr>
              <a:defRPr sz="2100"/>
            </a:lvl2pPr>
            <a:lvl3pPr>
              <a:defRPr sz="225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840922" y="2615582"/>
            <a:ext cx="7100888" cy="76914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550">
                <a:latin typeface="Segoe UI Semibold"/>
                <a:cs typeface="Segoe UI Semibold"/>
              </a:defRPr>
            </a:lvl1pPr>
            <a:lvl2pPr marL="685800" indent="0">
              <a:buFontTx/>
              <a:buNone/>
              <a:defRPr sz="2400">
                <a:latin typeface="Segoe UI Semibold"/>
                <a:cs typeface="Segoe UI Semibold"/>
              </a:defRPr>
            </a:lvl2pPr>
            <a:lvl3pPr marL="1371600" indent="0">
              <a:buFontTx/>
              <a:buNone/>
              <a:defRPr sz="2400">
                <a:latin typeface="Segoe UI Semibold"/>
                <a:cs typeface="Segoe UI Semibold"/>
              </a:defRPr>
            </a:lvl3pPr>
            <a:lvl4pPr marL="2057400" indent="0">
              <a:buFontTx/>
              <a:buNone/>
              <a:defRPr sz="2400">
                <a:latin typeface="Segoe UI Semibold"/>
                <a:cs typeface="Segoe UI Semibold"/>
              </a:defRPr>
            </a:lvl4pPr>
            <a:lvl5pPr marL="2743200" indent="0">
              <a:buFontTx/>
              <a:buNone/>
              <a:defRPr sz="2400">
                <a:latin typeface="Segoe UI Semibold"/>
                <a:cs typeface="Segoe UI Semibold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765" y="753969"/>
            <a:ext cx="1685586" cy="148919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5265391" y="9380335"/>
            <a:ext cx="2612867" cy="756326"/>
          </a:xfrm>
          <a:prstGeom prst="rect">
            <a:avLst/>
          </a:prstGeom>
        </p:spPr>
        <p:txBody>
          <a:bodyPr vert="horz" wrap="square" lIns="137160" tIns="68580" rIns="137160" bIns="68580" rtlCol="0">
            <a:normAutofit/>
          </a:bodyPr>
          <a:lstStyle/>
          <a:p>
            <a:pPr marL="0" indent="0" algn="r">
              <a:buFontTx/>
              <a:buNone/>
            </a:pPr>
            <a:fld id="{BF5549BC-9665-47BA-BBC4-2D386A49B18D}" type="slidenum">
              <a:rPr lang="en-AU" sz="2550" b="0" smtClean="0"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Tx/>
                <a:buNone/>
              </a:pPr>
              <a:t>‹#›</a:t>
            </a:fld>
            <a:endParaRPr lang="en-AU" sz="255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784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1B93D7CC-E2F7-446D-B0C5-6B4E46161E7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8420583" cy="101946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pt-BR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D17149E-6472-4E85-8DEA-7301AD329D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0" y="1249041"/>
            <a:ext cx="7886700" cy="144655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1FE9A9D3-2ABD-4AD2-85B2-0C7E25FC14C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143999" y="3172860"/>
            <a:ext cx="7886700" cy="60101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2CFC29C-1615-4AC9-88D8-8065585A0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57300" y="9602137"/>
            <a:ext cx="1257300" cy="27699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CC0A8DD-795A-4698-9080-8DA251D23C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10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2D6F5-605C-417C-94EE-1BB61DD224B9}" type="slidenum">
              <a:rPr lang="en-AU" smtClean="0"/>
              <a:t>‹#›</a:t>
            </a:fld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2AD270-14EA-6944-96D3-AFC743926193}"/>
              </a:ext>
            </a:extLst>
          </p:cNvPr>
          <p:cNvSpPr/>
          <p:nvPr userDrawn="1"/>
        </p:nvSpPr>
        <p:spPr>
          <a:xfrm>
            <a:off x="1" y="482399"/>
            <a:ext cx="11009555" cy="1442949"/>
          </a:xfrm>
          <a:prstGeom prst="rect">
            <a:avLst/>
          </a:prstGeom>
          <a:solidFill>
            <a:srgbClr val="84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DC4047-C94C-DA44-B6E4-425C4FD863A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7016" y="2443201"/>
            <a:ext cx="17713968" cy="472605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/>
            </a:lvl1pPr>
          </a:lstStyle>
          <a:p>
            <a:pPr marL="0" indent="0">
              <a:lnSpc>
                <a:spcPct val="80000"/>
              </a:lnSpc>
              <a:buNone/>
            </a:pPr>
            <a:r>
              <a:rPr lang="en-AU" dirty="0">
                <a:solidFill>
                  <a:srgbClr val="616C77"/>
                </a:solidFill>
                <a:cs typeface="Calibri" pitchFamily="34" charset="0"/>
              </a:rPr>
              <a:t>Position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AU" dirty="0">
                <a:solidFill>
                  <a:srgbClr val="616C77"/>
                </a:solidFill>
                <a:cs typeface="Calibri" pitchFamily="34" charset="0"/>
              </a:rPr>
              <a:t>Organisation</a:t>
            </a:r>
          </a:p>
          <a:p>
            <a:pPr marL="0" indent="0">
              <a:lnSpc>
                <a:spcPct val="80000"/>
              </a:lnSpc>
              <a:buNone/>
            </a:pPr>
            <a:endParaRPr lang="en-AU" b="1" dirty="0">
              <a:solidFill>
                <a:srgbClr val="616C77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AU" dirty="0">
                <a:solidFill>
                  <a:srgbClr val="616C77"/>
                </a:solidFill>
              </a:rPr>
              <a:t>P: +61 3 XXXX XXXX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AU" dirty="0">
                <a:solidFill>
                  <a:srgbClr val="616C77"/>
                </a:solidFill>
                <a:latin typeface="Calibri" pitchFamily="34" charset="0"/>
                <a:cs typeface="Calibri" pitchFamily="34" charset="0"/>
              </a:rPr>
              <a:t>E: </a:t>
            </a:r>
            <a:r>
              <a:rPr lang="en-AU" dirty="0" err="1">
                <a:solidFill>
                  <a:srgbClr val="616C77"/>
                </a:solidFill>
                <a:latin typeface="Calibri" pitchFamily="34" charset="0"/>
                <a:cs typeface="Calibri" pitchFamily="34" charset="0"/>
              </a:rPr>
              <a:t>training@arrb.com.au</a:t>
            </a:r>
            <a:endParaRPr lang="en-AU" dirty="0">
              <a:solidFill>
                <a:srgbClr val="616C77"/>
              </a:solidFill>
            </a:endParaRPr>
          </a:p>
          <a:p>
            <a:endParaRPr lang="en-A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55CF83-8233-4248-8677-D8FB2D554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28" y="836324"/>
            <a:ext cx="17713968" cy="735099"/>
          </a:xfrm>
        </p:spPr>
        <p:txBody>
          <a:bodyPr>
            <a:normAutofit fontScale="90000"/>
          </a:bodyPr>
          <a:lstStyle/>
          <a:p>
            <a:pPr algn="l"/>
            <a:r>
              <a:rPr lang="en-AU" dirty="0">
                <a:solidFill>
                  <a:schemeClr val="bg1"/>
                </a:solidFill>
              </a:rPr>
              <a:t>Today’s presenter</a:t>
            </a:r>
          </a:p>
        </p:txBody>
      </p:sp>
    </p:spTree>
    <p:extLst>
      <p:ext uri="{BB962C8B-B14F-4D97-AF65-F5344CB8AC3E}">
        <p14:creationId xmlns:p14="http://schemas.microsoft.com/office/powerpoint/2010/main" val="2409156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08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  <p:sldLayoutId id="2147483671" r:id="rId3"/>
    <p:sldLayoutId id="2147483672" r:id="rId4"/>
    <p:sldLayoutId id="214748367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rspp.org.au/2022/08/04/impact-of-the-coronavirus-on-road-safety-in-australia-lessons-from-the-national-lockdown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A96A-5200-B26C-995D-433F98A6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567" y="2498296"/>
            <a:ext cx="15932866" cy="1838835"/>
          </a:xfrm>
        </p:spPr>
        <p:txBody>
          <a:bodyPr/>
          <a:lstStyle/>
          <a:p>
            <a:pPr>
              <a:tabLst>
                <a:tab pos="2865755" algn="ctr"/>
                <a:tab pos="5731510" algn="r"/>
              </a:tabLst>
            </a:pPr>
            <a:r>
              <a:rPr lang="en-US" sz="7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Coronavirus and Road Freight Supply Chains in Australia – Impact and Implications</a:t>
            </a:r>
            <a:endParaRPr lang="en-AU" sz="72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5A680-EB0E-0814-22CB-B6D807106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Dr Sarah Jones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567595-7022-4DBF-820E-E6FB76FAB1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Jennifer Rivera Gonzalez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4D686E4-4FE7-A169-A8F2-7E1FCF0111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8301" r="1830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4F171EA-EF85-C52C-32B6-D04F954459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3684" b="1368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17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green line graph with white text&#10;&#10;Description automatically generated">
            <a:extLst>
              <a:ext uri="{FF2B5EF4-FFF2-40B4-BE49-F238E27FC236}">
                <a16:creationId xmlns:a16="http://schemas.microsoft.com/office/drawing/2014/main" id="{4DBF6252-F34A-20DF-68EF-B7D3B5D4A8A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257300" y="2996084"/>
            <a:ext cx="15773400" cy="5086921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EDE97DD-F87B-159B-0947-9E52F6AE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787500"/>
          </a:xfrm>
        </p:spPr>
        <p:txBody>
          <a:bodyPr>
            <a:norm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Road safety and the truck driver experience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AD49DDBB-8339-B918-54FB-220EB42AF8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7886700" cy="993200"/>
          </a:xfrm>
        </p:spPr>
        <p:txBody>
          <a:bodyPr/>
          <a:lstStyle/>
          <a:p>
            <a:r>
              <a:rPr lang="en-AU" dirty="0"/>
              <a:t>Jones and Rivera-Gonzalez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920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0D2534-735C-2069-DB59-9415D13965D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6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exposure to important but invasive covid tests </a:t>
            </a:r>
          </a:p>
          <a:p>
            <a:r>
              <a:rPr lang="en-US" sz="36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restricted access to suitable areas of rest and even bathrooms </a:t>
            </a:r>
          </a:p>
          <a:p>
            <a:r>
              <a:rPr lang="en-US" sz="36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 introduction of new contactless technologies </a:t>
            </a:r>
          </a:p>
          <a:p>
            <a:r>
              <a:rPr lang="en-US" sz="36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pressures at port infrastructure as container space became increasingly limited </a:t>
            </a:r>
          </a:p>
          <a:p>
            <a:r>
              <a:rPr lang="en-US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</a:t>
            </a:r>
            <a:r>
              <a:rPr lang="en-US" sz="36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nfamiliar and potentially unsafe on-road conditions 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</a:t>
            </a:r>
            <a:r>
              <a:rPr lang="en-US" sz="3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hift from CBD to residential deliveries</a:t>
            </a:r>
          </a:p>
          <a:p>
            <a:pPr lvl="1"/>
            <a:r>
              <a:rPr lang="en-US" sz="3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influx of inexperienced delivery drivers 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spike in </a:t>
            </a:r>
            <a:r>
              <a:rPr lang="en-US" sz="3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cyclists and motorbike riders (vulnerable road users)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proportionately more risk takers on the road</a:t>
            </a:r>
            <a:r>
              <a:rPr lang="en-US" sz="3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2F84E9-B243-A063-A49E-C5F191442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What accounts for this?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A00A0-80A0-9385-88A5-5B5A2518798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/>
              <a:t>Jones and Rivera-Gonzalez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5294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3C0B23-239A-C775-12F9-F613D0D19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152" y="2155168"/>
            <a:ext cx="10672616" cy="597666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787500"/>
          </a:xfrm>
        </p:spPr>
        <p:txBody>
          <a:bodyPr>
            <a:norm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We must learn the lessons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7886700" cy="993200"/>
          </a:xfrm>
        </p:spPr>
        <p:txBody>
          <a:bodyPr>
            <a:normAutofit/>
          </a:bodyPr>
          <a:lstStyle/>
          <a:p>
            <a:pPr marL="402431" lvl="1" indent="0">
              <a:buNone/>
            </a:pPr>
            <a:endParaRPr lang="en-AU" sz="1800" i="1"/>
          </a:p>
          <a:p>
            <a:pPr marL="402431" lvl="1" indent="0">
              <a:buNone/>
            </a:pPr>
            <a:endParaRPr lang="en-AU" sz="1800" i="1"/>
          </a:p>
          <a:p>
            <a:pPr lvl="1"/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fld id="{FCC0A8DD-795A-4698-9080-8DA251D23CCA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D4F526-AA3D-8E41-0B24-727751942C88}"/>
              </a:ext>
            </a:extLst>
          </p:cNvPr>
          <p:cNvSpPr txBox="1"/>
          <p:nvPr/>
        </p:nvSpPr>
        <p:spPr>
          <a:xfrm>
            <a:off x="12183768" y="3055268"/>
            <a:ext cx="5169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13 key lessons for future crisis</a:t>
            </a:r>
          </a:p>
        </p:txBody>
      </p:sp>
    </p:spTree>
    <p:extLst>
      <p:ext uri="{BB962C8B-B14F-4D97-AF65-F5344CB8AC3E}">
        <p14:creationId xmlns:p14="http://schemas.microsoft.com/office/powerpoint/2010/main" val="2014072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2A02DF-8C5E-363D-664B-DDC3092DF71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Supported by the National Road Safety Partnership Program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A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describing and assessing how the government responded to the challenge of provisioning the country via road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A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exploring the impact government policy had on truck drivers and operators and what lessons we can apply to future crisis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A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interrogating how and why road user behaviour and road safety changed during the pandemic with particular reference to truck drivers (incorporating and expanding on a previous paper </a:t>
            </a:r>
            <a:r>
              <a:rPr lang="en-AU" sz="2000" i="1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Impact of the coronavirus on road safety in Australia: lessons from the national lockdown</a:t>
            </a:r>
            <a:r>
              <a:rPr lang="en-AU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A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A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interrogating the truck driver experience during the pandemic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A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exploring how the pandemic changed purchasing behaviours and how road freight operators adapted to meet the changing behaviour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A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situating the road freight experience within the broader supply chain challenges generated by the pandemic, and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A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proposing the key lessons for supply chain resilience and whether the behaviours adopted during the pandemic will require a re-think of government policy and industry strategy into the future.</a:t>
            </a:r>
          </a:p>
          <a:p>
            <a:pPr marL="0" indent="0">
              <a:buNone/>
            </a:pPr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Acknowledgement of co-author Jennifer Rivera-Gonzalez</a:t>
            </a:r>
          </a:p>
          <a:p>
            <a:pPr marL="0" indent="0">
              <a:buNone/>
            </a:pP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8FC442-B12D-09FC-BEF3-1F72EE3C2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About this research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43ECEE-C2BA-5DB7-9133-858F3E3EEFC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/>
              <a:t>Jones and Rivera-Gonzalez</a:t>
            </a:r>
          </a:p>
        </p:txBody>
      </p:sp>
    </p:spTree>
    <p:extLst>
      <p:ext uri="{BB962C8B-B14F-4D97-AF65-F5344CB8AC3E}">
        <p14:creationId xmlns:p14="http://schemas.microsoft.com/office/powerpoint/2010/main" val="1013760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1257300" y="2339143"/>
            <a:ext cx="15773400" cy="6707699"/>
          </a:xfrm>
        </p:spPr>
        <p:txBody>
          <a:bodyPr>
            <a:no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Roads are vital to the Australian economy and way of life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Australia has the world’s ninth largest road network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877,651km in length (2018)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Highway 1 is the world’s longest national highway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Around 26,000 tonne-kilometres of freight moved annually for every Australian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Road network carries the bulk of Australian passengers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Road transport activity generated around $137b in economic output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Complex and multi-tiered regulatory environment</a:t>
            </a:r>
          </a:p>
          <a:p>
            <a:pPr marL="0" indent="0">
              <a:lnSpc>
                <a:spcPct val="80000"/>
              </a:lnSpc>
              <a:buNone/>
            </a:pP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4200" b="1" dirty="0">
                <a:latin typeface="Arial" panose="020B0604020202020204" pitchFamily="34" charset="0"/>
                <a:cs typeface="Arial" panose="020B0604020202020204" pitchFamily="34" charset="0"/>
              </a:rPr>
              <a:t>Australian roads in context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203DBD-1D33-4B17-ABD0-F3651F2B0F8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/>
              <a:t>Jones and Rivera-Gonzalez</a:t>
            </a:r>
          </a:p>
        </p:txBody>
      </p:sp>
    </p:spTree>
    <p:extLst>
      <p:ext uri="{BB962C8B-B14F-4D97-AF65-F5344CB8AC3E}">
        <p14:creationId xmlns:p14="http://schemas.microsoft.com/office/powerpoint/2010/main" val="1388553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426517-1C87-4B02-55C6-94B7232AF00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5373233" y="2551213"/>
            <a:ext cx="7541534" cy="5976664"/>
          </a:xfrm>
          <a:prstGeom prst="rect">
            <a:avLst/>
          </a:prstGeo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6865CBA7-DBDD-9958-7EE7-4882EA197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7875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Australia in context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15B1DC3-9766-6C29-EAB8-678737D8DC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7886700" cy="993200"/>
          </a:xfrm>
        </p:spPr>
        <p:txBody>
          <a:bodyPr/>
          <a:lstStyle/>
          <a:p>
            <a:r>
              <a:rPr lang="en-US" dirty="0"/>
              <a:t>Jones and Rivera Gonzalez</a:t>
            </a:r>
          </a:p>
        </p:txBody>
      </p:sp>
    </p:spTree>
    <p:extLst>
      <p:ext uri="{BB962C8B-B14F-4D97-AF65-F5344CB8AC3E}">
        <p14:creationId xmlns:p14="http://schemas.microsoft.com/office/powerpoint/2010/main" val="2274233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3BA7F48-2966-4738-AEDA-445B4426770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90000"/>
              </a:lnSpc>
              <a:buNone/>
            </a:pPr>
            <a:endParaRPr lang="en-AU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Australia is usually a highly food secure nation</a:t>
            </a:r>
          </a:p>
          <a:p>
            <a:pPr>
              <a:lnSpc>
                <a:spcPct val="90000"/>
              </a:lnSpc>
            </a:pPr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Fear of scarcity --&gt; panic buying March 2020</a:t>
            </a:r>
          </a:p>
          <a:p>
            <a:pPr>
              <a:lnSpc>
                <a:spcPct val="90000"/>
              </a:lnSpc>
            </a:pPr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Purchase of perishable goods ↑ 10.5%, non-perishable goods ↑ 6.9%</a:t>
            </a:r>
          </a:p>
          <a:p>
            <a:pPr>
              <a:lnSpc>
                <a:spcPct val="90000"/>
              </a:lnSpc>
            </a:pPr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Product limits introduced in supermarkets</a:t>
            </a:r>
          </a:p>
          <a:p>
            <a:pPr>
              <a:lnSpc>
                <a:spcPct val="90000"/>
              </a:lnSpc>
            </a:pPr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Unprecedented experience for most Australians</a:t>
            </a:r>
          </a:p>
          <a:p>
            <a:pPr>
              <a:lnSpc>
                <a:spcPct val="90000"/>
              </a:lnSpc>
            </a:pPr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Exacerbated by 2022 flooding that cut off the East-West corridor for 24 days</a:t>
            </a:r>
          </a:p>
          <a:p>
            <a:pPr>
              <a:lnSpc>
                <a:spcPct val="90000"/>
              </a:lnSpc>
            </a:pPr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Arguable that food supply chain disruptions were more problematic than the pandemic itself</a:t>
            </a:r>
          </a:p>
          <a:p>
            <a:pPr>
              <a:lnSpc>
                <a:spcPct val="90000"/>
              </a:lnSpc>
            </a:pPr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Government policy documents are explicit on the connection between functional supply chains and orderly civil society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A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5E4A44-E5AD-4308-BE24-71FE84F73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AU" sz="4200" b="1" dirty="0">
                <a:latin typeface="Arial" panose="020B0604020202020204" pitchFamily="34" charset="0"/>
                <a:cs typeface="Arial" panose="020B0604020202020204" pitchFamily="34" charset="0"/>
              </a:rPr>
              <a:t>The Psychology of Scarcity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2BC130-4A05-9392-D437-868A1DDEB33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/>
              <a:t>Jones and Rivera-Gonzalez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31584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58294F-E710-CCA6-3956-B9F4806DA3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5773400" cy="6495630"/>
          </a:xfrm>
        </p:spPr>
        <p:txBody>
          <a:bodyPr/>
          <a:lstStyle/>
          <a:p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Oscillated between ‘movement’ and ‘containment’</a:t>
            </a:r>
          </a:p>
          <a:p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Various concessions and initiatives to promote movement</a:t>
            </a:r>
          </a:p>
          <a:p>
            <a:pPr lvl="1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Essential worker designation</a:t>
            </a:r>
          </a:p>
          <a:p>
            <a:pPr lvl="1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National consistency – “streamlined, standardised and recognised across jurisdictions”</a:t>
            </a:r>
          </a:p>
          <a:p>
            <a:pPr lvl="1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Relaxed curfews</a:t>
            </a:r>
          </a:p>
          <a:p>
            <a:pPr lvl="1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Exemptions for roadhouses and service stations</a:t>
            </a:r>
          </a:p>
          <a:p>
            <a:pPr lvl="1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NHVR administrative concessions</a:t>
            </a:r>
          </a:p>
          <a:p>
            <a:pPr lvl="1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Testing at nil cost to the freight worker</a:t>
            </a:r>
          </a:p>
          <a:p>
            <a:pPr lvl="1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Stuart Highway land-bridge</a:t>
            </a:r>
          </a:p>
          <a:p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Rhetoric lauding freight movement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5D3607-05B6-3962-1693-BD89C2FFB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The Government Policy Response: movement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5DAEA-04EE-D6EF-4CA2-B49E07AED5D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/>
              <a:t>Jones and Rivera-Gonzalez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9602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5773400" cy="5976664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The example of the Spanish flu of 1918</a:t>
            </a:r>
          </a:p>
          <a:p>
            <a:pPr marL="0" indent="0">
              <a:lnSpc>
                <a:spcPct val="90000"/>
              </a:lnSpc>
              <a:buNone/>
            </a:pP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Containment characterised by</a:t>
            </a:r>
          </a:p>
          <a:p>
            <a:pPr>
              <a:lnSpc>
                <a:spcPct val="90000"/>
              </a:lnSpc>
            </a:pPr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Borders as a site of stress and anxiety</a:t>
            </a:r>
          </a:p>
          <a:p>
            <a:pPr>
              <a:lnSpc>
                <a:spcPct val="90000"/>
              </a:lnSpc>
            </a:pPr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Cross border administrative uniformity was never achieved</a:t>
            </a:r>
          </a:p>
          <a:p>
            <a:pPr>
              <a:lnSpc>
                <a:spcPct val="90000"/>
              </a:lnSpc>
            </a:pPr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Drivers had minimal contact with communities</a:t>
            </a:r>
          </a:p>
          <a:p>
            <a:pPr>
              <a:lnSpc>
                <a:spcPct val="90000"/>
              </a:lnSpc>
            </a:pPr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Density quotients and limited access to amenities</a:t>
            </a:r>
          </a:p>
          <a:p>
            <a:pPr>
              <a:lnSpc>
                <a:spcPct val="90000"/>
              </a:lnSpc>
            </a:pPr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High volume invasive testing</a:t>
            </a:r>
          </a:p>
          <a:p>
            <a:pPr>
              <a:lnSpc>
                <a:spcPct val="90000"/>
              </a:lnSpc>
            </a:pPr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No mutual recognition of testing</a:t>
            </a:r>
          </a:p>
          <a:p>
            <a:pPr>
              <a:lnSpc>
                <a:spcPct val="90000"/>
              </a:lnSpc>
            </a:pPr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Contradictory and constantly changing instructions/directives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7875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The Government Policy Response: containment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7886700" cy="993200"/>
          </a:xfrm>
        </p:spPr>
        <p:txBody>
          <a:bodyPr/>
          <a:lstStyle/>
          <a:p>
            <a:r>
              <a:rPr lang="en-AU" dirty="0"/>
              <a:t>Jones and Rivera-Gonzalez</a:t>
            </a:r>
          </a:p>
        </p:txBody>
      </p:sp>
    </p:spTree>
    <p:extLst>
      <p:ext uri="{BB962C8B-B14F-4D97-AF65-F5344CB8AC3E}">
        <p14:creationId xmlns:p14="http://schemas.microsoft.com/office/powerpoint/2010/main" val="2212985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B220AA-8C2B-7CDD-FF90-E637701B7C4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3600" i="1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“It is just chaos here at the borders – it’s a debacle.” – Cam </a:t>
            </a:r>
            <a:r>
              <a:rPr lang="en-AU" sz="3600" i="1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Dumesney</a:t>
            </a:r>
            <a:r>
              <a:rPr lang="en-AU" sz="3600" i="1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CEO Western Roads Federation, (Graham, November 2021)</a:t>
            </a:r>
          </a:p>
          <a:p>
            <a:pPr marL="0" indent="0">
              <a:buNone/>
            </a:pPr>
            <a:r>
              <a:rPr lang="en-AU" sz="36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Preconditions for compliance</a:t>
            </a:r>
          </a:p>
          <a:p>
            <a:pPr marL="0" indent="0">
              <a:buNone/>
            </a:pPr>
            <a:r>
              <a:rPr lang="en-AU" sz="36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Issues with directions/orders</a:t>
            </a:r>
          </a:p>
          <a:p>
            <a:r>
              <a:rPr lang="en-AU" sz="360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of publication</a:t>
            </a:r>
          </a:p>
          <a:p>
            <a:r>
              <a:rPr lang="en-AU" sz="36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Hurried drafting </a:t>
            </a:r>
            <a:r>
              <a:rPr lang="en-AU" sz="36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incoherence &amp; error</a:t>
            </a:r>
          </a:p>
          <a:p>
            <a:r>
              <a:rPr lang="en-AU" sz="360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Super-imposed on existing framework</a:t>
            </a:r>
          </a:p>
          <a:p>
            <a:pPr marL="0" indent="0">
              <a:buNone/>
            </a:pPr>
            <a:r>
              <a:rPr lang="en-AU" sz="360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importance of a single arbiter</a:t>
            </a:r>
            <a:endParaRPr lang="en-AU" sz="3600" dirty="0">
              <a:solidFill>
                <a:srgbClr val="40404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87EC9E-72B0-6760-9200-CA3B0A3B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The industry response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13CB4-019E-6124-C5FC-83C4EB3AAB9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/>
              <a:t>Jones and Rivera-Gonzalez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8043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86828C-ADC1-6B06-D7C9-E0BD2D040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Road safety and the truck driver experience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F137F-DBD9-A6E0-F6A4-D74171AAF18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/>
              <a:t>Jones and Rivera-Gonzalez</a:t>
            </a:r>
          </a:p>
          <a:p>
            <a:endParaRPr lang="en-AU" dirty="0"/>
          </a:p>
        </p:txBody>
      </p:sp>
      <p:pic>
        <p:nvPicPr>
          <p:cNvPr id="5" name="Content Placeholder 3" descr="Chart, line chart&#10;&#10;Description automatically generated">
            <a:extLst>
              <a:ext uri="{FF2B5EF4-FFF2-40B4-BE49-F238E27FC236}">
                <a16:creationId xmlns:a16="http://schemas.microsoft.com/office/drawing/2014/main" id="{0833E6F7-13B8-8FE0-FA70-CFC6ADF88F2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243" y="2551113"/>
            <a:ext cx="8225514" cy="59769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9184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nology Convergence 2023 - Presentation Template" id="{AD7E61BC-6D68-468E-983F-68C8A034365A}" vid="{6AA01E9F-0444-4427-8A7C-1FD78B2E50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Technology Convergence 2023 - Presentation Template</Template>
  <TotalTime>2552</TotalTime>
  <Words>952</Words>
  <Application>Microsoft Office PowerPoint</Application>
  <PresentationFormat>Custom</PresentationFormat>
  <Paragraphs>112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Open Sauce Bold</vt:lpstr>
      <vt:lpstr>Calibri</vt:lpstr>
      <vt:lpstr>Segoe UI Semibold</vt:lpstr>
      <vt:lpstr>Office Theme</vt:lpstr>
      <vt:lpstr>Coronavirus and Road Freight Supply Chains in Australia – Impact and Implications</vt:lpstr>
      <vt:lpstr>About this research</vt:lpstr>
      <vt:lpstr>Australian roads in context</vt:lpstr>
      <vt:lpstr>Australia in context</vt:lpstr>
      <vt:lpstr>The Psychology of Scarcity</vt:lpstr>
      <vt:lpstr>The Government Policy Response: movement</vt:lpstr>
      <vt:lpstr>The Government Policy Response: containment</vt:lpstr>
      <vt:lpstr>The industry response</vt:lpstr>
      <vt:lpstr>Road safety and the truck driver experience</vt:lpstr>
      <vt:lpstr>Road safety and the truck driver experience</vt:lpstr>
      <vt:lpstr>What accounts for this?</vt:lpstr>
      <vt:lpstr>We must learn the lessons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Hamid</dc:creator>
  <cp:lastModifiedBy>Gavin Hill</cp:lastModifiedBy>
  <cp:revision>5</cp:revision>
  <dcterms:created xsi:type="dcterms:W3CDTF">2023-08-30T05:28:25Z</dcterms:created>
  <dcterms:modified xsi:type="dcterms:W3CDTF">2023-10-16T03:24:30Z</dcterms:modified>
  <dc:identifier>DAFqF3977AU</dc:identifier>
</cp:coreProperties>
</file>